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9.xml.rels" ContentType="application/vnd.openxmlformats-package.relationships+xml"/>
  <Override PartName="/ppt/notesSlides/notesSlide1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charts/chart5.xml" ContentType="application/vnd.openxmlformats-officedocument.drawingml.chart+xml"/>
  <Override PartName="/ppt/charts/chart4.xml" ContentType="application/vnd.openxmlformats-officedocument.drawingml.char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30.png" ContentType="image/png"/>
  <Override PartName="/ppt/media/image23.png" ContentType="image/png"/>
  <Override PartName="/ppt/media/image22.png" ContentType="image/png"/>
  <Override PartName="/ppt/media/image15.png" ContentType="image/png"/>
  <Override PartName="/ppt/media/image20.wmf" ContentType="image/x-wmf"/>
  <Override PartName="/ppt/media/image21.png" ContentType="image/png"/>
  <Override PartName="/ppt/media/image19.png" ContentType="image/png"/>
  <Override PartName="/ppt/media/image18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10.png" ContentType="image/png"/>
  <Override PartName="/ppt/media/image9.png" ContentType="image/png"/>
  <Override PartName="/ppt/media/image8.png" ContentType="image/png"/>
  <Override PartName="/ppt/media/image7.png" ContentType="image/png"/>
  <Override PartName="/ppt/media/image29.png" ContentType="image/png"/>
  <Override PartName="/ppt/media/image6.png" ContentType="image/png"/>
  <Override PartName="/ppt/media/image28.png" ContentType="image/png"/>
  <Override PartName="/ppt/media/image5.png" ContentType="image/png"/>
  <Override PartName="/ppt/media/image27.png" ContentType="image/png"/>
  <Override PartName="/ppt/media/image4.png" ContentType="image/png"/>
  <Override PartName="/ppt/media/image17.png" ContentType="image/png"/>
  <Override PartName="/ppt/media/image26.png" ContentType="image/png"/>
  <Override PartName="/ppt/media/image3.png" ContentType="image/png"/>
  <Override PartName="/ppt/media/image16.png" ContentType="image/png"/>
  <Override PartName="/ppt/media/image25.png" ContentType="image/png"/>
  <Override PartName="/ppt/media/image2.png" ContentType="image/png"/>
  <Override PartName="/ppt/media/image24.png" ContentType="image/png"/>
  <Override PartName="/ppt/media/image1.png" ContentType="image/png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2192000" cy="6858000"/>
  <p:notesSz cx="9774237" cy="672465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otX val="16"/>
      <c:rotY val="19"/>
      <c:rAngAx val="1"/>
      <c:perspective val="30"/>
    </c:view3D>
    <c:floor>
      <c:spPr>
        <a:noFill/>
        <a:ln w="9360">
          <a:noFill/>
        </a:ln>
      </c:spPr>
    </c:floor>
    <c:backWall>
      <c:spPr>
        <a:noFill/>
        <a:ln w="936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label 3</c:f>
              <c:strCache>
                <c:ptCount val="1"/>
                <c:pt idx="0">
                  <c:v>ACCERTATO/PREVISIONE 2021</c:v>
                </c:pt>
              </c:strCache>
            </c:strRef>
          </c:tx>
          <c:spPr>
            <a:ln>
              <a:noFill/>
            </a:ln>
          </c:spPr>
          <c:cat>
            <c:strRef>
              <c:f>categories</c:f>
              <c:strCache>
                <c:ptCount val="4"/>
                <c:pt idx="0">
                  <c:v>IMU</c:v>
                </c:pt>
                <c:pt idx="1">
                  <c:v>TARI</c:v>
                </c:pt>
                <c:pt idx="2">
                  <c:v>Addizionale Irpef</c:v>
                </c:pt>
                <c:pt idx="3">
                  <c:v>Riga 4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4"/>
                <c:pt idx="0">
                  <c:v>3551621.54</c:v>
                </c:pt>
                <c:pt idx="1">
                  <c:v>3201853.69</c:v>
                </c:pt>
                <c:pt idx="2">
                  <c:v>1900000</c:v>
                </c:pt>
                <c:pt idx="3">
                  <c:v/>
                </c:pt>
              </c:numCache>
            </c:numRef>
          </c:val>
        </c:ser>
        <c:ser>
          <c:idx val="1"/>
          <c:order val="1"/>
          <c:tx>
            <c:strRef>
              <c:f>label 4</c:f>
              <c:strCache>
                <c:ptCount val="1"/>
                <c:pt idx="0">
                  <c:v>PREVISIONE 2022</c:v>
                </c:pt>
              </c:strCache>
            </c:strRef>
          </c:tx>
          <c:spPr>
            <a:ln>
              <a:noFill/>
            </a:ln>
          </c:spPr>
          <c:cat>
            <c:strRef>
              <c:f>categories</c:f>
              <c:strCache>
                <c:ptCount val="4"/>
                <c:pt idx="0">
                  <c:v>IMU</c:v>
                </c:pt>
                <c:pt idx="1">
                  <c:v>TARI</c:v>
                </c:pt>
                <c:pt idx="2">
                  <c:v>Addizionale Irpef</c:v>
                </c:pt>
                <c:pt idx="3">
                  <c:v>Riga 4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4"/>
                <c:pt idx="0">
                  <c:v>3481000</c:v>
                </c:pt>
                <c:pt idx="1">
                  <c:v>3201853.69</c:v>
                </c:pt>
                <c:pt idx="2">
                  <c:v>2035000</c:v>
                </c:pt>
                <c:pt idx="3">
                  <c:v/>
                </c:pt>
              </c:numCache>
            </c:numRef>
          </c:val>
        </c:ser>
        <c:gapWidth val="150"/>
        <c:shape val="cylinder"/>
        <c:axId val="14617"/>
        <c:axId val="30079"/>
        <c:axId val="0"/>
      </c:bar3DChart>
      <c:catAx>
        <c:axId val="14617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9360">
            <a:noFill/>
          </a:ln>
        </c:spPr>
        <c:crossAx val="30079"/>
        <c:crosses val="autoZero"/>
        <c:auto val="1"/>
        <c:lblAlgn val="ctr"/>
        <c:lblOffset val="100"/>
      </c:catAx>
      <c:valAx>
        <c:axId val="30079"/>
        <c:scaling>
          <c:orientation val="minMax"/>
        </c:scaling>
        <c:delete val="0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majorTickMark val="none"/>
        <c:minorTickMark val="none"/>
        <c:tickLblPos val="nextTo"/>
        <c:spPr>
          <a:ln w="9360">
            <a:noFill/>
          </a:ln>
        </c:spPr>
        <c:crossAx val="14617"/>
        <c:crossesAt val="0"/>
      </c:valAx>
      <c:spPr>
        <a:noFill/>
        <a:ln w="9360">
          <a:noFill/>
        </a:ln>
      </c:spPr>
    </c:plotArea>
    <c:legend>
      <c:legendPos val="b"/>
      <c:overlay val="0"/>
      <c:spPr>
        <a:noFill/>
        <a:ln>
          <a:noFill/>
        </a:ln>
      </c:spPr>
    </c:legend>
    <c:plotVisOnly val="1"/>
  </c:chart>
  <c:spPr>
    <a:ln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otX val="16"/>
      <c:rotY val="19"/>
      <c:rAngAx val="1"/>
      <c:perspective val="30"/>
    </c:view3D>
    <c:floor>
      <c:spPr>
        <a:noFill/>
        <a:ln w="9360">
          <a:noFill/>
        </a:ln>
      </c:spPr>
    </c:floor>
    <c:backWall>
      <c:spPr>
        <a:noFill/>
        <a:ln w="936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label 3</c:f>
              <c:strCache>
                <c:ptCount val="1"/>
                <c:pt idx="0">
                  <c:v>2021</c:v>
                </c:pt>
              </c:strCache>
            </c:strRef>
          </c:tx>
          <c:spPr>
            <a:ln>
              <a:noFill/>
            </a:ln>
          </c:spPr>
          <c:cat>
            <c:strRef>
              <c:f>categories</c:f>
              <c:strCache>
                <c:ptCount val="4"/>
                <c:pt idx="0">
                  <c:v>Titolo I - Spese correnti</c:v>
                </c:pt>
                <c:pt idx="1">
                  <c:v>Titolo II - Spese in conto capitale</c:v>
                </c:pt>
                <c:pt idx="2">
                  <c:v>Titolo IV - Rimborso prestiti</c:v>
                </c:pt>
                <c:pt idx="3">
                  <c:v>Titolo VII - Partite di giro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4"/>
                <c:pt idx="0">
                  <c:v>15506866.51</c:v>
                </c:pt>
                <c:pt idx="1">
                  <c:v>5855208.86</c:v>
                </c:pt>
                <c:pt idx="2">
                  <c:v>111562</c:v>
                </c:pt>
                <c:pt idx="3">
                  <c:v>2328691.83</c:v>
                </c:pt>
              </c:numCache>
            </c:numRef>
          </c:val>
        </c:ser>
        <c:ser>
          <c:idx val="1"/>
          <c:order val="1"/>
          <c:tx>
            <c:strRef>
              <c:f>label 4</c:f>
              <c:strCache>
                <c:ptCount val="1"/>
                <c:pt idx="0">
                  <c:v>2022</c:v>
                </c:pt>
              </c:strCache>
            </c:strRef>
          </c:tx>
          <c:spPr>
            <a:ln>
              <a:noFill/>
            </a:ln>
          </c:spPr>
          <c:cat>
            <c:strRef>
              <c:f>categories</c:f>
              <c:strCache>
                <c:ptCount val="4"/>
                <c:pt idx="0">
                  <c:v>Titolo I - Spese correnti</c:v>
                </c:pt>
                <c:pt idx="1">
                  <c:v>Titolo II - Spese in conto capitale</c:v>
                </c:pt>
                <c:pt idx="2">
                  <c:v>Titolo IV - Rimborso prestiti</c:v>
                </c:pt>
                <c:pt idx="3">
                  <c:v>Titolo VII - Partite di giro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4"/>
                <c:pt idx="0">
                  <c:v>14800721.64</c:v>
                </c:pt>
                <c:pt idx="1">
                  <c:v>5395322.61</c:v>
                </c:pt>
                <c:pt idx="2">
                  <c:v>94525</c:v>
                </c:pt>
                <c:pt idx="3">
                  <c:v>2274000</c:v>
                </c:pt>
              </c:numCache>
            </c:numRef>
          </c:val>
        </c:ser>
        <c:gapWidth val="150"/>
        <c:shape val="cylinder"/>
        <c:axId val="27724"/>
        <c:axId val="11672"/>
        <c:axId val="0"/>
      </c:bar3DChart>
      <c:catAx>
        <c:axId val="2772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9360">
            <a:noFill/>
          </a:ln>
        </c:spPr>
        <c:crossAx val="11672"/>
        <c:crosses val="autoZero"/>
        <c:auto val="1"/>
        <c:lblAlgn val="ctr"/>
        <c:lblOffset val="100"/>
      </c:catAx>
      <c:valAx>
        <c:axId val="11672"/>
        <c:scaling>
          <c:orientation val="minMax"/>
        </c:scaling>
        <c:delete val="0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majorTickMark val="none"/>
        <c:minorTickMark val="none"/>
        <c:tickLblPos val="nextTo"/>
        <c:spPr>
          <a:ln w="9360">
            <a:noFill/>
          </a:ln>
        </c:spPr>
        <c:crossAx val="27724"/>
        <c:crossesAt val="0"/>
      </c:valAx>
      <c:spPr>
        <a:noFill/>
        <a:ln w="9360">
          <a:noFill/>
        </a:ln>
      </c:spPr>
    </c:plotArea>
    <c:legend>
      <c:legendPos val="b"/>
      <c:overlay val="0"/>
      <c:spPr>
        <a:noFill/>
        <a:ln>
          <a:noFill/>
        </a:ln>
      </c:spPr>
    </c:legend>
    <c:plotVisOnly val="1"/>
  </c:chart>
  <c:spPr>
    <a:ln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otX val="16"/>
      <c:rotY val="19"/>
      <c:rAngAx val="1"/>
      <c:perspective val="30"/>
    </c:view3D>
    <c:floor>
      <c:spPr>
        <a:noFill/>
        <a:ln w="9360">
          <a:noFill/>
        </a:ln>
      </c:spPr>
    </c:floor>
    <c:backWall>
      <c:spPr>
        <a:noFill/>
        <a:ln w="936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label 3</c:f>
              <c:strCache>
                <c:ptCount val="1"/>
                <c:pt idx="0">
                  <c:v>PREVISIONE  2021</c:v>
                </c:pt>
              </c:strCache>
            </c:strRef>
          </c:tx>
          <c:spPr>
            <a:ln>
              <a:noFill/>
            </a:ln>
          </c:spPr>
          <c:cat>
            <c:strRef>
              <c:f>categories</c:f>
              <c:strCache>
                <c:ptCount val="4"/>
                <c:pt idx="0">
                  <c:v>RECUPERO EVASIONE IMU</c:v>
                </c:pt>
                <c:pt idx="1">
                  <c:v>TASI</c:v>
                </c:pt>
                <c:pt idx="2">
                  <c:v>TARI</c:v>
                </c:pt>
                <c:pt idx="3">
                  <c:v>Riga 4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4"/>
                <c:pt idx="0">
                  <c:v>300000</c:v>
                </c:pt>
                <c:pt idx="1">
                  <c:v>10000</c:v>
                </c:pt>
                <c:pt idx="2">
                  <c:v>70880</c:v>
                </c:pt>
                <c:pt idx="3">
                  <c:v/>
                </c:pt>
              </c:numCache>
            </c:numRef>
          </c:val>
        </c:ser>
        <c:ser>
          <c:idx val="1"/>
          <c:order val="1"/>
          <c:tx>
            <c:strRef>
              <c:f>label 4</c:f>
              <c:strCache>
                <c:ptCount val="1"/>
                <c:pt idx="0">
                  <c:v>PREVISIONE 2022</c:v>
                </c:pt>
              </c:strCache>
            </c:strRef>
          </c:tx>
          <c:spPr>
            <a:ln>
              <a:noFill/>
            </a:ln>
          </c:spPr>
          <c:cat>
            <c:strRef>
              <c:f>categories</c:f>
              <c:strCache>
                <c:ptCount val="4"/>
                <c:pt idx="0">
                  <c:v>RECUPERO EVASIONE IMU</c:v>
                </c:pt>
                <c:pt idx="1">
                  <c:v>TASI</c:v>
                </c:pt>
                <c:pt idx="2">
                  <c:v>TARI</c:v>
                </c:pt>
                <c:pt idx="3">
                  <c:v>Riga 4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4"/>
                <c:pt idx="0">
                  <c:v>400000</c:v>
                </c:pt>
                <c:pt idx="1">
                  <c:v>5000</c:v>
                </c:pt>
                <c:pt idx="2">
                  <c:v>197000</c:v>
                </c:pt>
                <c:pt idx="3">
                  <c:v/>
                </c:pt>
              </c:numCache>
            </c:numRef>
          </c:val>
        </c:ser>
        <c:gapWidth val="150"/>
        <c:shape val="cylinder"/>
        <c:axId val="15242"/>
        <c:axId val="4968"/>
        <c:axId val="0"/>
      </c:bar3DChart>
      <c:catAx>
        <c:axId val="1524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9360">
            <a:noFill/>
          </a:ln>
        </c:spPr>
        <c:crossAx val="4968"/>
        <c:crosses val="autoZero"/>
        <c:auto val="1"/>
        <c:lblAlgn val="ctr"/>
        <c:lblOffset val="100"/>
      </c:catAx>
      <c:valAx>
        <c:axId val="4968"/>
        <c:scaling>
          <c:orientation val="minMax"/>
        </c:scaling>
        <c:delete val="0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majorTickMark val="none"/>
        <c:minorTickMark val="none"/>
        <c:tickLblPos val="nextTo"/>
        <c:spPr>
          <a:ln w="9360">
            <a:noFill/>
          </a:ln>
        </c:spPr>
        <c:crossAx val="15242"/>
        <c:crossesAt val="0"/>
      </c:valAx>
      <c:spPr>
        <a:noFill/>
        <a:ln w="9360">
          <a:noFill/>
        </a:ln>
      </c:spPr>
    </c:plotArea>
    <c:legend>
      <c:legendPos val="b"/>
      <c:overlay val="0"/>
      <c:spPr>
        <a:noFill/>
        <a:ln>
          <a:noFill/>
        </a:ln>
      </c:spPr>
    </c:legend>
    <c:plotVisOnly val="1"/>
  </c:chart>
  <c:spPr>
    <a:ln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otX val="0"/>
      <c:rotY val="0"/>
      <c:rAngAx val="0"/>
      <c:perspective val="100"/>
    </c:view3D>
    <c:floor>
      <c:spPr>
        <a:solidFill>
          <a:srgbClr val="f2f2f2"/>
        </a:solidFill>
        <a:ln w="9360">
          <a:noFill/>
        </a:ln>
      </c:spPr>
    </c:floor>
    <c:backWall>
      <c:spPr>
        <a:noFill/>
        <a:ln w="936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label 3</c:f>
              <c:strCache>
                <c:ptCount val="1"/>
                <c:pt idx="0">
                  <c:v>Canone patrimoniale e canone occupazione mercati (ex Cosap)</c:v>
                </c:pt>
              </c:strCache>
            </c:strRef>
          </c:tx>
          <c:spPr>
            <a:solidFill>
              <a:srgbClr val="4472c4"/>
            </a:solidFill>
            <a:ln w="9360">
              <a:solidFill>
                <a:srgbClr val="2f5597"/>
              </a:solidFill>
              <a:round/>
            </a:ln>
          </c:spPr>
          <c:cat>
            <c:strRef>
              <c:f>categories</c:f>
              <c:strCache>
                <c:ptCount val="4"/>
                <c:pt idx="0">
                  <c:v>PREVISIONE 2021</c:v>
                </c:pt>
                <c:pt idx="1">
                  <c:v>PREVISIONE 2022</c:v>
                </c:pt>
                <c:pt idx="2">
                  <c:v>Riga 3</c:v>
                </c:pt>
                <c:pt idx="3">
                  <c:v>Riga 4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4"/>
                <c:pt idx="0">
                  <c:v>96536.33</c:v>
                </c:pt>
                <c:pt idx="1">
                  <c:v>85000</c:v>
                </c:pt>
                <c:pt idx="2">
                  <c:v/>
                </c:pt>
                <c:pt idx="3">
                  <c:v/>
                </c:pt>
              </c:numCache>
            </c:numRef>
          </c:val>
        </c:ser>
        <c:gapWidth val="65"/>
        <c:shape val="box"/>
        <c:axId val="24865"/>
        <c:axId val="10409"/>
        <c:axId val="0"/>
      </c:bar3DChart>
      <c:catAx>
        <c:axId val="24865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19080">
            <a:solidFill>
              <a:srgbClr val="404040"/>
            </a:solidFill>
            <a:round/>
          </a:ln>
        </c:spPr>
        <c:crossAx val="10409"/>
        <c:crosses val="autoZero"/>
        <c:auto val="1"/>
        <c:lblAlgn val="ctr"/>
        <c:lblOffset val="100"/>
      </c:catAx>
      <c:valAx>
        <c:axId val="10409"/>
        <c:scaling>
          <c:orientation val="minMax"/>
          <c:max val="100000"/>
          <c:min val="30000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majorTickMark val="none"/>
        <c:minorTickMark val="none"/>
        <c:tickLblPos val="nextTo"/>
        <c:spPr>
          <a:ln w="9360">
            <a:noFill/>
          </a:ln>
        </c:spPr>
        <c:crossAx val="24865"/>
        <c:crossesAt val="0"/>
      </c:valAx>
      <c:spPr>
        <a:noFill/>
        <a:ln w="9360">
          <a:noFill/>
        </a:ln>
      </c:spPr>
    </c:plotArea>
    <c:plotVisOnly val="1"/>
  </c:chart>
  <c:spPr>
    <a:ln w="9360">
      <a:solidFill>
        <a:srgbClr val="bfbfbf"/>
      </a:solidFill>
      <a:round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otX val="0"/>
      <c:rotY val="0"/>
      <c:rAngAx val="0"/>
      <c:perspective val="100"/>
    </c:view3D>
    <c:floor>
      <c:spPr>
        <a:solidFill>
          <a:srgbClr val="f2f2f2"/>
        </a:solidFill>
        <a:ln w="9360">
          <a:noFill/>
        </a:ln>
      </c:spPr>
    </c:floor>
    <c:backWall>
      <c:spPr>
        <a:noFill/>
        <a:ln w="936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label 3</c:f>
              <c:strCache>
                <c:ptCount val="1"/>
                <c:pt idx="0">
                  <c:v>ACCERTATO 2021</c:v>
                </c:pt>
              </c:strCache>
            </c:strRef>
          </c:tx>
          <c:spPr>
            <a:solidFill>
              <a:srgbClr val="4472c4"/>
            </a:solidFill>
            <a:ln w="9360">
              <a:solidFill>
                <a:srgbClr val="2f5597"/>
              </a:solidFill>
              <a:round/>
            </a:ln>
          </c:spPr>
          <c:cat>
            <c:strRef>
              <c:f>categories</c:f>
              <c:strCache>
                <c:ptCount val="4"/>
                <c:pt idx="0">
                  <c:v>Contributi da permessi di costruire</c:v>
                </c:pt>
                <c:pt idx="1">
                  <c:v>Oneri da attività estrattiva</c:v>
                </c:pt>
                <c:pt idx="2">
                  <c:v>Riga 3</c:v>
                </c:pt>
                <c:pt idx="3">
                  <c:v>Riga 4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4"/>
                <c:pt idx="0">
                  <c:v>528688.86</c:v>
                </c:pt>
                <c:pt idx="1">
                  <c:v>167725.04</c:v>
                </c:pt>
                <c:pt idx="2">
                  <c:v/>
                </c:pt>
                <c:pt idx="3">
                  <c:v/>
                </c:pt>
              </c:numCache>
            </c:numRef>
          </c:val>
        </c:ser>
        <c:ser>
          <c:idx val="1"/>
          <c:order val="1"/>
          <c:tx>
            <c:strRef>
              <c:f>label 4</c:f>
              <c:strCache>
                <c:ptCount val="1"/>
                <c:pt idx="0">
                  <c:v>PREVISIONE 2022</c:v>
                </c:pt>
              </c:strCache>
            </c:strRef>
          </c:tx>
          <c:spPr>
            <a:solidFill>
              <a:srgbClr val="ed7d31"/>
            </a:solidFill>
            <a:ln w="9360">
              <a:solidFill>
                <a:srgbClr val="c55a11"/>
              </a:solidFill>
              <a:round/>
            </a:ln>
          </c:spPr>
          <c:cat>
            <c:strRef>
              <c:f>categories</c:f>
              <c:strCache>
                <c:ptCount val="4"/>
                <c:pt idx="0">
                  <c:v>Contributi da permessi di costruire</c:v>
                </c:pt>
                <c:pt idx="1">
                  <c:v>Oneri da attività estrattiva</c:v>
                </c:pt>
                <c:pt idx="2">
                  <c:v>Riga 3</c:v>
                </c:pt>
                <c:pt idx="3">
                  <c:v>Riga 4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4"/>
                <c:pt idx="0">
                  <c:v>470000</c:v>
                </c:pt>
                <c:pt idx="1">
                  <c:v>100000</c:v>
                </c:pt>
                <c:pt idx="2">
                  <c:v/>
                </c:pt>
                <c:pt idx="3">
                  <c:v/>
                </c:pt>
              </c:numCache>
            </c:numRef>
          </c:val>
        </c:ser>
        <c:gapWidth val="65"/>
        <c:shape val="box"/>
        <c:axId val="28135"/>
        <c:axId val="214"/>
        <c:axId val="0"/>
      </c:bar3DChart>
      <c:catAx>
        <c:axId val="28135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19080">
            <a:solidFill>
              <a:srgbClr val="404040"/>
            </a:solidFill>
            <a:round/>
          </a:ln>
        </c:spPr>
        <c:crossAx val="214"/>
        <c:crosses val="autoZero"/>
        <c:auto val="1"/>
        <c:lblAlgn val="ctr"/>
        <c:lblOffset val="100"/>
      </c:catAx>
      <c:valAx>
        <c:axId val="214"/>
        <c:scaling>
          <c:orientation val="minMax"/>
        </c:scaling>
        <c:delete val="0"/>
        <c:axPos val="l"/>
        <c:majorTickMark val="none"/>
        <c:minorTickMark val="none"/>
        <c:tickLblPos val="nextTo"/>
        <c:spPr>
          <a:ln w="9360">
            <a:noFill/>
          </a:ln>
        </c:spPr>
        <c:crossAx val="28135"/>
        <c:crossesAt val="0"/>
      </c:valAx>
      <c:spPr>
        <a:noFill/>
        <a:ln w="9360">
          <a:noFill/>
        </a:ln>
      </c:spPr>
    </c:plotArea>
    <c:legend>
      <c:legendPos val="b"/>
      <c:overlay val="0"/>
      <c:spPr>
        <a:solidFill>
          <a:srgbClr val="f2f2f2"/>
        </a:solidFill>
        <a:ln>
          <a:noFill/>
        </a:ln>
      </c:spPr>
    </c:legend>
    <c:plotVisOnly val="1"/>
  </c:chart>
  <c:spPr>
    <a:ln w="9360">
      <a:solidFill>
        <a:srgbClr val="bfbfbf"/>
      </a:solidFill>
      <a:round/>
    </a:ln>
  </c:sp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otX val="300"/>
      <c:rotY val="0"/>
      <c:rAngAx val="0"/>
      <c:perspective val="30"/>
    </c:view3D>
    <c:floor>
      <c:spPr>
        <a:solidFill>
          <a:srgbClr val="d9d9d9"/>
        </a:solidFill>
        <a:ln>
          <a:noFill/>
        </a:ln>
      </c:spPr>
    </c:floor>
    <c:backWall>
      <c:spPr>
        <a:solidFill>
          <a:srgbClr val="d9d9d9"/>
        </a:solidFill>
        <a:ln>
          <a:noFill/>
        </a:ln>
      </c:spPr>
    </c:backWall>
    <c:plotArea>
      <c:layout/>
      <c:pie3DChart>
        <c:varyColors val="1"/>
        <c:ser>
          <c:idx val="0"/>
          <c:order val="0"/>
          <c:tx>
            <c:strRef>
              <c:f>label 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</c:spPr>
          <c:explosion val="0"/>
          <c:dPt>
            <c:idx val="0"/>
            <c:spPr>
              <a:ln>
                <a:noFill/>
              </a:ln>
            </c:spPr>
          </c:dPt>
          <c:dPt>
            <c:idx val="1"/>
            <c:spPr>
              <a:ln>
                <a:noFill/>
              </a:ln>
            </c:spPr>
          </c:dPt>
          <c:dPt>
            <c:idx val="2"/>
            <c:spPr>
              <a:ln>
                <a:noFill/>
              </a:ln>
            </c:spPr>
          </c:dPt>
          <c:dPt>
            <c:idx val="3"/>
            <c:spPr>
              <a:ln>
                <a:noFill/>
              </a:ln>
            </c:spPr>
          </c:dPt>
          <c:dPt>
            <c:idx val="4"/>
            <c:spPr>
              <a:ln>
                <a:noFill/>
              </a:ln>
            </c:spPr>
          </c:dPt>
          <c:dPt>
            <c:idx val="5"/>
            <c:spPr>
              <a:ln>
                <a:noFill/>
              </a:ln>
            </c:spPr>
          </c:dPt>
          <c:dPt>
            <c:idx val="6"/>
            <c:spPr>
              <a:ln>
                <a:noFill/>
              </a:ln>
            </c:spPr>
          </c:dPt>
          <c:dPt>
            <c:idx val="7"/>
            <c:spPr>
              <a:ln>
                <a:noFill/>
              </a:ln>
            </c:spPr>
          </c:dPt>
          <c:dPt>
            <c:idx val="8"/>
            <c:spPr>
              <a:ln>
                <a:noFill/>
              </a:ln>
            </c:spPr>
          </c:dPt>
          <c:dPt>
            <c:idx val="9"/>
            <c:spPr>
              <a:ln>
                <a:noFill/>
              </a:ln>
            </c:spPr>
          </c:dPt>
          <c:dPt>
            <c:idx val="10"/>
            <c:spPr>
              <a:ln>
                <a:noFill/>
              </a:ln>
            </c:spPr>
          </c:dPt>
          <c:dLbls>
            <c:dLbl>
              <c:idx val="0"/>
              <c:dLblPos val="t"/>
              <c:showLegendKey val="0"/>
              <c:showVal val="0"/>
              <c:showCatName val="1"/>
              <c:showSerName val="0"/>
              <c:showPercent val="0"/>
              <c:separator>; </c:separator>
            </c:dLbl>
            <c:dLbl>
              <c:idx val="1"/>
              <c:dLblPos/>
              <c:showLegendKey val="0"/>
              <c:showVal val="0"/>
              <c:showCatName val="1"/>
              <c:showSerName val="0"/>
              <c:showPercent val="0"/>
              <c:separator>; </c:separator>
            </c:dLbl>
            <c:dLbl>
              <c:idx val="2"/>
              <c:dLblPos/>
              <c:showLegendKey val="0"/>
              <c:showVal val="0"/>
              <c:showCatName val="1"/>
              <c:showSerName val="0"/>
              <c:showPercent val="0"/>
              <c:separator>; </c:separator>
            </c:dLbl>
            <c:dLbl>
              <c:idx val="3"/>
              <c:dLblPos/>
              <c:showLegendKey val="0"/>
              <c:showVal val="0"/>
              <c:showCatName val="1"/>
              <c:showSerName val="0"/>
              <c:showPercent val="0"/>
              <c:separator>; </c:separator>
            </c:dLbl>
            <c:dLbl>
              <c:idx val="4"/>
              <c:dLblPos/>
              <c:showLegendKey val="0"/>
              <c:showVal val="0"/>
              <c:showCatName val="1"/>
              <c:showSerName val="0"/>
              <c:showPercent val="0"/>
              <c:separator>; </c:separator>
            </c:dLbl>
            <c:dLbl>
              <c:idx val="5"/>
              <c:dLblPos/>
              <c:showLegendKey val="0"/>
              <c:showVal val="0"/>
              <c:showCatName val="1"/>
              <c:showSerName val="0"/>
              <c:showPercent val="0"/>
              <c:separator>; </c:separator>
            </c:dLbl>
            <c:dLbl>
              <c:idx val="6"/>
              <c:dLblPos val="l"/>
              <c:showLegendKey val="0"/>
              <c:showVal val="0"/>
              <c:showCatName val="1"/>
              <c:showSerName val="0"/>
              <c:showPercent val="0"/>
              <c:separator>; </c:separator>
            </c:dLbl>
            <c:dLbl>
              <c:idx val="7"/>
              <c:dLblPos val="t"/>
              <c:showLegendKey val="0"/>
              <c:showVal val="0"/>
              <c:showCatName val="1"/>
              <c:showSerName val="0"/>
              <c:showPercent val="0"/>
              <c:separator>; </c:separator>
            </c:dLbl>
            <c:dLbl>
              <c:idx val="8"/>
              <c:dLblPos val="l"/>
              <c:showLegendKey val="0"/>
              <c:showVal val="0"/>
              <c:showCatName val="1"/>
              <c:showSerName val="0"/>
              <c:showPercent val="0"/>
              <c:separator>; </c:separator>
            </c:dLbl>
            <c:dLbl>
              <c:idx val="9"/>
              <c:dLblPos val="t"/>
              <c:showLegendKey val="0"/>
              <c:showVal val="0"/>
              <c:showCatName val="1"/>
              <c:showSerName val="0"/>
              <c:showPercent val="0"/>
              <c:separator>; </c:separator>
            </c:dLbl>
            <c:dLbl>
              <c:idx val="10"/>
              <c:dLblPos val="r"/>
              <c:showLegendKey val="0"/>
              <c:showVal val="0"/>
              <c:showCatName val="1"/>
              <c:showSerName val="0"/>
              <c:showPercent val="0"/>
              <c:separator>; </c:separator>
            </c:dLbl>
            <c:showLegendKey val="0"/>
            <c:showVal val="0"/>
            <c:showCatName val="1"/>
            <c:showSerName val="0"/>
            <c:showPercent val="0"/>
          </c:dLbls>
          <c:cat>
            <c:strRef>
              <c:f>categories</c:f>
              <c:strCache>
                <c:ptCount val="11"/>
                <c:pt idx="0">
                  <c:v>Imu recuperi</c:v>
                </c:pt>
                <c:pt idx="1">
                  <c:v>Canone unico occupazione</c:v>
                </c:pt>
                <c:pt idx="2">
                  <c:v>Scuola infanzia comunale</c:v>
                </c:pt>
                <c:pt idx="3">
                  <c:v>Nidi comunali</c:v>
                </c:pt>
                <c:pt idx="4">
                  <c:v>Trasporto scolastico</c:v>
                </c:pt>
                <c:pt idx="5">
                  <c:v>Refezione scuole primarie</c:v>
                </c:pt>
                <c:pt idx="6">
                  <c:v>Refezione scuola d'infanzia statale</c:v>
                </c:pt>
                <c:pt idx="7">
                  <c:v>Tari</c:v>
                </c:pt>
                <c:pt idx="8">
                  <c:v>Recupero Tasi</c:v>
                </c:pt>
                <c:pt idx="9">
                  <c:v>Recupero pubblicità</c:v>
                </c:pt>
                <c:pt idx="10">
                  <c:v>Recuero Tari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11"/>
                <c:pt idx="0">
                  <c:v>279600</c:v>
                </c:pt>
                <c:pt idx="1">
                  <c:v>1955</c:v>
                </c:pt>
                <c:pt idx="2">
                  <c:v>1292.1</c:v>
                </c:pt>
                <c:pt idx="3">
                  <c:v>1026.79</c:v>
                </c:pt>
                <c:pt idx="4">
                  <c:v>1353.6</c:v>
                </c:pt>
                <c:pt idx="5">
                  <c:v>7138</c:v>
                </c:pt>
                <c:pt idx="6">
                  <c:v>2160</c:v>
                </c:pt>
                <c:pt idx="7">
                  <c:v>192879.33</c:v>
                </c:pt>
                <c:pt idx="8">
                  <c:v>3855.5</c:v>
                </c:pt>
                <c:pt idx="9">
                  <c:v>3110</c:v>
                </c:pt>
                <c:pt idx="10">
                  <c:v>112821.9</c:v>
                </c:pt>
              </c:numCache>
            </c:numRef>
          </c:val>
        </c:ser>
      </c:pie3DChart>
      <c:spPr>
        <a:solidFill>
          <a:srgbClr val="d9d9d9"/>
        </a:solidFill>
        <a:ln>
          <a:noFill/>
        </a:ln>
      </c:spPr>
    </c:plotArea>
    <c:plotVisOnly val="1"/>
  </c:chart>
  <c:spPr>
    <a:ln>
      <a:noFill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it-IT" sz="2000">
                <a:latin typeface="Arial"/>
              </a:rPr>
              <a:t>Fate clic per modificare il formato delle note</a:t>
            </a:r>
            <a:endParaRPr/>
          </a:p>
        </p:txBody>
      </p:sp>
      <p:sp>
        <p:nvSpPr>
          <p:cNvPr id="131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lang="it-IT" sz="1400">
                <a:latin typeface="Times New Roman"/>
              </a:rPr>
              <a:t>&lt;intestazione&gt;</a:t>
            </a:r>
            <a:endParaRPr/>
          </a:p>
        </p:txBody>
      </p:sp>
      <p:sp>
        <p:nvSpPr>
          <p:cNvPr id="132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it-IT" sz="1400">
                <a:latin typeface="Times New Roman"/>
              </a:rPr>
              <a:t>&lt;data/ora&gt;</a:t>
            </a:r>
            <a:endParaRPr/>
          </a:p>
        </p:txBody>
      </p:sp>
      <p:sp>
        <p:nvSpPr>
          <p:cNvPr id="133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it-IT" sz="1400">
                <a:latin typeface="Times New Roman"/>
              </a:rPr>
              <a:t>&lt;piè di pagina&gt;</a:t>
            </a:r>
            <a:endParaRPr/>
          </a:p>
        </p:txBody>
      </p:sp>
      <p:sp>
        <p:nvSpPr>
          <p:cNvPr id="134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22EF52E6-08BB-44E8-8DA7-F84B904AFE50}" type="slidenum">
              <a:rPr lang="it-IT" sz="1400">
                <a:latin typeface="Times New Roman"/>
              </a:rPr>
              <a:t>&lt;numero&gt;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body"/>
          </p:nvPr>
        </p:nvSpPr>
        <p:spPr>
          <a:xfrm>
            <a:off x="977400" y="3236400"/>
            <a:ext cx="7819200" cy="2647440"/>
          </a:xfrm>
          <a:prstGeom prst="rect">
            <a:avLst/>
          </a:prstGeom>
        </p:spPr>
        <p:txBody>
          <a:bodyPr lIns="94320" rIns="94320" tIns="47160" bIns="47160"/>
          <a:p>
            <a:endParaRPr/>
          </a:p>
        </p:txBody>
      </p:sp>
      <p:sp>
        <p:nvSpPr>
          <p:cNvPr id="203" name="TextShape 2"/>
          <p:cNvSpPr txBox="1"/>
          <p:nvPr/>
        </p:nvSpPr>
        <p:spPr>
          <a:xfrm>
            <a:off x="5536440" y="6387120"/>
            <a:ext cx="4235040" cy="336960"/>
          </a:xfrm>
          <a:prstGeom prst="rect">
            <a:avLst/>
          </a:prstGeom>
        </p:spPr>
        <p:txBody>
          <a:bodyPr lIns="94320" rIns="94320" tIns="47160" bIns="47160" anchor="b"/>
          <a:p>
            <a:pPr algn="r">
              <a:lnSpc>
                <a:spcPct val="100000"/>
              </a:lnSpc>
            </a:pPr>
            <a:fld id="{D65D883B-2F59-490A-A4A1-9B4500BA2E7C}" type="slidenum">
              <a:rPr lang="it-IT" sz="1200">
                <a:latin typeface="Times New Roman"/>
              </a:rPr>
              <a:t>&lt;numero&gt;</a:t>
            </a:fld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body"/>
          </p:nvPr>
        </p:nvSpPr>
        <p:spPr>
          <a:xfrm>
            <a:off x="977400" y="3236400"/>
            <a:ext cx="7819200" cy="2647440"/>
          </a:xfrm>
          <a:prstGeom prst="rect">
            <a:avLst/>
          </a:prstGeom>
        </p:spPr>
        <p:txBody>
          <a:bodyPr lIns="94320" rIns="94320" tIns="47160" bIns="47160"/>
          <a:p>
            <a:endParaRPr/>
          </a:p>
        </p:txBody>
      </p:sp>
      <p:sp>
        <p:nvSpPr>
          <p:cNvPr id="219" name="TextShape 2"/>
          <p:cNvSpPr txBox="1"/>
          <p:nvPr/>
        </p:nvSpPr>
        <p:spPr>
          <a:xfrm>
            <a:off x="5536440" y="6387120"/>
            <a:ext cx="4235040" cy="336960"/>
          </a:xfrm>
          <a:prstGeom prst="rect">
            <a:avLst/>
          </a:prstGeom>
        </p:spPr>
        <p:txBody>
          <a:bodyPr lIns="94320" rIns="94320" tIns="47160" bIns="47160" anchor="b"/>
          <a:p>
            <a:pPr algn="r">
              <a:lnSpc>
                <a:spcPct val="100000"/>
              </a:lnSpc>
            </a:pPr>
            <a:fld id="{CBCC810A-E702-4974-9737-AAB40EE717EB}" type="slidenum">
              <a:rPr lang="it-IT" sz="1200">
                <a:latin typeface="Times New Roman"/>
              </a:rPr>
              <a:t>&lt;numero&gt;</a:t>
            </a:fld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body"/>
          </p:nvPr>
        </p:nvSpPr>
        <p:spPr>
          <a:xfrm>
            <a:off x="977400" y="3236400"/>
            <a:ext cx="7819200" cy="2647440"/>
          </a:xfrm>
          <a:prstGeom prst="rect">
            <a:avLst/>
          </a:prstGeom>
        </p:spPr>
        <p:txBody>
          <a:bodyPr lIns="94320" rIns="94320" tIns="47160" bIns="47160"/>
          <a:p>
            <a:r>
              <a:rPr lang="it-IT" sz="2000">
                <a:latin typeface="Arial"/>
              </a:rPr>
              <a:t>Oneri 2021: accertato definitivo</a:t>
            </a:r>
            <a:endParaRPr/>
          </a:p>
        </p:txBody>
      </p:sp>
      <p:sp>
        <p:nvSpPr>
          <p:cNvPr id="221" name="TextShape 2"/>
          <p:cNvSpPr txBox="1"/>
          <p:nvPr/>
        </p:nvSpPr>
        <p:spPr>
          <a:xfrm>
            <a:off x="5536440" y="6387120"/>
            <a:ext cx="4235040" cy="336960"/>
          </a:xfrm>
          <a:prstGeom prst="rect">
            <a:avLst/>
          </a:prstGeom>
        </p:spPr>
        <p:txBody>
          <a:bodyPr lIns="94320" rIns="94320" tIns="47160" bIns="47160" anchor="b"/>
          <a:p>
            <a:pPr algn="r">
              <a:lnSpc>
                <a:spcPct val="100000"/>
              </a:lnSpc>
            </a:pPr>
            <a:fld id="{0089580B-1578-4E8A-B135-665AA8B4A926}" type="slidenum">
              <a:rPr lang="it-IT" sz="1200">
                <a:latin typeface="Times New Roman"/>
              </a:rPr>
              <a:t>&lt;numero&gt;</a:t>
            </a:fld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body"/>
          </p:nvPr>
        </p:nvSpPr>
        <p:spPr>
          <a:xfrm>
            <a:off x="977400" y="3236400"/>
            <a:ext cx="7819200" cy="2647440"/>
          </a:xfrm>
          <a:prstGeom prst="rect">
            <a:avLst/>
          </a:prstGeom>
        </p:spPr>
        <p:txBody>
          <a:bodyPr lIns="94320" rIns="94320" tIns="47160" bIns="47160"/>
          <a:p>
            <a:r>
              <a:rPr lang="it-IT" sz="2000">
                <a:latin typeface="Arial"/>
              </a:rPr>
              <a:t>Oneri 2021: accertato definitivo</a:t>
            </a:r>
            <a:endParaRPr/>
          </a:p>
        </p:txBody>
      </p:sp>
      <p:sp>
        <p:nvSpPr>
          <p:cNvPr id="223" name="TextShape 2"/>
          <p:cNvSpPr txBox="1"/>
          <p:nvPr/>
        </p:nvSpPr>
        <p:spPr>
          <a:xfrm>
            <a:off x="5536440" y="6387120"/>
            <a:ext cx="4235040" cy="336960"/>
          </a:xfrm>
          <a:prstGeom prst="rect">
            <a:avLst/>
          </a:prstGeom>
        </p:spPr>
        <p:txBody>
          <a:bodyPr lIns="94320" rIns="94320" tIns="47160" bIns="47160" anchor="b"/>
          <a:p>
            <a:pPr algn="r">
              <a:lnSpc>
                <a:spcPct val="100000"/>
              </a:lnSpc>
            </a:pPr>
            <a:fld id="{8314DE3D-8ADE-4DDC-82B3-C4B9DB94D989}" type="slidenum">
              <a:rPr lang="it-IT" sz="1200">
                <a:latin typeface="Times New Roman"/>
              </a:rPr>
              <a:t>&lt;numero&gt;</a:t>
            </a:fld>
            <a:endParaRPr/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body"/>
          </p:nvPr>
        </p:nvSpPr>
        <p:spPr>
          <a:xfrm>
            <a:off x="977400" y="3236400"/>
            <a:ext cx="7819200" cy="2647440"/>
          </a:xfrm>
          <a:prstGeom prst="rect">
            <a:avLst/>
          </a:prstGeom>
        </p:spPr>
        <p:txBody>
          <a:bodyPr lIns="94320" rIns="94320" tIns="47160" bIns="47160"/>
          <a:p>
            <a:endParaRPr/>
          </a:p>
        </p:txBody>
      </p:sp>
      <p:sp>
        <p:nvSpPr>
          <p:cNvPr id="225" name="TextShape 2"/>
          <p:cNvSpPr txBox="1"/>
          <p:nvPr/>
        </p:nvSpPr>
        <p:spPr>
          <a:xfrm>
            <a:off x="5536440" y="6387120"/>
            <a:ext cx="4235040" cy="336960"/>
          </a:xfrm>
          <a:prstGeom prst="rect">
            <a:avLst/>
          </a:prstGeom>
        </p:spPr>
        <p:txBody>
          <a:bodyPr lIns="94320" rIns="94320" tIns="47160" bIns="47160" anchor="b"/>
          <a:p>
            <a:pPr algn="r">
              <a:lnSpc>
                <a:spcPct val="100000"/>
              </a:lnSpc>
            </a:pPr>
            <a:fld id="{245C9903-DBC0-42B6-954F-10F86FC036FA}" type="slidenum">
              <a:rPr lang="it-IT" sz="1200">
                <a:latin typeface="Times New Roman"/>
              </a:rPr>
              <a:t>&lt;numero&gt;</a:t>
            </a:fld>
            <a:endParaRPr/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body"/>
          </p:nvPr>
        </p:nvSpPr>
        <p:spPr>
          <a:xfrm>
            <a:off x="977400" y="3236400"/>
            <a:ext cx="7819200" cy="2647440"/>
          </a:xfrm>
          <a:prstGeom prst="rect">
            <a:avLst/>
          </a:prstGeom>
        </p:spPr>
        <p:txBody>
          <a:bodyPr lIns="94320" rIns="94320" tIns="47160" bIns="47160"/>
          <a:p>
            <a:endParaRPr/>
          </a:p>
        </p:txBody>
      </p:sp>
      <p:sp>
        <p:nvSpPr>
          <p:cNvPr id="227" name="TextShape 2"/>
          <p:cNvSpPr txBox="1"/>
          <p:nvPr/>
        </p:nvSpPr>
        <p:spPr>
          <a:xfrm>
            <a:off x="5536440" y="6387120"/>
            <a:ext cx="4235040" cy="336960"/>
          </a:xfrm>
          <a:prstGeom prst="rect">
            <a:avLst/>
          </a:prstGeom>
        </p:spPr>
        <p:txBody>
          <a:bodyPr lIns="94320" rIns="94320" tIns="47160" bIns="47160" anchor="b"/>
          <a:p>
            <a:pPr algn="r">
              <a:lnSpc>
                <a:spcPct val="100000"/>
              </a:lnSpc>
            </a:pPr>
            <a:fld id="{B34E85EF-7271-44C0-AEB2-63D33A06AE0B}" type="slidenum">
              <a:rPr lang="it-IT" sz="1200">
                <a:latin typeface="Times New Roman"/>
              </a:rPr>
              <a:t>&lt;numero&gt;</a:t>
            </a:fld>
            <a:endParaRPr/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body"/>
          </p:nvPr>
        </p:nvSpPr>
        <p:spPr>
          <a:xfrm>
            <a:off x="977400" y="3236400"/>
            <a:ext cx="7819200" cy="2647440"/>
          </a:xfrm>
          <a:prstGeom prst="rect">
            <a:avLst/>
          </a:prstGeom>
        </p:spPr>
        <p:txBody>
          <a:bodyPr lIns="94320" rIns="94320" tIns="47160" bIns="47160"/>
          <a:p>
            <a:endParaRPr/>
          </a:p>
        </p:txBody>
      </p:sp>
      <p:sp>
        <p:nvSpPr>
          <p:cNvPr id="229" name="TextShape 2"/>
          <p:cNvSpPr txBox="1"/>
          <p:nvPr/>
        </p:nvSpPr>
        <p:spPr>
          <a:xfrm>
            <a:off x="5536440" y="6387120"/>
            <a:ext cx="4235040" cy="336960"/>
          </a:xfrm>
          <a:prstGeom prst="rect">
            <a:avLst/>
          </a:prstGeom>
        </p:spPr>
        <p:txBody>
          <a:bodyPr lIns="94320" rIns="94320" tIns="47160" bIns="47160" anchor="b"/>
          <a:p>
            <a:pPr algn="r">
              <a:lnSpc>
                <a:spcPct val="100000"/>
              </a:lnSpc>
            </a:pPr>
            <a:fld id="{2F74F79E-569A-435B-999B-F73B24F45FF0}" type="slidenum">
              <a:rPr lang="it-IT" sz="1200">
                <a:latin typeface="Times New Roman"/>
              </a:rPr>
              <a:t>&lt;numero&gt;</a:t>
            </a:fld>
            <a:endParaRPr/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body"/>
          </p:nvPr>
        </p:nvSpPr>
        <p:spPr>
          <a:xfrm>
            <a:off x="977400" y="3236400"/>
            <a:ext cx="7819200" cy="2647440"/>
          </a:xfrm>
          <a:prstGeom prst="rect">
            <a:avLst/>
          </a:prstGeom>
        </p:spPr>
        <p:txBody>
          <a:bodyPr lIns="94320" rIns="94320" tIns="47160" bIns="47160"/>
          <a:p>
            <a:r>
              <a:rPr lang="it-IT" sz="2000">
                <a:latin typeface="Arial"/>
              </a:rPr>
              <a:t>Con la legge attualmente in vigore, nella programmazione del personale, è necessario rispettare il limite rappresentato dalla media della spesa per il triennio 2011/2013</a:t>
            </a:r>
            <a:endParaRPr/>
          </a:p>
        </p:txBody>
      </p:sp>
      <p:sp>
        <p:nvSpPr>
          <p:cNvPr id="231" name="TextShape 2"/>
          <p:cNvSpPr txBox="1"/>
          <p:nvPr/>
        </p:nvSpPr>
        <p:spPr>
          <a:xfrm>
            <a:off x="5536440" y="6387120"/>
            <a:ext cx="4235040" cy="336960"/>
          </a:xfrm>
          <a:prstGeom prst="rect">
            <a:avLst/>
          </a:prstGeom>
        </p:spPr>
        <p:txBody>
          <a:bodyPr lIns="94320" rIns="94320" tIns="47160" bIns="47160" anchor="b"/>
          <a:p>
            <a:pPr algn="r">
              <a:lnSpc>
                <a:spcPct val="100000"/>
              </a:lnSpc>
            </a:pPr>
            <a:fld id="{1F06FAE3-C0C1-4CFA-B173-85062CDD72D5}" type="slidenum">
              <a:rPr lang="it-IT" sz="1200">
                <a:latin typeface="Times New Roman"/>
              </a:rPr>
              <a:t>&lt;numero&gt;</a:t>
            </a:fld>
            <a:endParaRPr/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body"/>
          </p:nvPr>
        </p:nvSpPr>
        <p:spPr>
          <a:xfrm>
            <a:off x="977400" y="3236400"/>
            <a:ext cx="7819200" cy="2647440"/>
          </a:xfrm>
          <a:prstGeom prst="rect">
            <a:avLst/>
          </a:prstGeom>
        </p:spPr>
        <p:txBody>
          <a:bodyPr lIns="94320" rIns="94320" tIns="47160" bIns="47160"/>
          <a:p>
            <a:r>
              <a:rPr lang="it-IT" sz="2000">
                <a:latin typeface="Arial"/>
              </a:rPr>
              <a:t>Con la legge attualmente in vigore, nella programmazione del personale, è necessario rispettare il limite rappresentato dalla media della spesa per il triennio 2011/2013</a:t>
            </a:r>
            <a:endParaRPr/>
          </a:p>
        </p:txBody>
      </p:sp>
      <p:sp>
        <p:nvSpPr>
          <p:cNvPr id="233" name="TextShape 2"/>
          <p:cNvSpPr txBox="1"/>
          <p:nvPr/>
        </p:nvSpPr>
        <p:spPr>
          <a:xfrm>
            <a:off x="5536440" y="6387120"/>
            <a:ext cx="4235040" cy="336960"/>
          </a:xfrm>
          <a:prstGeom prst="rect">
            <a:avLst/>
          </a:prstGeom>
        </p:spPr>
        <p:txBody>
          <a:bodyPr lIns="94320" rIns="94320" tIns="47160" bIns="47160" anchor="b"/>
          <a:p>
            <a:pPr algn="r">
              <a:lnSpc>
                <a:spcPct val="100000"/>
              </a:lnSpc>
            </a:pPr>
            <a:fld id="{8A53E1E7-5C6E-469A-B5E3-FC011F4F10A9}" type="slidenum">
              <a:rPr lang="it-IT" sz="1200">
                <a:latin typeface="Times New Roman"/>
              </a:rPr>
              <a:t>&lt;numero&gt;</a:t>
            </a:fld>
            <a:endParaRPr/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body"/>
          </p:nvPr>
        </p:nvSpPr>
        <p:spPr>
          <a:xfrm>
            <a:off x="977400" y="3236400"/>
            <a:ext cx="7819200" cy="2647440"/>
          </a:xfrm>
          <a:prstGeom prst="rect">
            <a:avLst/>
          </a:prstGeom>
        </p:spPr>
        <p:txBody>
          <a:bodyPr lIns="94320" rIns="94320" tIns="47160" bIns="47160"/>
          <a:p>
            <a:endParaRPr/>
          </a:p>
        </p:txBody>
      </p:sp>
      <p:sp>
        <p:nvSpPr>
          <p:cNvPr id="235" name="TextShape 2"/>
          <p:cNvSpPr txBox="1"/>
          <p:nvPr/>
        </p:nvSpPr>
        <p:spPr>
          <a:xfrm>
            <a:off x="5536440" y="6387120"/>
            <a:ext cx="4235040" cy="336960"/>
          </a:xfrm>
          <a:prstGeom prst="rect">
            <a:avLst/>
          </a:prstGeom>
        </p:spPr>
        <p:txBody>
          <a:bodyPr lIns="94320" rIns="94320" tIns="47160" bIns="47160" anchor="b"/>
          <a:p>
            <a:pPr algn="r">
              <a:lnSpc>
                <a:spcPct val="100000"/>
              </a:lnSpc>
            </a:pPr>
            <a:fld id="{56E5084D-526C-42B4-B90E-3DF2425F8563}" type="slidenum">
              <a:rPr lang="it-IT" sz="1200">
                <a:latin typeface="Times New Roman"/>
              </a:rPr>
              <a:t>&lt;numero&gt;</a:t>
            </a:fld>
            <a:endParaRPr/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body"/>
          </p:nvPr>
        </p:nvSpPr>
        <p:spPr>
          <a:xfrm>
            <a:off x="977400" y="3236400"/>
            <a:ext cx="7819200" cy="2647440"/>
          </a:xfrm>
          <a:prstGeom prst="rect">
            <a:avLst/>
          </a:prstGeom>
        </p:spPr>
        <p:txBody>
          <a:bodyPr lIns="94320" rIns="94320" tIns="47160" bIns="47160"/>
          <a:p>
            <a:r>
              <a:rPr lang="it-IT" sz="2000">
                <a:latin typeface="Arial"/>
              </a:rPr>
              <a:t>All’interno della missione 12, nel 2021, si segnala anche lo spostamento a FPV di fondi destinati a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it-IT" sz="2000">
                <a:latin typeface="Arial"/>
              </a:rPr>
              <a:t>buoni alimentari per circa 62.000,00 euro;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it-IT" sz="2000">
                <a:latin typeface="Arial"/>
              </a:rPr>
              <a:t>contributo acquisto autoambulanza (per 50.000,00 euro;</a:t>
            </a:r>
            <a:endParaRPr/>
          </a:p>
          <a:p>
            <a:pPr>
              <a:lnSpc>
                <a:spcPct val="100000"/>
              </a:lnSpc>
            </a:pPr>
            <a:r>
              <a:rPr lang="it-IT" sz="2000">
                <a:latin typeface="Arial"/>
              </a:rPr>
              <a:t>importi collegati al Fondone COVID, non più riproposto per il 2022.</a:t>
            </a:r>
            <a:endParaRPr/>
          </a:p>
        </p:txBody>
      </p:sp>
      <p:sp>
        <p:nvSpPr>
          <p:cNvPr id="237" name="TextShape 2"/>
          <p:cNvSpPr txBox="1"/>
          <p:nvPr/>
        </p:nvSpPr>
        <p:spPr>
          <a:xfrm>
            <a:off x="5536440" y="6387120"/>
            <a:ext cx="4235040" cy="336960"/>
          </a:xfrm>
          <a:prstGeom prst="rect">
            <a:avLst/>
          </a:prstGeom>
        </p:spPr>
        <p:txBody>
          <a:bodyPr lIns="94320" rIns="94320" tIns="47160" bIns="47160" anchor="b"/>
          <a:p>
            <a:pPr algn="r">
              <a:lnSpc>
                <a:spcPct val="100000"/>
              </a:lnSpc>
            </a:pPr>
            <a:fld id="{E8230572-607B-4E5C-8D1B-5E6B560829EA}" type="slidenum">
              <a:rPr lang="it-IT" sz="1200">
                <a:latin typeface="Times New Roman"/>
              </a:rPr>
              <a:t>&lt;numero&gt;</a:t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body"/>
          </p:nvPr>
        </p:nvSpPr>
        <p:spPr>
          <a:xfrm>
            <a:off x="977400" y="3236400"/>
            <a:ext cx="7819200" cy="2647440"/>
          </a:xfrm>
          <a:prstGeom prst="rect">
            <a:avLst/>
          </a:prstGeom>
        </p:spPr>
        <p:txBody>
          <a:bodyPr lIns="94320" rIns="94320" tIns="47160" bIns="47160"/>
          <a:p>
            <a:r>
              <a:rPr lang="it-IT" sz="2000">
                <a:latin typeface="Arial"/>
              </a:rPr>
              <a:t>2021</a:t>
            </a:r>
            <a:r>
              <a:rPr b="1" lang="it-IT" sz="2000">
                <a:latin typeface="Arial"/>
              </a:rPr>
              <a:t>: importo accertato al 21 gennaio</a:t>
            </a:r>
            <a:r>
              <a:rPr lang="it-IT" sz="2000">
                <a:latin typeface="Arial"/>
              </a:rPr>
              <a:t>. </a:t>
            </a:r>
            <a:endParaRPr/>
          </a:p>
          <a:p>
            <a:r>
              <a:rPr b="1" lang="it-IT" sz="2000">
                <a:latin typeface="Arial"/>
              </a:rPr>
              <a:t>Accertato ad oggi: </a:t>
            </a:r>
            <a:r>
              <a:rPr lang="it-IT" sz="2000">
                <a:latin typeface="Arial"/>
              </a:rPr>
              <a:t>3.583.314,78 (compreso trasferimento per esenzione immobili Partite Iva).</a:t>
            </a:r>
            <a:endParaRPr/>
          </a:p>
          <a:p>
            <a:r>
              <a:rPr b="1" lang="it-IT" sz="2000">
                <a:latin typeface="Arial"/>
              </a:rPr>
              <a:t>Irpef 2021</a:t>
            </a:r>
            <a:r>
              <a:rPr lang="it-IT" sz="2000">
                <a:latin typeface="Arial"/>
              </a:rPr>
              <a:t>: è l’accertato riferito allo stanziamento finale (che sarà poi incrementato con i versamenti che saranno fatti nel 2022). Accertato 2020: 2.034.600 circa.</a:t>
            </a:r>
            <a:endParaRPr/>
          </a:p>
        </p:txBody>
      </p:sp>
      <p:sp>
        <p:nvSpPr>
          <p:cNvPr id="205" name="TextShape 2"/>
          <p:cNvSpPr txBox="1"/>
          <p:nvPr/>
        </p:nvSpPr>
        <p:spPr>
          <a:xfrm>
            <a:off x="5536440" y="6387120"/>
            <a:ext cx="4235040" cy="336960"/>
          </a:xfrm>
          <a:prstGeom prst="rect">
            <a:avLst/>
          </a:prstGeom>
        </p:spPr>
        <p:txBody>
          <a:bodyPr lIns="94320" rIns="94320" tIns="47160" bIns="47160" anchor="b"/>
          <a:p>
            <a:pPr algn="r">
              <a:lnSpc>
                <a:spcPct val="100000"/>
              </a:lnSpc>
            </a:pPr>
            <a:fld id="{677CD139-17B8-4550-929A-EEDDABA21132}" type="slidenum">
              <a:rPr lang="it-IT" sz="1200">
                <a:latin typeface="Times New Roman"/>
              </a:rPr>
              <a:t>&lt;numero&gt;</a:t>
            </a:fld>
            <a:endParaRPr/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body"/>
          </p:nvPr>
        </p:nvSpPr>
        <p:spPr>
          <a:xfrm>
            <a:off x="977400" y="3236400"/>
            <a:ext cx="7819200" cy="2647440"/>
          </a:xfrm>
          <a:prstGeom prst="rect">
            <a:avLst/>
          </a:prstGeom>
        </p:spPr>
        <p:txBody>
          <a:bodyPr lIns="94320" rIns="94320" tIns="47160" bIns="47160"/>
          <a:p>
            <a:endParaRPr/>
          </a:p>
        </p:txBody>
      </p:sp>
      <p:sp>
        <p:nvSpPr>
          <p:cNvPr id="239" name="TextShape 2"/>
          <p:cNvSpPr txBox="1"/>
          <p:nvPr/>
        </p:nvSpPr>
        <p:spPr>
          <a:xfrm>
            <a:off x="5536440" y="6387120"/>
            <a:ext cx="4235040" cy="336960"/>
          </a:xfrm>
          <a:prstGeom prst="rect">
            <a:avLst/>
          </a:prstGeom>
        </p:spPr>
        <p:txBody>
          <a:bodyPr lIns="94320" rIns="94320" tIns="47160" bIns="47160" anchor="b"/>
          <a:p>
            <a:pPr algn="r">
              <a:lnSpc>
                <a:spcPct val="100000"/>
              </a:lnSpc>
            </a:pPr>
            <a:fld id="{05E6250E-327C-4DF2-9F26-0D0AE9EA40EE}" type="slidenum">
              <a:rPr lang="it-IT" sz="1200">
                <a:latin typeface="Times New Roman"/>
              </a:rPr>
              <a:t>&lt;numero&gt;</a:t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body"/>
          </p:nvPr>
        </p:nvSpPr>
        <p:spPr>
          <a:xfrm>
            <a:off x="977400" y="3236400"/>
            <a:ext cx="7819200" cy="2647440"/>
          </a:xfrm>
          <a:prstGeom prst="rect">
            <a:avLst/>
          </a:prstGeom>
        </p:spPr>
        <p:txBody>
          <a:bodyPr lIns="94320" rIns="94320" tIns="47160" bIns="47160"/>
          <a:p>
            <a:r>
              <a:rPr lang="it-IT" sz="2000">
                <a:latin typeface="Arial"/>
              </a:rPr>
              <a:t>2021: previsione definitiva pura (al netto dell’Fpv costituitosi a consuntivo)</a:t>
            </a:r>
            <a:endParaRPr/>
          </a:p>
        </p:txBody>
      </p:sp>
      <p:sp>
        <p:nvSpPr>
          <p:cNvPr id="207" name="TextShape 2"/>
          <p:cNvSpPr txBox="1"/>
          <p:nvPr/>
        </p:nvSpPr>
        <p:spPr>
          <a:xfrm>
            <a:off x="5536440" y="6387120"/>
            <a:ext cx="4235040" cy="336960"/>
          </a:xfrm>
          <a:prstGeom prst="rect">
            <a:avLst/>
          </a:prstGeom>
        </p:spPr>
        <p:txBody>
          <a:bodyPr lIns="94320" rIns="94320" tIns="47160" bIns="47160" anchor="b"/>
          <a:p>
            <a:pPr algn="r">
              <a:lnSpc>
                <a:spcPct val="100000"/>
              </a:lnSpc>
            </a:pPr>
            <a:fld id="{B8822CA7-6512-471C-BC5F-BC2548B95395}" type="slidenum">
              <a:rPr lang="it-IT" sz="1200">
                <a:latin typeface="Times New Roman"/>
              </a:rPr>
              <a:t>&lt;numero&gt;</a:t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body"/>
          </p:nvPr>
        </p:nvSpPr>
        <p:spPr>
          <a:xfrm>
            <a:off x="977400" y="3236400"/>
            <a:ext cx="7819200" cy="2647440"/>
          </a:xfrm>
          <a:prstGeom prst="rect">
            <a:avLst/>
          </a:prstGeom>
        </p:spPr>
        <p:txBody>
          <a:bodyPr lIns="94320" rIns="94320" tIns="47160" bIns="47160"/>
          <a:p>
            <a:r>
              <a:rPr lang="it-IT" sz="2000">
                <a:latin typeface="Arial"/>
              </a:rPr>
              <a:t>In nota integrativa refuso: omissione ultima riga del prospetto 2021</a:t>
            </a:r>
            <a:endParaRPr/>
          </a:p>
        </p:txBody>
      </p:sp>
      <p:sp>
        <p:nvSpPr>
          <p:cNvPr id="209" name="TextShape 2"/>
          <p:cNvSpPr txBox="1"/>
          <p:nvPr/>
        </p:nvSpPr>
        <p:spPr>
          <a:xfrm>
            <a:off x="5536440" y="6387120"/>
            <a:ext cx="4235040" cy="336960"/>
          </a:xfrm>
          <a:prstGeom prst="rect">
            <a:avLst/>
          </a:prstGeom>
        </p:spPr>
        <p:txBody>
          <a:bodyPr lIns="94320" rIns="94320" tIns="47160" bIns="47160" anchor="b"/>
          <a:p>
            <a:pPr algn="r">
              <a:lnSpc>
                <a:spcPct val="100000"/>
              </a:lnSpc>
            </a:pPr>
            <a:fld id="{A1228883-80E1-43D8-92F3-19A3C3FE3D26}" type="slidenum">
              <a:rPr lang="it-IT" sz="1200">
                <a:latin typeface="Times New Roman"/>
              </a:rPr>
              <a:t>&lt;numero&gt;</a:t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body"/>
          </p:nvPr>
        </p:nvSpPr>
        <p:spPr>
          <a:xfrm>
            <a:off x="977400" y="3236400"/>
            <a:ext cx="7819200" cy="2647440"/>
          </a:xfrm>
          <a:prstGeom prst="rect">
            <a:avLst/>
          </a:prstGeom>
        </p:spPr>
        <p:txBody>
          <a:bodyPr lIns="94320" rIns="94320" tIns="47160" bIns="47160"/>
          <a:p>
            <a:endParaRPr/>
          </a:p>
        </p:txBody>
      </p:sp>
      <p:sp>
        <p:nvSpPr>
          <p:cNvPr id="211" name="TextShape 2"/>
          <p:cNvSpPr txBox="1"/>
          <p:nvPr/>
        </p:nvSpPr>
        <p:spPr>
          <a:xfrm>
            <a:off x="5536440" y="6387120"/>
            <a:ext cx="4235040" cy="336960"/>
          </a:xfrm>
          <a:prstGeom prst="rect">
            <a:avLst/>
          </a:prstGeom>
        </p:spPr>
        <p:txBody>
          <a:bodyPr lIns="94320" rIns="94320" tIns="47160" bIns="47160" anchor="b"/>
          <a:p>
            <a:pPr algn="r">
              <a:lnSpc>
                <a:spcPct val="100000"/>
              </a:lnSpc>
            </a:pPr>
            <a:fld id="{34D7E978-0BDB-47C4-8159-1FCF9EAB6B72}" type="slidenum">
              <a:rPr lang="it-IT" sz="1200">
                <a:latin typeface="Times New Roman"/>
              </a:rPr>
              <a:t>&lt;numero&gt;</a:t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body"/>
          </p:nvPr>
        </p:nvSpPr>
        <p:spPr>
          <a:xfrm>
            <a:off x="977400" y="3236400"/>
            <a:ext cx="7819200" cy="2647440"/>
          </a:xfrm>
          <a:prstGeom prst="rect">
            <a:avLst/>
          </a:prstGeom>
        </p:spPr>
        <p:txBody>
          <a:bodyPr lIns="94320" rIns="94320" tIns="47160" bIns="47160"/>
          <a:p>
            <a:r>
              <a:rPr lang="it-IT" sz="2000">
                <a:latin typeface="Arial"/>
              </a:rPr>
              <a:t>2021: previsione iniziale</a:t>
            </a:r>
            <a:r>
              <a:rPr b="1" lang="it-IT" sz="2000">
                <a:latin typeface="Arial"/>
              </a:rPr>
              <a:t>. </a:t>
            </a:r>
            <a:endParaRPr/>
          </a:p>
          <a:p>
            <a:r>
              <a:rPr b="1" lang="it-IT" sz="2000">
                <a:latin typeface="Arial"/>
              </a:rPr>
              <a:t>Accertato IMU definitivo 2021</a:t>
            </a:r>
            <a:r>
              <a:rPr lang="it-IT" sz="2000">
                <a:latin typeface="Arial"/>
              </a:rPr>
              <a:t>: 506.645,87 (sarà oggetto di riduzione in quanto ci sono accertamenti con adesione in corso)</a:t>
            </a:r>
            <a:endParaRPr/>
          </a:p>
          <a:p>
            <a:r>
              <a:rPr b="1" lang="it-IT" sz="2000">
                <a:latin typeface="Arial"/>
              </a:rPr>
              <a:t>Accertato TASI definitivo</a:t>
            </a:r>
            <a:r>
              <a:rPr lang="it-IT" sz="2000">
                <a:latin typeface="Arial"/>
              </a:rPr>
              <a:t>: 86.879,93</a:t>
            </a:r>
            <a:endParaRPr/>
          </a:p>
          <a:p>
            <a:r>
              <a:rPr b="1" lang="it-IT" sz="2000">
                <a:latin typeface="Arial"/>
              </a:rPr>
              <a:t>Accertato recupero TARI definitivo</a:t>
            </a:r>
            <a:r>
              <a:rPr lang="it-IT" sz="2000">
                <a:latin typeface="Arial"/>
              </a:rPr>
              <a:t>: 571.074,00…</a:t>
            </a:r>
            <a:r>
              <a:rPr b="1" i="1" lang="it-IT" sz="2000">
                <a:latin typeface="Arial"/>
              </a:rPr>
              <a:t>QUESTE DUE ENTRATE SONO ESPLOSE!!!</a:t>
            </a:r>
            <a:r>
              <a:rPr lang="it-IT" sz="2000">
                <a:latin typeface="Arial"/>
              </a:rPr>
              <a:t>…..</a:t>
            </a:r>
            <a:endParaRPr/>
          </a:p>
        </p:txBody>
      </p:sp>
      <p:sp>
        <p:nvSpPr>
          <p:cNvPr id="213" name="TextShape 2"/>
          <p:cNvSpPr txBox="1"/>
          <p:nvPr/>
        </p:nvSpPr>
        <p:spPr>
          <a:xfrm>
            <a:off x="5536440" y="6387120"/>
            <a:ext cx="4235040" cy="336960"/>
          </a:xfrm>
          <a:prstGeom prst="rect">
            <a:avLst/>
          </a:prstGeom>
        </p:spPr>
        <p:txBody>
          <a:bodyPr lIns="94320" rIns="94320" tIns="47160" bIns="47160" anchor="b"/>
          <a:p>
            <a:pPr algn="r">
              <a:lnSpc>
                <a:spcPct val="100000"/>
              </a:lnSpc>
            </a:pPr>
            <a:fld id="{DE40E9A4-46CA-4863-99B3-34251CB712F6}" type="slidenum">
              <a:rPr lang="it-IT" sz="1200">
                <a:latin typeface="Times New Roman"/>
              </a:rPr>
              <a:t>&lt;numero&gt;</a:t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body"/>
          </p:nvPr>
        </p:nvSpPr>
        <p:spPr>
          <a:xfrm>
            <a:off x="977400" y="3236400"/>
            <a:ext cx="7819200" cy="2647440"/>
          </a:xfrm>
          <a:prstGeom prst="rect">
            <a:avLst/>
          </a:prstGeom>
        </p:spPr>
        <p:txBody>
          <a:bodyPr lIns="94320" rIns="94320" tIns="47160" bIns="47160"/>
          <a:p>
            <a:endParaRPr/>
          </a:p>
        </p:txBody>
      </p:sp>
      <p:sp>
        <p:nvSpPr>
          <p:cNvPr id="215" name="TextShape 2"/>
          <p:cNvSpPr txBox="1"/>
          <p:nvPr/>
        </p:nvSpPr>
        <p:spPr>
          <a:xfrm>
            <a:off x="5536440" y="6387120"/>
            <a:ext cx="4235040" cy="336960"/>
          </a:xfrm>
          <a:prstGeom prst="rect">
            <a:avLst/>
          </a:prstGeom>
        </p:spPr>
        <p:txBody>
          <a:bodyPr lIns="94320" rIns="94320" tIns="47160" bIns="47160" anchor="b"/>
          <a:p>
            <a:pPr algn="r">
              <a:lnSpc>
                <a:spcPct val="100000"/>
              </a:lnSpc>
            </a:pPr>
            <a:fld id="{16E67090-1633-4845-AF9F-E79B90BE76A1}" type="slidenum">
              <a:rPr lang="it-IT" sz="1200">
                <a:latin typeface="Times New Roman"/>
              </a:rPr>
              <a:t>&lt;numero&gt;</a:t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body"/>
          </p:nvPr>
        </p:nvSpPr>
        <p:spPr>
          <a:xfrm>
            <a:off x="977400" y="3236400"/>
            <a:ext cx="7819200" cy="2647440"/>
          </a:xfrm>
          <a:prstGeom prst="rect">
            <a:avLst/>
          </a:prstGeom>
        </p:spPr>
        <p:txBody>
          <a:bodyPr lIns="94320" rIns="94320" tIns="47160" bIns="47160"/>
          <a:p>
            <a:endParaRPr/>
          </a:p>
        </p:txBody>
      </p:sp>
      <p:sp>
        <p:nvSpPr>
          <p:cNvPr id="217" name="TextShape 2"/>
          <p:cNvSpPr txBox="1"/>
          <p:nvPr/>
        </p:nvSpPr>
        <p:spPr>
          <a:xfrm>
            <a:off x="5536440" y="6387120"/>
            <a:ext cx="4235040" cy="336960"/>
          </a:xfrm>
          <a:prstGeom prst="rect">
            <a:avLst/>
          </a:prstGeom>
        </p:spPr>
        <p:txBody>
          <a:bodyPr lIns="94320" rIns="94320" tIns="47160" bIns="47160" anchor="b"/>
          <a:p>
            <a:pPr algn="r">
              <a:lnSpc>
                <a:spcPct val="100000"/>
              </a:lnSpc>
            </a:pPr>
            <a:fld id="{3689DC6F-3311-43C6-BE41-52A61A416C83}" type="slidenum">
              <a:rPr lang="it-IT" sz="1200">
                <a:latin typeface="Times New Roman"/>
              </a:rPr>
              <a:t>&lt;numero&gt;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2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43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60288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86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87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60288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28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129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60288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6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1" name="Picture 6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4242960"/>
            <a:ext cx="8967600" cy="275760"/>
          </a:xfrm>
          <a:prstGeom prst="rect">
            <a:avLst/>
          </a:prstGeom>
          <a:ln>
            <a:noFill/>
          </a:ln>
        </p:spPr>
      </p:pic>
      <p:pic>
        <p:nvPicPr>
          <p:cNvPr id="2" name="Picture 7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9111600" y="4243680"/>
            <a:ext cx="3076920" cy="276480"/>
          </a:xfrm>
          <a:prstGeom prst="rect">
            <a:avLst/>
          </a:prstGeom>
          <a:ln>
            <a:noFill/>
          </a:ln>
        </p:spPr>
      </p:pic>
      <p:sp>
        <p:nvSpPr>
          <p:cNvPr id="3" name="CustomShape 1"/>
          <p:cNvSpPr/>
          <p:nvPr/>
        </p:nvSpPr>
        <p:spPr>
          <a:xfrm>
            <a:off x="0" y="2590200"/>
            <a:ext cx="8967600" cy="1659960"/>
          </a:xfrm>
          <a:prstGeom prst="rect">
            <a:avLst/>
          </a:prstGeom>
          <a:solidFill>
            <a:srgbClr val="262626"/>
          </a:solidFill>
          <a:ln w="12600">
            <a:noFill/>
          </a:ln>
        </p:spPr>
      </p:sp>
      <p:sp>
        <p:nvSpPr>
          <p:cNvPr id="4" name="CustomShape 2"/>
          <p:cNvSpPr/>
          <p:nvPr/>
        </p:nvSpPr>
        <p:spPr>
          <a:xfrm>
            <a:off x="9111600" y="2590200"/>
            <a:ext cx="3076920" cy="1659960"/>
          </a:xfrm>
          <a:prstGeom prst="rect">
            <a:avLst/>
          </a:prstGeom>
          <a:solidFill>
            <a:srgbClr val="f09415"/>
          </a:solidFill>
          <a:ln w="12600">
            <a:noFill/>
          </a:ln>
        </p:spPr>
      </p:sp>
      <p:sp>
        <p:nvSpPr>
          <p:cNvPr id="5" name="PlaceHolder 3"/>
          <p:cNvSpPr>
            <a:spLocks noGrp="1"/>
          </p:cNvSpPr>
          <p:nvPr>
            <p:ph type="title"/>
          </p:nvPr>
        </p:nvSpPr>
        <p:spPr>
          <a:xfrm>
            <a:off x="680400" y="2733840"/>
            <a:ext cx="8143920" cy="137268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r>
              <a:rPr lang="en-US" sz="5400">
                <a:solidFill>
                  <a:srgbClr val="ffffff"/>
                </a:solidFill>
                <a:latin typeface="Trebuchet MS"/>
              </a:rPr>
              <a:t>Fate clic per modificare il formato del testo del titoloFare clic per modificare lo stile del titolo dello schema</a:t>
            </a:r>
            <a:endParaRPr/>
          </a:p>
        </p:txBody>
      </p:sp>
      <p:sp>
        <p:nvSpPr>
          <p:cNvPr id="6" name="PlaceHolder 4"/>
          <p:cNvSpPr>
            <a:spLocks noGrp="1"/>
          </p:cNvSpPr>
          <p:nvPr>
            <p:ph type="dt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it-IT" sz="1050">
                <a:solidFill>
                  <a:srgbClr val="ffffff"/>
                </a:solidFill>
                <a:latin typeface="Trebuchet MS"/>
              </a:rPr>
              <a:t>22/03/22</a:t>
            </a:r>
            <a:endParaRPr/>
          </a:p>
        </p:txBody>
      </p:sp>
      <p:sp>
        <p:nvSpPr>
          <p:cNvPr id="7" name="PlaceHolder 5"/>
          <p:cNvSpPr>
            <a:spLocks noGrp="1"/>
          </p:cNvSpPr>
          <p:nvPr>
            <p:ph type="ftr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8" name="PlaceHolder 6"/>
          <p:cNvSpPr>
            <a:spLocks noGrp="1"/>
          </p:cNvSpPr>
          <p:nvPr>
            <p:ph type="sldNum"/>
          </p:nvPr>
        </p:nvSpPr>
        <p:spPr>
          <a:xfrm>
            <a:off x="9255240" y="2750400"/>
            <a:ext cx="1171440" cy="13561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7294C5AD-A120-4EA5-B309-7120B97F0AF2}" type="slidenum">
              <a:rPr lang="it-IT" sz="3600">
                <a:solidFill>
                  <a:srgbClr val="ffffff"/>
                </a:solidFill>
                <a:latin typeface="Trebuchet MS"/>
              </a:rPr>
              <a:t>&lt;numero&gt;</a:t>
            </a:fld>
            <a:endParaRPr/>
          </a:p>
        </p:txBody>
      </p:sp>
      <p:sp>
        <p:nvSpPr>
          <p:cNvPr id="9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400">
                <a:latin typeface="Trebuchet MS"/>
              </a:rPr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>
                <a:latin typeface="Trebuchet MS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600">
                <a:latin typeface="Trebuchet MS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600">
                <a:latin typeface="Trebuchet MS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Trebuchet MS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Trebuchet MS"/>
              </a:rPr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Trebuchet MS"/>
              </a:rPr>
              <a:t>Settimo livello struttura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6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45" name="Picture 14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970280"/>
            <a:ext cx="10437480" cy="320760"/>
          </a:xfrm>
          <a:prstGeom prst="rect">
            <a:avLst/>
          </a:prstGeom>
          <a:ln>
            <a:noFill/>
          </a:ln>
        </p:spPr>
      </p:pic>
      <p:pic>
        <p:nvPicPr>
          <p:cNvPr id="46" name="Picture 15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10585800" y="1971360"/>
            <a:ext cx="1602720" cy="144000"/>
          </a:xfrm>
          <a:prstGeom prst="rect">
            <a:avLst/>
          </a:prstGeom>
          <a:ln>
            <a:noFill/>
          </a:ln>
        </p:spPr>
      </p:pic>
      <p:sp>
        <p:nvSpPr>
          <p:cNvPr id="47" name="CustomShape 1"/>
          <p:cNvSpPr/>
          <p:nvPr/>
        </p:nvSpPr>
        <p:spPr>
          <a:xfrm>
            <a:off x="0" y="609480"/>
            <a:ext cx="10437480" cy="1368000"/>
          </a:xfrm>
          <a:prstGeom prst="rect">
            <a:avLst/>
          </a:prstGeom>
          <a:solidFill>
            <a:srgbClr val="262626"/>
          </a:solidFill>
          <a:ln w="12600">
            <a:noFill/>
          </a:ln>
        </p:spPr>
      </p:sp>
      <p:sp>
        <p:nvSpPr>
          <p:cNvPr id="48" name="CustomShape 2"/>
          <p:cNvSpPr/>
          <p:nvPr/>
        </p:nvSpPr>
        <p:spPr>
          <a:xfrm>
            <a:off x="10585800" y="609480"/>
            <a:ext cx="1602720" cy="1368000"/>
          </a:xfrm>
          <a:prstGeom prst="rect">
            <a:avLst/>
          </a:prstGeom>
          <a:solidFill>
            <a:srgbClr val="f09415"/>
          </a:solidFill>
          <a:ln w="12600">
            <a:noFill/>
          </a:ln>
        </p:spPr>
      </p:sp>
      <p:sp>
        <p:nvSpPr>
          <p:cNvPr id="49" name="PlaceHolder 3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en-US" sz="3600">
                <a:solidFill>
                  <a:srgbClr val="ffffff"/>
                </a:solidFill>
                <a:latin typeface="Trebuchet MS"/>
              </a:rPr>
              <a:t>Fate clic per modificare il formato del testo del titoloFare clic per modificare lo stile del titolo dello schema</a:t>
            </a:r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80400" y="2336760"/>
            <a:ext cx="9613440" cy="359892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n-US" sz="2400">
                <a:solidFill>
                  <a:srgbClr val="ffffff"/>
                </a:solidFill>
                <a:latin typeface="Trebuchet MS"/>
              </a:rPr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solidFill>
                  <a:srgbClr val="ffffff"/>
                </a:solidFill>
                <a:latin typeface="Trebuchet MS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solidFill>
                  <a:srgbClr val="ffffff"/>
                </a:solidFill>
                <a:latin typeface="Trebuchet MS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400">
                <a:solidFill>
                  <a:srgbClr val="ffffff"/>
                </a:solidFill>
                <a:latin typeface="Trebuchet MS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400">
                <a:solidFill>
                  <a:srgbClr val="ffffff"/>
                </a:solidFill>
                <a:latin typeface="Trebuchet MS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>
                <a:solidFill>
                  <a:srgbClr val="ffffff"/>
                </a:solidFill>
                <a:latin typeface="Trebuchet MS"/>
              </a:rPr>
              <a:t>Sesto livello struttura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Trebuchet MS"/>
              </a:rPr>
              <a:t>Settimo livello strutturaFare clic per modificare gli stili del testo dello schema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Trebuchet MS"/>
              </a:rPr>
              <a:t>Secondo livello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ffffff"/>
                </a:solidFill>
                <a:latin typeface="Trebuchet MS"/>
              </a:rPr>
              <a:t>Terzo livello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  <a:latin typeface="Trebuchet MS"/>
              </a:rPr>
              <a:t>Quarto livello</a:t>
            </a:r>
            <a:endParaRPr/>
          </a:p>
          <a:p>
            <a:pPr lvl="4">
              <a:lnSpc>
                <a:spcPct val="100000"/>
              </a:lnSpc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  <a:latin typeface="Trebuchet MS"/>
              </a:rPr>
              <a:t>Quinto livello</a:t>
            </a:r>
            <a:endParaRPr/>
          </a:p>
        </p:txBody>
      </p:sp>
      <p:sp>
        <p:nvSpPr>
          <p:cNvPr id="51" name="PlaceHolder 5"/>
          <p:cNvSpPr>
            <a:spLocks noGrp="1"/>
          </p:cNvSpPr>
          <p:nvPr>
            <p:ph type="dt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it-IT" sz="1050">
                <a:solidFill>
                  <a:srgbClr val="ffffff"/>
                </a:solidFill>
                <a:latin typeface="Trebuchet MS"/>
              </a:rPr>
              <a:t>22/03/22</a:t>
            </a:r>
            <a:endParaRPr/>
          </a:p>
        </p:txBody>
      </p:sp>
      <p:sp>
        <p:nvSpPr>
          <p:cNvPr id="52" name="PlaceHolder 6"/>
          <p:cNvSpPr>
            <a:spLocks noGrp="1"/>
          </p:cNvSpPr>
          <p:nvPr>
            <p:ph type="ftr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53" name="PlaceHolder 7"/>
          <p:cNvSpPr>
            <a:spLocks noGrp="1"/>
          </p:cNvSpPr>
          <p:nvPr>
            <p:ph type="sldNum"/>
          </p:nvPr>
        </p:nvSpPr>
        <p:spPr>
          <a:xfrm>
            <a:off x="10729440" y="753120"/>
            <a:ext cx="1153800" cy="10904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ED3C19DE-CAC8-4530-930A-21EBB29D544B}" type="slidenum">
              <a:rPr lang="it-IT" sz="3600">
                <a:solidFill>
                  <a:srgbClr val="ffffff"/>
                </a:solidFill>
                <a:latin typeface="Trebuchet MS"/>
              </a:rPr>
              <a:t>&lt;numero&gt;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6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89" name="Picture 4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0585800" y="1971360"/>
            <a:ext cx="1602720" cy="144000"/>
          </a:xfrm>
          <a:prstGeom prst="rect">
            <a:avLst/>
          </a:prstGeom>
          <a:ln>
            <a:noFill/>
          </a:ln>
        </p:spPr>
      </p:pic>
      <p:sp>
        <p:nvSpPr>
          <p:cNvPr id="90" name="CustomShape 1"/>
          <p:cNvSpPr/>
          <p:nvPr/>
        </p:nvSpPr>
        <p:spPr>
          <a:xfrm>
            <a:off x="10585800" y="609480"/>
            <a:ext cx="1602720" cy="1368000"/>
          </a:xfrm>
          <a:prstGeom prst="rect">
            <a:avLst/>
          </a:prstGeom>
          <a:solidFill>
            <a:srgbClr val="4472c4"/>
          </a:solidFill>
          <a:ln w="12600">
            <a:noFill/>
          </a:ln>
        </p:spPr>
      </p:sp>
      <p:sp>
        <p:nvSpPr>
          <p:cNvPr id="91" name="PlaceHolder 2"/>
          <p:cNvSpPr>
            <a:spLocks noGrp="1"/>
          </p:cNvSpPr>
          <p:nvPr>
            <p:ph type="dt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it-IT" sz="1050">
                <a:solidFill>
                  <a:srgbClr val="ffffff"/>
                </a:solidFill>
                <a:latin typeface="Calibri"/>
              </a:rPr>
              <a:t>22/03/22</a:t>
            </a:r>
            <a:endParaRPr/>
          </a:p>
        </p:txBody>
      </p:sp>
      <p:sp>
        <p:nvSpPr>
          <p:cNvPr id="92" name="PlaceHolder 3"/>
          <p:cNvSpPr>
            <a:spLocks noGrp="1"/>
          </p:cNvSpPr>
          <p:nvPr>
            <p:ph type="ftr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93" name="PlaceHolder 4"/>
          <p:cNvSpPr>
            <a:spLocks noGrp="1"/>
          </p:cNvSpPr>
          <p:nvPr>
            <p:ph type="sldNum"/>
          </p:nvPr>
        </p:nvSpPr>
        <p:spPr>
          <a:xfrm>
            <a:off x="10729440" y="753120"/>
            <a:ext cx="1153800" cy="10904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5C787C79-21FF-4BC0-8A22-A18FFC5C6C4B}" type="slidenum">
              <a:rPr lang="it-IT" sz="3600">
                <a:solidFill>
                  <a:srgbClr val="ffffff"/>
                </a:solidFill>
                <a:latin typeface="Calibri"/>
              </a:rPr>
              <a:t>&lt;numero&gt;</a:t>
            </a:fld>
            <a:endParaRPr/>
          </a:p>
        </p:txBody>
      </p:sp>
      <p:sp>
        <p:nvSpPr>
          <p:cNvPr id="94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>
                <a:latin typeface="Calibri"/>
              </a:rPr>
              <a:t>Fate clic per modificare il formato del testo del titolo</a:t>
            </a:r>
            <a:endParaRPr/>
          </a:p>
        </p:txBody>
      </p:sp>
      <p:sp>
        <p:nvSpPr>
          <p:cNvPr id="95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400">
                <a:latin typeface="Calibri"/>
              </a:rPr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>
                <a:latin typeface="Calibri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600">
                <a:latin typeface="Calibri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600">
                <a:latin typeface="Calibri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Settimo livello struttura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chart" Target="../charts/chart4.x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chart" Target="../charts/chart5.x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chart" Target="../charts/chart6.x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slideLayout" Target="../slideLayouts/slideLayout13.xml"/><Relationship Id="rId7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slideLayout" Target="../slideLayouts/slideLayout25.xml"/><Relationship Id="rId7" Type="http://schemas.openxmlformats.org/officeDocument/2006/relationships/notesSlide" Target="../notesSlides/notesSlide20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chart" Target="../charts/chart2.x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chart" Target="../charts/chart3.x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</p:sp>
      <p:pic>
        <p:nvPicPr>
          <p:cNvPr id="136" name="Immagine 3" descr=""/>
          <p:cNvPicPr/>
          <p:nvPr/>
        </p:nvPicPr>
        <p:blipFill>
          <a:blip r:embed="rId1"/>
          <a:srcRect l="0" t="22898" r="3877" b="945"/>
          <a:stretch>
            <a:fillRect/>
          </a:stretch>
        </p:blipFill>
        <p:spPr>
          <a:xfrm>
            <a:off x="-6732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37" name="CustomShape 2"/>
          <p:cNvSpPr/>
          <p:nvPr/>
        </p:nvSpPr>
        <p:spPr>
          <a:xfrm>
            <a:off x="0" y="4249440"/>
            <a:ext cx="8967600" cy="1659960"/>
          </a:xfrm>
          <a:prstGeom prst="rect">
            <a:avLst/>
          </a:prstGeom>
          <a:solidFill>
            <a:srgbClr val="0d0d0d"/>
          </a:solidFill>
          <a:ln w="12600">
            <a:noFill/>
          </a:ln>
        </p:spPr>
      </p:sp>
      <p:sp>
        <p:nvSpPr>
          <p:cNvPr id="138" name="TextShape 3"/>
          <p:cNvSpPr txBox="1"/>
          <p:nvPr/>
        </p:nvSpPr>
        <p:spPr>
          <a:xfrm>
            <a:off x="680400" y="4402800"/>
            <a:ext cx="8133120" cy="93996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r>
              <a:rPr b="1" lang="en-US" sz="3000">
                <a:solidFill>
                  <a:srgbClr val="ffffff"/>
                </a:solidFill>
                <a:latin typeface="Arial"/>
              </a:rPr>
              <a:t>BILANCIO DI PREVISIONE 2022 - 2024</a:t>
            </a:r>
            <a:endParaRPr/>
          </a:p>
        </p:txBody>
      </p:sp>
      <p:sp>
        <p:nvSpPr>
          <p:cNvPr id="139" name="TextShape 4"/>
          <p:cNvSpPr txBox="1"/>
          <p:nvPr/>
        </p:nvSpPr>
        <p:spPr>
          <a:xfrm>
            <a:off x="680400" y="5342400"/>
            <a:ext cx="8133120" cy="406080"/>
          </a:xfrm>
          <a:prstGeom prst="rect">
            <a:avLst/>
          </a:prstGeom>
        </p:spPr>
        <p:txBody>
          <a:bodyPr/>
          <a:p>
            <a:pPr algn="r">
              <a:lnSpc>
                <a:spcPct val="100000"/>
              </a:lnSpc>
            </a:pPr>
            <a:r>
              <a:rPr lang="it-IT">
                <a:solidFill>
                  <a:srgbClr val="ffffff"/>
                </a:solidFill>
                <a:latin typeface="Trebuchet MS"/>
              </a:rPr>
              <a:t>Consiglio Comunale del 21 marzo 2022</a:t>
            </a:r>
            <a:endParaRPr/>
          </a:p>
        </p:txBody>
      </p:sp>
      <p:sp>
        <p:nvSpPr>
          <p:cNvPr id="140" name="CustomShape 5"/>
          <p:cNvSpPr/>
          <p:nvPr/>
        </p:nvSpPr>
        <p:spPr>
          <a:xfrm>
            <a:off x="9111600" y="4249440"/>
            <a:ext cx="3076920" cy="1659960"/>
          </a:xfrm>
          <a:prstGeom prst="rect">
            <a:avLst/>
          </a:prstGeom>
          <a:solidFill>
            <a:srgbClr val="f09415"/>
          </a:solidFill>
          <a:ln w="12600">
            <a:noFill/>
          </a:ln>
        </p:spPr>
      </p:sp>
      <p:sp>
        <p:nvSpPr>
          <p:cNvPr id="141" name="CustomShape 6"/>
          <p:cNvSpPr/>
          <p:nvPr/>
        </p:nvSpPr>
        <p:spPr>
          <a:xfrm>
            <a:off x="0" y="5902200"/>
            <a:ext cx="8967600" cy="27576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600">
            <a:noFill/>
          </a:ln>
        </p:spPr>
      </p:sp>
      <p:sp>
        <p:nvSpPr>
          <p:cNvPr id="142" name="CustomShape 7"/>
          <p:cNvSpPr/>
          <p:nvPr/>
        </p:nvSpPr>
        <p:spPr>
          <a:xfrm>
            <a:off x="9111600" y="5902200"/>
            <a:ext cx="3079800" cy="27576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600">
            <a:noFill/>
          </a:ln>
        </p:spPr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1" lang="en-US" sz="3200">
                <a:solidFill>
                  <a:srgbClr val="ffffff"/>
                </a:solidFill>
                <a:latin typeface="Arial"/>
              </a:rPr>
              <a:t>Canone unico e canone patrimoniale</a:t>
            </a:r>
            <a:endParaRPr/>
          </a:p>
        </p:txBody>
      </p:sp>
      <p:graphicFrame>
        <p:nvGraphicFramePr>
          <p:cNvPr id="163" name="Table 2"/>
          <p:cNvGraphicFramePr/>
          <p:nvPr/>
        </p:nvGraphicFramePr>
        <p:xfrm>
          <a:off x="418680" y="2326320"/>
          <a:ext cx="8127720" cy="792000"/>
        </p:xfrm>
        <a:graphic>
          <a:graphicData uri="http://schemas.openxmlformats.org/drawingml/2006/table">
            <a:tbl>
              <a:tblPr/>
              <a:tblGrid>
                <a:gridCol w="2709000"/>
                <a:gridCol w="2709000"/>
                <a:gridCol w="2709720"/>
              </a:tblGrid>
              <a:tr h="1908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>
                          <a:solidFill>
                            <a:srgbClr val="ffffff"/>
                          </a:solidFill>
                          <a:latin typeface="Trebuchet MS"/>
                        </a:rPr>
                        <a:t>CANONE UNICO </a:t>
                      </a:r>
                      <a:r>
                        <a:rPr b="1" lang="it-IT" sz="2800">
                          <a:solidFill>
                            <a:srgbClr val="ffffff"/>
                          </a:solidFill>
                          <a:latin typeface="Trebuchet MS"/>
                        </a:rPr>
                        <a:t>PUBBLICITA'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1" lang="it-IT" sz="1200">
                          <a:solidFill>
                            <a:srgbClr val="ffffff"/>
                          </a:solidFill>
                          <a:latin typeface="Trebuchet MS"/>
                        </a:rPr>
                        <a:t>PREVISIONE 2021 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1" lang="it-IT" sz="1200">
                          <a:solidFill>
                            <a:srgbClr val="ffffff"/>
                          </a:solidFill>
                          <a:latin typeface="Trebuchet MS"/>
                        </a:rPr>
                        <a:t>PREVISIONE 2022 </a:t>
                      </a:r>
                      <a:endParaRPr/>
                    </a:p>
                  </a:txBody>
                  <a:tcPr/>
                </a:tc>
              </a:tr>
              <a:tr h="820440"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it-IT">
                          <a:solidFill>
                            <a:srgbClr val="000000"/>
                          </a:solidFill>
                          <a:latin typeface="Trebuchet MS"/>
                        </a:rPr>
                        <a:t>112.500,00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it-IT">
                          <a:solidFill>
                            <a:srgbClr val="000000"/>
                          </a:solidFill>
                          <a:latin typeface="Trebuchet MS"/>
                        </a:rPr>
                        <a:t>115.000,00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4" name="Grafico 7"/>
          <p:cNvGraphicFramePr/>
          <p:nvPr/>
        </p:nvGraphicFramePr>
        <p:xfrm>
          <a:off x="3772080" y="3429000"/>
          <a:ext cx="6095520" cy="3057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65" name="CustomShape 3"/>
          <p:cNvSpPr/>
          <p:nvPr/>
        </p:nvSpPr>
        <p:spPr>
          <a:xfrm>
            <a:off x="1628640" y="4486320"/>
            <a:ext cx="1885680" cy="913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it-IT">
                <a:solidFill>
                  <a:srgbClr val="ffffff"/>
                </a:solidFill>
                <a:latin typeface="Calibri"/>
              </a:rPr>
              <a:t>Canone patrimoniale (ex-cosap)</a:t>
            </a:r>
            <a:endParaRPr/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1" lang="en-US" sz="3200">
                <a:solidFill>
                  <a:srgbClr val="ffffff"/>
                </a:solidFill>
                <a:latin typeface="Arial"/>
              </a:rPr>
              <a:t>ENTRATE CONTO CAPITALE</a:t>
            </a:r>
            <a:endParaRPr/>
          </a:p>
        </p:txBody>
      </p:sp>
      <p:graphicFrame>
        <p:nvGraphicFramePr>
          <p:cNvPr id="167" name="Table 2"/>
          <p:cNvGraphicFramePr/>
          <p:nvPr/>
        </p:nvGraphicFramePr>
        <p:xfrm>
          <a:off x="457200" y="2307240"/>
          <a:ext cx="9836640" cy="4314960"/>
        </p:xfrm>
        <a:graphic>
          <a:graphicData uri="http://schemas.openxmlformats.org/drawingml/2006/table">
            <a:tbl>
              <a:tblPr/>
              <a:tblGrid>
                <a:gridCol w="5866920"/>
                <a:gridCol w="3969720"/>
              </a:tblGrid>
              <a:tr h="1078560">
                <a:tc>
                  <a:txBody>
                    <a:bodyPr lIns="44280" rIns="44280" tIns="0" bIns="0" anchor="b"/>
                    <a:p>
                      <a:pPr>
                        <a:lnSpc>
                          <a:spcPct val="150000"/>
                        </a:lnSpc>
                      </a:pPr>
                      <a:r>
                        <a:rPr b="1" lang="it-IT" sz="240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1" lang="it-IT" sz="2400">
                          <a:solidFill>
                            <a:srgbClr val="ffffff"/>
                          </a:solidFill>
                          <a:latin typeface="Cambria"/>
                          <a:ea typeface="Cambria"/>
                        </a:rPr>
                        <a:t>valore</a:t>
                      </a:r>
                      <a:endParaRPr/>
                    </a:p>
                  </a:txBody>
                  <a:tcPr/>
                </a:tc>
              </a:tr>
              <a:tr h="1078560">
                <a:tc>
                  <a:txBody>
                    <a:bodyPr lIns="44280" rIns="44280" tIns="0" bIns="0" anchor="ctr"/>
                    <a:p>
                      <a:pPr>
                        <a:lnSpc>
                          <a:spcPct val="150000"/>
                        </a:lnSpc>
                      </a:pPr>
                      <a:r>
                        <a:rPr b="1" lang="it-IT" sz="2400">
                          <a:solidFill>
                            <a:srgbClr val="ffffff"/>
                          </a:solidFill>
                          <a:latin typeface="Calibri"/>
                        </a:rPr>
                        <a:t>Alienazioni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latin typeface="Calibri"/>
                        </a:rPr>
                        <a:t>428.220,00</a:t>
                      </a:r>
                      <a:endParaRPr/>
                    </a:p>
                  </a:txBody>
                  <a:tcPr/>
                </a:tc>
              </a:tr>
              <a:tr h="1078560">
                <a:tc>
                  <a:txBody>
                    <a:bodyPr lIns="44280" rIns="44280" tIns="0" bIns="0" anchor="ctr"/>
                    <a:p>
                      <a:pPr>
                        <a:lnSpc>
                          <a:spcPct val="150000"/>
                        </a:lnSpc>
                      </a:pPr>
                      <a:r>
                        <a:rPr b="1" lang="it-IT" sz="2400">
                          <a:solidFill>
                            <a:srgbClr val="ffffff"/>
                          </a:solidFill>
                          <a:latin typeface="Calibri"/>
                        </a:rPr>
                        <a:t>Trasferimenti Ministero Infrastrutture (Ponte Veggia)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latin typeface="Calibri"/>
                        </a:rPr>
                        <a:t>2.500.000,00</a:t>
                      </a:r>
                      <a:endParaRPr/>
                    </a:p>
                  </a:txBody>
                  <a:tcPr/>
                </a:tc>
              </a:tr>
              <a:tr h="1079280">
                <a:tc>
                  <a:txBody>
                    <a:bodyPr lIns="44280" rIns="44280" tIns="0" bIns="0" anchor="ctr"/>
                    <a:p>
                      <a:pPr>
                        <a:lnSpc>
                          <a:spcPct val="150000"/>
                        </a:lnSpc>
                      </a:pPr>
                      <a:r>
                        <a:rPr b="1" lang="it-IT" sz="2400">
                          <a:solidFill>
                            <a:srgbClr val="ffffff"/>
                          </a:solidFill>
                          <a:latin typeface="Calibri"/>
                        </a:rPr>
                        <a:t>Trasferimenti Regione (PNRR) spogliatoi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latin typeface="Calibri"/>
                        </a:rPr>
                        <a:t>500.000,00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1" lang="en-US" sz="3200">
                <a:solidFill>
                  <a:srgbClr val="ffffff"/>
                </a:solidFill>
                <a:latin typeface="Arial"/>
              </a:rPr>
              <a:t>ENTRATE ONERI URBANIZZAZIONE</a:t>
            </a:r>
            <a:endParaRPr/>
          </a:p>
        </p:txBody>
      </p:sp>
      <p:graphicFrame>
        <p:nvGraphicFramePr>
          <p:cNvPr id="169" name="Grafico 3"/>
          <p:cNvGraphicFramePr/>
          <p:nvPr/>
        </p:nvGraphicFramePr>
        <p:xfrm>
          <a:off x="932400" y="2217240"/>
          <a:ext cx="8713800" cy="438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1" lang="en-US" sz="3200">
                <a:solidFill>
                  <a:srgbClr val="ffffff"/>
                </a:solidFill>
                <a:latin typeface="Arial"/>
              </a:rPr>
              <a:t>COMPOSIZIONE DEL FONDO CREDITI DUBBIA ESIGIBILITA’ DA AGGIORNARE</a:t>
            </a:r>
            <a:endParaRPr/>
          </a:p>
        </p:txBody>
      </p:sp>
      <p:graphicFrame>
        <p:nvGraphicFramePr>
          <p:cNvPr id="171" name="Table 2"/>
          <p:cNvGraphicFramePr/>
          <p:nvPr/>
        </p:nvGraphicFramePr>
        <p:xfrm>
          <a:off x="680400" y="2126160"/>
          <a:ext cx="10271160" cy="4449600"/>
        </p:xfrm>
        <a:graphic>
          <a:graphicData uri="http://schemas.openxmlformats.org/drawingml/2006/table">
            <a:tbl>
              <a:tblPr/>
              <a:tblGrid>
                <a:gridCol w="5135760"/>
                <a:gridCol w="5135760"/>
              </a:tblGrid>
              <a:tr h="370800">
                <a:tc>
                  <a:txBody>
                    <a:bodyPr lIns="7560" rIns="7560" tIns="75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2200">
                          <a:solidFill>
                            <a:srgbClr val="ffffff"/>
                          </a:solidFill>
                          <a:latin typeface="Calibri"/>
                        </a:rPr>
                        <a:t>ENTRATA</a:t>
                      </a:r>
                      <a:endParaRPr/>
                    </a:p>
                  </a:txBody>
                  <a:tcPr/>
                </a:tc>
                <a:tc>
                  <a:txBody>
                    <a:bodyPr lIns="7560" rIns="7560" tIns="75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2200">
                          <a:solidFill>
                            <a:srgbClr val="ffffff"/>
                          </a:solidFill>
                          <a:latin typeface="Calibri"/>
                        </a:rPr>
                        <a:t>ACCANTONAMENTO 2022</a:t>
                      </a:r>
                      <a:endParaRPr/>
                    </a:p>
                  </a:txBody>
                  <a:tcPr/>
                </a:tc>
              </a:tr>
              <a:tr h="370800">
                <a:tc>
                  <a:txBody>
                    <a:bodyPr lIns="44280" rIns="44280" tIns="0" bIns="0" anchor="ctr"/>
                    <a:p>
                      <a:pPr>
                        <a:lnSpc>
                          <a:spcPct val="150000"/>
                        </a:lnSpc>
                      </a:pPr>
                      <a:r>
                        <a:rPr lang="it-IT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Imu recuperi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it-IT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279.600,00  </a:t>
                      </a:r>
                      <a:endParaRPr/>
                    </a:p>
                  </a:txBody>
                  <a:tcPr/>
                </a:tc>
              </a:tr>
              <a:tr h="370800">
                <a:tc>
                  <a:txBody>
                    <a:bodyPr lIns="44280" rIns="44280" tIns="0" bIns="0" anchor="ctr"/>
                    <a:p>
                      <a:pPr>
                        <a:lnSpc>
                          <a:spcPct val="150000"/>
                        </a:lnSpc>
                      </a:pPr>
                      <a:r>
                        <a:rPr lang="it-IT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Canone unico occupazione suolo 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it-IT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1.955,00  </a:t>
                      </a:r>
                      <a:endParaRPr/>
                    </a:p>
                  </a:txBody>
                  <a:tcPr/>
                </a:tc>
              </a:tr>
              <a:tr h="370800">
                <a:tc>
                  <a:txBody>
                    <a:bodyPr lIns="44280" rIns="44280" tIns="0" bIns="0" anchor="ctr"/>
                    <a:p>
                      <a:pPr>
                        <a:lnSpc>
                          <a:spcPct val="150000"/>
                        </a:lnSpc>
                      </a:pPr>
                      <a:r>
                        <a:rPr lang="it-IT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Rette Scuola infanzia comunale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it-IT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1.292,10  </a:t>
                      </a:r>
                      <a:endParaRPr/>
                    </a:p>
                  </a:txBody>
                  <a:tcPr/>
                </a:tc>
              </a:tr>
              <a:tr h="370800">
                <a:tc>
                  <a:txBody>
                    <a:bodyPr lIns="44280" rIns="44280" tIns="0" bIns="0" anchor="ctr"/>
                    <a:p>
                      <a:pPr>
                        <a:lnSpc>
                          <a:spcPct val="150000"/>
                        </a:lnSpc>
                      </a:pPr>
                      <a:r>
                        <a:rPr lang="it-IT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Rette Nidi comunali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it-IT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1.026,79  </a:t>
                      </a:r>
                      <a:endParaRPr/>
                    </a:p>
                  </a:txBody>
                  <a:tcPr/>
                </a:tc>
              </a:tr>
              <a:tr h="370800">
                <a:tc>
                  <a:txBody>
                    <a:bodyPr lIns="44280" rIns="44280" tIns="0" bIns="0" anchor="ctr"/>
                    <a:p>
                      <a:pPr>
                        <a:lnSpc>
                          <a:spcPct val="150000"/>
                        </a:lnSpc>
                      </a:pPr>
                      <a:r>
                        <a:rPr lang="it-IT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Trasporto scolastico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it-IT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1.353,60  </a:t>
                      </a:r>
                      <a:endParaRPr/>
                    </a:p>
                  </a:txBody>
                  <a:tcPr/>
                </a:tc>
              </a:tr>
              <a:tr h="370800">
                <a:tc>
                  <a:txBody>
                    <a:bodyPr lIns="44280" rIns="44280" tIns="0" bIns="0" anchor="ctr"/>
                    <a:p>
                      <a:pPr>
                        <a:lnSpc>
                          <a:spcPct val="150000"/>
                        </a:lnSpc>
                      </a:pPr>
                      <a:r>
                        <a:rPr lang="it-IT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Rette Refezione scuole primarie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it-IT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7.138,00  </a:t>
                      </a:r>
                      <a:endParaRPr/>
                    </a:p>
                  </a:txBody>
                  <a:tcPr/>
                </a:tc>
              </a:tr>
              <a:tr h="370800">
                <a:tc>
                  <a:txBody>
                    <a:bodyPr lIns="44280" rIns="44280" tIns="0" bIns="0" anchor="ctr"/>
                    <a:p>
                      <a:pPr>
                        <a:lnSpc>
                          <a:spcPct val="150000"/>
                        </a:lnSpc>
                      </a:pPr>
                      <a:r>
                        <a:rPr lang="it-IT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Rette Refezione scuola d'infanzia statale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it-IT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2.160,00  </a:t>
                      </a:r>
                      <a:endParaRPr/>
                    </a:p>
                  </a:txBody>
                  <a:tcPr/>
                </a:tc>
              </a:tr>
              <a:tr h="370800">
                <a:tc>
                  <a:txBody>
                    <a:bodyPr lIns="44280" rIns="44280" tIns="0" bIns="0" anchor="ctr"/>
                    <a:p>
                      <a:pPr>
                        <a:lnSpc>
                          <a:spcPct val="150000"/>
                        </a:lnSpc>
                      </a:pPr>
                      <a:r>
                        <a:rPr lang="it-IT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Tari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it-IT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192.879,33  </a:t>
                      </a:r>
                      <a:endParaRPr/>
                    </a:p>
                  </a:txBody>
                  <a:tcPr/>
                </a:tc>
              </a:tr>
              <a:tr h="370800">
                <a:tc>
                  <a:txBody>
                    <a:bodyPr lIns="44280" rIns="44280" tIns="0" bIns="0" anchor="ctr"/>
                    <a:p>
                      <a:pPr>
                        <a:lnSpc>
                          <a:spcPct val="150000"/>
                        </a:lnSpc>
                      </a:pPr>
                      <a:r>
                        <a:rPr lang="it-IT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Recupero Tasi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it-IT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3.855,50 </a:t>
                      </a:r>
                      <a:endParaRPr/>
                    </a:p>
                  </a:txBody>
                  <a:tcPr/>
                </a:tc>
              </a:tr>
              <a:tr h="370800">
                <a:tc>
                  <a:txBody>
                    <a:bodyPr lIns="44280" rIns="44280" tIns="0" bIns="0" anchor="ctr"/>
                    <a:p>
                      <a:pPr>
                        <a:lnSpc>
                          <a:spcPct val="150000"/>
                        </a:lnSpc>
                      </a:pPr>
                      <a:r>
                        <a:rPr lang="it-IT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Recupero pubblicità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it-IT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3.110,00  </a:t>
                      </a:r>
                      <a:endParaRPr/>
                    </a:p>
                  </a:txBody>
                  <a:tcPr/>
                </a:tc>
              </a:tr>
              <a:tr h="370800">
                <a:tc>
                  <a:txBody>
                    <a:bodyPr lIns="44280" rIns="44280" tIns="0" bIns="0" anchor="ctr"/>
                    <a:p>
                      <a:pPr>
                        <a:lnSpc>
                          <a:spcPct val="150000"/>
                        </a:lnSpc>
                      </a:pPr>
                      <a:r>
                        <a:rPr lang="it-IT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Recupero Tari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it-IT">
                          <a:solidFill>
                            <a:srgbClr val="000000"/>
                          </a:solidFill>
                          <a:latin typeface="Calibri"/>
                          <a:ea typeface="Cambria"/>
                        </a:rPr>
                        <a:t>112.821,90  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1" lang="en-US" sz="3200">
                <a:solidFill>
                  <a:srgbClr val="ffffff"/>
                </a:solidFill>
                <a:latin typeface="Arial"/>
              </a:rPr>
              <a:t>FONDO CREDITI DUBBIA ESIGIBILITA’</a:t>
            </a:r>
            <a:endParaRPr/>
          </a:p>
        </p:txBody>
      </p:sp>
      <p:graphicFrame>
        <p:nvGraphicFramePr>
          <p:cNvPr id="173" name="Segnaposto contenuto 11"/>
          <p:cNvGraphicFramePr/>
          <p:nvPr/>
        </p:nvGraphicFramePr>
        <p:xfrm>
          <a:off x="680400" y="2100240"/>
          <a:ext cx="10242000" cy="4601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1" lang="en-US" sz="3200">
                <a:solidFill>
                  <a:srgbClr val="ffffff"/>
                </a:solidFill>
                <a:latin typeface="Arial"/>
              </a:rPr>
              <a:t>INDENNITA’ FINE MANDATO</a:t>
            </a:r>
            <a:endParaRPr/>
          </a:p>
        </p:txBody>
      </p:sp>
      <p:sp>
        <p:nvSpPr>
          <p:cNvPr id="175" name="TextShape 2"/>
          <p:cNvSpPr txBox="1"/>
          <p:nvPr/>
        </p:nvSpPr>
        <p:spPr>
          <a:xfrm>
            <a:off x="680400" y="2336760"/>
            <a:ext cx="9930240" cy="426348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Calibri"/>
              </a:rPr>
              <a:t>Solo aumenti di legge per Amministratori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ffffff"/>
                </a:solidFill>
                <a:latin typeface="Calibri"/>
              </a:rPr>
              <a:t>45% nel 2022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ffffff"/>
                </a:solidFill>
                <a:latin typeface="Calibri"/>
              </a:rPr>
              <a:t>68% nel 2023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ffffff"/>
                </a:solidFill>
                <a:latin typeface="Calibri"/>
              </a:rPr>
              <a:t>100% nel 2024</a:t>
            </a:r>
            <a:endParaRPr/>
          </a:p>
          <a:p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ffffff"/>
                </a:solidFill>
                <a:latin typeface="Calibri"/>
              </a:rPr>
              <a:t>(valori lordi)</a:t>
            </a:r>
            <a:endParaRPr/>
          </a:p>
        </p:txBody>
      </p:sp>
      <p:graphicFrame>
        <p:nvGraphicFramePr>
          <p:cNvPr id="176" name="Table 3"/>
          <p:cNvGraphicFramePr/>
          <p:nvPr/>
        </p:nvGraphicFramePr>
        <p:xfrm>
          <a:off x="680400" y="3584160"/>
          <a:ext cx="10444680" cy="2520000"/>
        </p:xfrm>
        <a:graphic>
          <a:graphicData uri="http://schemas.openxmlformats.org/drawingml/2006/table">
            <a:tbl>
              <a:tblPr/>
              <a:tblGrid>
                <a:gridCol w="4189680"/>
                <a:gridCol w="6255000"/>
              </a:tblGrid>
              <a:tr h="504000">
                <a:tc>
                  <a:tcPr/>
                </a:tc>
                <a:tc>
                  <a:tcPr/>
                </a:tc>
              </a:tr>
              <a:tr h="5040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latin typeface="Calibri"/>
                        </a:rPr>
                        <a:t>Aumento Sindaco 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  <a:tr h="5040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latin typeface="Calibri"/>
                        </a:rPr>
                        <a:t>Aumento Vicesindaco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  <a:tr h="5040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latin typeface="Calibri"/>
                        </a:rPr>
                        <a:t>Aumento Assessore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  <a:tr h="5040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latin typeface="Calibri"/>
                        </a:rPr>
                        <a:t>Aumento Presidente consiglio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</a:tbl>
          </a:graphicData>
        </a:graphic>
      </p:graphicFrame>
      <p:pic>
        <p:nvPicPr>
          <p:cNvPr id="177" name="Immagine 8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029560" y="4131360"/>
            <a:ext cx="5776560" cy="444960"/>
          </a:xfrm>
          <a:prstGeom prst="rect">
            <a:avLst/>
          </a:prstGeom>
          <a:ln>
            <a:noFill/>
          </a:ln>
        </p:spPr>
      </p:pic>
      <p:pic>
        <p:nvPicPr>
          <p:cNvPr id="178" name="Immagine 3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5029560" y="4654080"/>
            <a:ext cx="5776560" cy="380880"/>
          </a:xfrm>
          <a:prstGeom prst="rect">
            <a:avLst/>
          </a:prstGeom>
          <a:ln>
            <a:noFill/>
          </a:ln>
        </p:spPr>
      </p:pic>
      <p:pic>
        <p:nvPicPr>
          <p:cNvPr id="179" name="Immagine 6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5029560" y="5123880"/>
            <a:ext cx="5776560" cy="443880"/>
          </a:xfrm>
          <a:prstGeom prst="rect">
            <a:avLst/>
          </a:prstGeom>
          <a:ln>
            <a:noFill/>
          </a:ln>
        </p:spPr>
      </p:pic>
      <p:pic>
        <p:nvPicPr>
          <p:cNvPr id="180" name="Immagine 10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5029560" y="5606280"/>
            <a:ext cx="5776560" cy="416160"/>
          </a:xfrm>
          <a:prstGeom prst="rect">
            <a:avLst/>
          </a:prstGeom>
          <a:ln>
            <a:noFill/>
          </a:ln>
        </p:spPr>
      </p:pic>
      <p:pic>
        <p:nvPicPr>
          <p:cNvPr id="181" name="Immagine 12" descr=""/>
          <p:cNvPicPr/>
          <p:nvPr/>
        </p:nvPicPr>
        <p:blipFill>
          <a:blip r:embed="rId5"/>
          <a:stretch>
            <a:fillRect/>
          </a:stretch>
        </p:blipFill>
        <p:spPr>
          <a:xfrm>
            <a:off x="4943520" y="3641400"/>
            <a:ext cx="6181200" cy="409320"/>
          </a:xfrm>
          <a:prstGeom prst="rect">
            <a:avLst/>
          </a:prstGeom>
          <a:ln>
            <a:noFill/>
          </a:ln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1" lang="en-US" sz="3000">
                <a:solidFill>
                  <a:srgbClr val="ffffff"/>
                </a:solidFill>
                <a:latin typeface="Arial"/>
              </a:rPr>
              <a:t>SPESE CORRENTE - FOCUS </a:t>
            </a:r>
            <a:endParaRPr/>
          </a:p>
        </p:txBody>
      </p:sp>
      <p:graphicFrame>
        <p:nvGraphicFramePr>
          <p:cNvPr id="183" name="Table 2"/>
          <p:cNvGraphicFramePr/>
          <p:nvPr/>
        </p:nvGraphicFramePr>
        <p:xfrm>
          <a:off x="457200" y="2307240"/>
          <a:ext cx="9991440" cy="3902760"/>
        </p:xfrm>
        <a:graphic>
          <a:graphicData uri="http://schemas.openxmlformats.org/drawingml/2006/table">
            <a:tbl>
              <a:tblPr/>
              <a:tblGrid>
                <a:gridCol w="5959080"/>
                <a:gridCol w="4032360"/>
              </a:tblGrid>
              <a:tr h="567000">
                <a:tc>
                  <a:txBody>
                    <a:bodyPr lIns="44280" rIns="44280" tIns="0" bIns="0" anchor="b"/>
                    <a:p>
                      <a:pPr>
                        <a:lnSpc>
                          <a:spcPct val="150000"/>
                        </a:lnSpc>
                      </a:pPr>
                      <a:r>
                        <a:rPr b="1" lang="it-IT" sz="240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1" lang="it-IT" sz="2400">
                          <a:solidFill>
                            <a:srgbClr val="ffffff"/>
                          </a:solidFill>
                          <a:latin typeface="Cambria"/>
                          <a:ea typeface="Cambria"/>
                        </a:rPr>
                        <a:t>valore</a:t>
                      </a:r>
                      <a:endParaRPr/>
                    </a:p>
                  </a:txBody>
                  <a:tcPr/>
                </a:tc>
              </a:tr>
              <a:tr h="1111680">
                <a:tc>
                  <a:txBody>
                    <a:bodyPr lIns="44280" rIns="44280" tIns="0" bIns="0" anchor="ctr"/>
                    <a:p>
                      <a:pPr>
                        <a:lnSpc>
                          <a:spcPct val="150000"/>
                        </a:lnSpc>
                      </a:pPr>
                      <a:r>
                        <a:rPr b="1" lang="it-IT" sz="2400">
                          <a:solidFill>
                            <a:srgbClr val="ffffff"/>
                          </a:solidFill>
                          <a:latin typeface="Cambria"/>
                          <a:ea typeface="Cambria"/>
                        </a:rPr>
                        <a:t>Utenze – previsioni di maggiori costi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latin typeface="Calibri"/>
                        </a:rPr>
                        <a:t>&gt;100.000,00</a:t>
                      </a:r>
                      <a:endParaRPr/>
                    </a:p>
                  </a:txBody>
                  <a:tcPr/>
                </a:tc>
              </a:tr>
              <a:tr h="1111680">
                <a:tc>
                  <a:txBody>
                    <a:bodyPr lIns="44280" rIns="44280" tIns="0" bIns="0" anchor="ctr"/>
                    <a:p>
                      <a:pPr>
                        <a:lnSpc>
                          <a:spcPct val="150000"/>
                        </a:lnSpc>
                      </a:pPr>
                      <a:r>
                        <a:rPr b="1" lang="it-IT" sz="2400">
                          <a:solidFill>
                            <a:srgbClr val="ffffff"/>
                          </a:solidFill>
                          <a:latin typeface="Calibri"/>
                        </a:rPr>
                        <a:t>Costo del personale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latin typeface="Calibri"/>
                        </a:rPr>
                        <a:t>Oltre 106.000,00 aumento sul 2021</a:t>
                      </a:r>
                      <a:endParaRPr/>
                    </a:p>
                  </a:txBody>
                  <a:tcPr/>
                </a:tc>
              </a:tr>
              <a:tr h="1112400">
                <a:tc>
                  <a:txBody>
                    <a:bodyPr lIns="44280" rIns="44280" tIns="0" bIns="0" anchor="ctr"/>
                    <a:p>
                      <a:pPr>
                        <a:lnSpc>
                          <a:spcPct val="150000"/>
                        </a:lnSpc>
                      </a:pPr>
                      <a:r>
                        <a:rPr b="1" lang="it-IT" sz="2400">
                          <a:solidFill>
                            <a:srgbClr val="ffffff"/>
                          </a:solidFill>
                          <a:latin typeface="Calibri"/>
                        </a:rPr>
                        <a:t>Trasferimento casa per anziani (RSA)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latin typeface="Calibri"/>
                        </a:rPr>
                        <a:t>134.325,00 </a:t>
                      </a:r>
                      <a:endParaRPr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>
                          <a:solidFill>
                            <a:srgbClr val="000000"/>
                          </a:solidFill>
                          <a:latin typeface="Calibri"/>
                        </a:rPr>
                        <a:t>(retta annuale per i prossimi 30 anni)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1" lang="en-US" sz="3000">
                <a:solidFill>
                  <a:srgbClr val="ffffff"/>
                </a:solidFill>
                <a:latin typeface="Arial"/>
              </a:rPr>
              <a:t>PAREGGIO</a:t>
            </a:r>
            <a:endParaRPr/>
          </a:p>
        </p:txBody>
      </p:sp>
      <p:graphicFrame>
        <p:nvGraphicFramePr>
          <p:cNvPr id="185" name="Table 2"/>
          <p:cNvGraphicFramePr/>
          <p:nvPr/>
        </p:nvGraphicFramePr>
        <p:xfrm>
          <a:off x="457200" y="2307240"/>
          <a:ext cx="9991440" cy="3902760"/>
        </p:xfrm>
        <a:graphic>
          <a:graphicData uri="http://schemas.openxmlformats.org/drawingml/2006/table">
            <a:tbl>
              <a:tblPr/>
              <a:tblGrid>
                <a:gridCol w="5959080"/>
                <a:gridCol w="4032360"/>
              </a:tblGrid>
              <a:tr h="567000">
                <a:tc>
                  <a:txBody>
                    <a:bodyPr lIns="44280" rIns="44280" tIns="0" bIns="0" anchor="b"/>
                    <a:p>
                      <a:pPr>
                        <a:lnSpc>
                          <a:spcPct val="150000"/>
                        </a:lnSpc>
                      </a:pPr>
                      <a:r>
                        <a:rPr b="1" lang="it-IT" sz="240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1" lang="it-IT" sz="2400">
                          <a:solidFill>
                            <a:srgbClr val="ffffff"/>
                          </a:solidFill>
                          <a:latin typeface="Cambria"/>
                          <a:ea typeface="Cambria"/>
                        </a:rPr>
                        <a:t>valore</a:t>
                      </a:r>
                      <a:endParaRPr/>
                    </a:p>
                  </a:txBody>
                  <a:tcPr/>
                </a:tc>
              </a:tr>
              <a:tr h="1111680">
                <a:tc>
                  <a:txBody>
                    <a:bodyPr lIns="44280" rIns="44280" tIns="0" bIns="0" anchor="ctr"/>
                    <a:p>
                      <a:pPr>
                        <a:lnSpc>
                          <a:spcPct val="150000"/>
                        </a:lnSpc>
                      </a:pPr>
                      <a:r>
                        <a:rPr b="1" lang="it-IT" sz="2400">
                          <a:solidFill>
                            <a:srgbClr val="ffffff"/>
                          </a:solidFill>
                          <a:latin typeface="Cambria"/>
                          <a:ea typeface="Cambria"/>
                        </a:rPr>
                        <a:t>Avanzo vincolato (scuole)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latin typeface="Calibri"/>
                        </a:rPr>
                        <a:t>82.356,61</a:t>
                      </a:r>
                      <a:endParaRPr/>
                    </a:p>
                  </a:txBody>
                  <a:tcPr/>
                </a:tc>
              </a:tr>
              <a:tr h="1111680">
                <a:tc>
                  <a:txBody>
                    <a:bodyPr lIns="44280" rIns="44280" tIns="0" bIns="0" anchor="ctr"/>
                    <a:p>
                      <a:pPr>
                        <a:lnSpc>
                          <a:spcPct val="150000"/>
                        </a:lnSpc>
                      </a:pPr>
                      <a:r>
                        <a:rPr b="1" lang="it-IT" sz="2400">
                          <a:solidFill>
                            <a:srgbClr val="ffffff"/>
                          </a:solidFill>
                          <a:latin typeface="Calibri"/>
                        </a:rPr>
                        <a:t>Avanzo vincolato (donazioni cittadini per avvio RSA)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latin typeface="Calibri"/>
                        </a:rPr>
                        <a:t>12.056,90</a:t>
                      </a:r>
                      <a:endParaRPr/>
                    </a:p>
                  </a:txBody>
                  <a:tcPr/>
                </a:tc>
              </a:tr>
              <a:tr h="1112400">
                <a:tc>
                  <a:txBody>
                    <a:bodyPr lIns="44280" rIns="44280" tIns="0" bIns="0" anchor="ctr"/>
                    <a:p>
                      <a:pPr>
                        <a:lnSpc>
                          <a:spcPct val="150000"/>
                        </a:lnSpc>
                      </a:pPr>
                      <a:r>
                        <a:rPr b="1" lang="it-IT" sz="2400">
                          <a:solidFill>
                            <a:srgbClr val="ffffff"/>
                          </a:solidFill>
                          <a:latin typeface="Calibri"/>
                        </a:rPr>
                        <a:t>Oneri permessi da costruire</a:t>
                      </a:r>
                      <a:endParaRPr/>
                    </a:p>
                  </a:txBody>
                  <a:tcPr/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latin typeface="Calibri"/>
                        </a:rPr>
                        <a:t>167.000,00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1" lang="en-US" sz="3200">
                <a:solidFill>
                  <a:srgbClr val="ffffff"/>
                </a:solidFill>
                <a:latin typeface="Arial"/>
              </a:rPr>
              <a:t>SCOSTAMENTO MISSIONE 12  - Sociale</a:t>
            </a:r>
            <a:endParaRPr/>
          </a:p>
        </p:txBody>
      </p:sp>
      <p:sp>
        <p:nvSpPr>
          <p:cNvPr id="187" name="CustomShape 2"/>
          <p:cNvSpPr/>
          <p:nvPr/>
        </p:nvSpPr>
        <p:spPr>
          <a:xfrm rot="5400000">
            <a:off x="6702480" y="120600"/>
            <a:ext cx="1670040" cy="62676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cfd5e9"/>
          </a:solidFill>
          <a:ln w="9360">
            <a:solidFill>
              <a:srgbClr val="cfd5e9"/>
            </a:solidFill>
            <a:round/>
          </a:ln>
        </p:spPr>
        <p:txBody>
          <a:bodyPr lIns="39960" rIns="39960" tIns="79920" bIns="79920" anchor="ctr"/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it-IT" sz="2100">
                <a:solidFill>
                  <a:srgbClr val="ffffff"/>
                </a:solidFill>
                <a:latin typeface="Calibri"/>
              </a:rPr>
              <a:t>Nell’importo finale sono ricomprese anche le somme riferite alla CRA e a spese per emergenza COVID finanziate dal fondone, portate a FPV 2021 in sede di rendiconto 2020</a:t>
            </a:r>
            <a:endParaRPr/>
          </a:p>
        </p:txBody>
      </p:sp>
      <p:sp>
        <p:nvSpPr>
          <p:cNvPr id="188" name="CustomShape 3"/>
          <p:cNvSpPr/>
          <p:nvPr/>
        </p:nvSpPr>
        <p:spPr>
          <a:xfrm>
            <a:off x="878040" y="2210760"/>
            <a:ext cx="3525120" cy="20876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3162b9"/>
              </a:gs>
              <a:gs pos="50000">
                <a:srgbClr val="6283cb"/>
              </a:gs>
              <a:gs pos="100000">
                <a:srgbClr val="3162b9"/>
              </a:gs>
            </a:gsLst>
            <a:lin ang="5400000"/>
          </a:gradFill>
          <a:ln>
            <a:noFill/>
          </a:ln>
        </p:spPr>
        <p:txBody>
          <a:bodyPr lIns="83880" rIns="83880" tIns="143640" bIns="143640" anchor="ctr"/>
          <a:p>
            <a:pPr algn="ctr">
              <a:lnSpc>
                <a:spcPct val="90000"/>
              </a:lnSpc>
            </a:pPr>
            <a:r>
              <a:rPr b="1" lang="it-IT" sz="2200">
                <a:solidFill>
                  <a:srgbClr val="ffffff"/>
                </a:solidFill>
                <a:latin typeface="Arial"/>
              </a:rPr>
              <a:t>2021 – PREVISIONE DEFINITIVA</a:t>
            </a:r>
            <a:endParaRPr/>
          </a:p>
        </p:txBody>
      </p:sp>
      <p:sp>
        <p:nvSpPr>
          <p:cNvPr id="189" name="CustomShape 4"/>
          <p:cNvSpPr/>
          <p:nvPr/>
        </p:nvSpPr>
        <p:spPr>
          <a:xfrm rot="5400000">
            <a:off x="6702480" y="2313000"/>
            <a:ext cx="1670040" cy="62676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cfd5e9"/>
          </a:solidFill>
          <a:ln w="9360">
            <a:solidFill>
              <a:srgbClr val="cfd5e9"/>
            </a:solidFill>
            <a:round/>
          </a:ln>
        </p:spPr>
        <p:txBody>
          <a:bodyPr lIns="39960" rIns="39960" tIns="79920" bIns="79920" anchor="ctr"/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it-IT" sz="2100">
                <a:solidFill>
                  <a:srgbClr val="ffffff"/>
                </a:solidFill>
                <a:latin typeface="Calibri"/>
              </a:rPr>
              <a:t>In attesa della chiusura a rendiconto, gli importi riferiti alla CRA, non figurano ancora tra gli stanziamenti 2022 (non sono previste spese per emergenza COVID, finanziate dal Fondone, da portare a FPV</a:t>
            </a:r>
            <a:endParaRPr/>
          </a:p>
        </p:txBody>
      </p:sp>
      <p:sp>
        <p:nvSpPr>
          <p:cNvPr id="190" name="CustomShape 5"/>
          <p:cNvSpPr/>
          <p:nvPr/>
        </p:nvSpPr>
        <p:spPr>
          <a:xfrm>
            <a:off x="878040" y="4403160"/>
            <a:ext cx="3525120" cy="20876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3162b9"/>
              </a:gs>
              <a:gs pos="50000">
                <a:srgbClr val="6283cb"/>
              </a:gs>
              <a:gs pos="100000">
                <a:srgbClr val="3162b9"/>
              </a:gs>
            </a:gsLst>
            <a:lin ang="5400000"/>
          </a:gradFill>
          <a:ln>
            <a:noFill/>
          </a:ln>
        </p:spPr>
        <p:txBody>
          <a:bodyPr lIns="83880" rIns="83880" tIns="143640" bIns="143640" anchor="ctr"/>
          <a:p>
            <a:pPr algn="ctr">
              <a:lnSpc>
                <a:spcPct val="90000"/>
              </a:lnSpc>
            </a:pPr>
            <a:r>
              <a:rPr b="1" lang="it-IT" sz="2200">
                <a:solidFill>
                  <a:srgbClr val="ffffff"/>
                </a:solidFill>
                <a:latin typeface="Arial"/>
              </a:rPr>
              <a:t>2022 – PREVISIONE INIZIALE</a:t>
            </a:r>
            <a:endParaRPr/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1" lang="en-US" sz="3200">
                <a:solidFill>
                  <a:srgbClr val="ffffff"/>
                </a:solidFill>
                <a:latin typeface="Arial"/>
              </a:rPr>
              <a:t>SCOSTAMENTO MISSIONE 12 - Riconciliazione</a:t>
            </a:r>
            <a:endParaRPr/>
          </a:p>
        </p:txBody>
      </p:sp>
      <p:graphicFrame>
        <p:nvGraphicFramePr>
          <p:cNvPr id="192" name="Table 2"/>
          <p:cNvGraphicFramePr/>
          <p:nvPr/>
        </p:nvGraphicFramePr>
        <p:xfrm>
          <a:off x="681120" y="2336760"/>
          <a:ext cx="10302120" cy="3630960"/>
        </p:xfrm>
        <a:graphic>
          <a:graphicData uri="http://schemas.openxmlformats.org/drawingml/2006/table">
            <a:tbl>
              <a:tblPr/>
              <a:tblGrid>
                <a:gridCol w="3434040"/>
                <a:gridCol w="3434040"/>
                <a:gridCol w="3434040"/>
              </a:tblGrid>
              <a:tr h="693720">
                <a:tc>
                  <a:tcPr/>
                </a:tc>
                <a:tc>
                  <a:txBody>
                    <a:bodyPr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t-IT">
                          <a:solidFill>
                            <a:srgbClr val="ffffff"/>
                          </a:solidFill>
                          <a:latin typeface="Calibri"/>
                        </a:rPr>
                        <a:t>Sul 2021 previsioni finali (dopo il rendiconto 2020)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t-IT">
                          <a:solidFill>
                            <a:srgbClr val="ffffff"/>
                          </a:solidFill>
                          <a:latin typeface="Calibri"/>
                        </a:rPr>
                        <a:t>Sul 2022 previsioni iniziali</a:t>
                      </a:r>
                      <a:endParaRPr/>
                    </a:p>
                  </a:txBody>
                  <a:tcPr/>
                </a:tc>
              </a:tr>
              <a:tr h="12078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>
                          <a:solidFill>
                            <a:srgbClr val="000000"/>
                          </a:solidFill>
                          <a:latin typeface="Calibri"/>
                        </a:rPr>
                        <a:t>Fondo pluriennale vincolato formatosi nel riaccertamento dei residui (di cui destinato alla CRA 873.062,09)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t-IT">
                          <a:solidFill>
                            <a:srgbClr val="000000"/>
                          </a:solidFill>
                          <a:latin typeface="Calibri"/>
                        </a:rPr>
                        <a:t>984.846,38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t-IT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/>
                    </a:p>
                  </a:txBody>
                  <a:tcPr/>
                </a:tc>
              </a:tr>
              <a:tr h="10360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>
                          <a:solidFill>
                            <a:srgbClr val="000000"/>
                          </a:solidFill>
                          <a:latin typeface="Calibri"/>
                        </a:rPr>
                        <a:t>Stanziamento attuale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t-IT">
                          <a:solidFill>
                            <a:srgbClr val="000000"/>
                          </a:solidFill>
                          <a:latin typeface="Calibri"/>
                        </a:rPr>
                        <a:t>2.708.662,77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t-IT">
                          <a:solidFill>
                            <a:srgbClr val="000000"/>
                          </a:solidFill>
                          <a:latin typeface="Calibri"/>
                        </a:rPr>
                        <a:t>1.700.008,62</a:t>
                      </a:r>
                      <a:endParaRPr/>
                    </a:p>
                  </a:txBody>
                  <a:tcPr/>
                </a:tc>
              </a:tr>
              <a:tr h="6933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>
                          <a:solidFill>
                            <a:srgbClr val="000000"/>
                          </a:solidFill>
                          <a:latin typeface="Calibri"/>
                        </a:rPr>
                        <a:t>Riconciliazione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t-IT">
                          <a:solidFill>
                            <a:srgbClr val="000000"/>
                          </a:solidFill>
                          <a:latin typeface="Calibri"/>
                        </a:rPr>
                        <a:t>1.723.816,39</a:t>
                      </a:r>
                      <a:endParaRPr/>
                    </a:p>
                    <a:p>
                      <a:pPr algn="r"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t-IT">
                          <a:solidFill>
                            <a:srgbClr val="000000"/>
                          </a:solidFill>
                          <a:latin typeface="Calibri"/>
                        </a:rPr>
                        <a:t>1.700.008,62</a:t>
                      </a:r>
                      <a:endParaRPr/>
                    </a:p>
                    <a:p>
                      <a:pPr algn="r"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1" lang="en-US" sz="3200">
                <a:solidFill>
                  <a:srgbClr val="ffffff"/>
                </a:solidFill>
                <a:latin typeface="Arial"/>
              </a:rPr>
              <a:t>ENTRATE TRIBUTARIE </a:t>
            </a:r>
            <a:endParaRPr/>
          </a:p>
        </p:txBody>
      </p:sp>
      <p:graphicFrame>
        <p:nvGraphicFramePr>
          <p:cNvPr id="144" name="Segnaposto contenuto 6"/>
          <p:cNvGraphicFramePr/>
          <p:nvPr/>
        </p:nvGraphicFramePr>
        <p:xfrm>
          <a:off x="681120" y="2336760"/>
          <a:ext cx="9613440" cy="427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Picture 1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194" name="Picture 13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4242960"/>
            <a:ext cx="8967600" cy="275760"/>
          </a:xfrm>
          <a:prstGeom prst="rect">
            <a:avLst/>
          </a:prstGeom>
          <a:ln>
            <a:noFill/>
          </a:ln>
        </p:spPr>
      </p:pic>
      <p:pic>
        <p:nvPicPr>
          <p:cNvPr id="195" name="Picture 15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9111600" y="4243680"/>
            <a:ext cx="3076920" cy="276480"/>
          </a:xfrm>
          <a:prstGeom prst="rect">
            <a:avLst/>
          </a:prstGeom>
          <a:ln>
            <a:noFill/>
          </a:ln>
        </p:spPr>
      </p:pic>
      <p:sp>
        <p:nvSpPr>
          <p:cNvPr id="196" name="CustomShape 1"/>
          <p:cNvSpPr/>
          <p:nvPr/>
        </p:nvSpPr>
        <p:spPr>
          <a:xfrm>
            <a:off x="0" y="2590200"/>
            <a:ext cx="8967600" cy="1659960"/>
          </a:xfrm>
          <a:prstGeom prst="rect">
            <a:avLst/>
          </a:prstGeom>
          <a:solidFill>
            <a:srgbClr val="262626"/>
          </a:solidFill>
          <a:ln w="12600">
            <a:noFill/>
          </a:ln>
        </p:spPr>
      </p:sp>
      <p:sp>
        <p:nvSpPr>
          <p:cNvPr id="197" name="CustomShape 2"/>
          <p:cNvSpPr/>
          <p:nvPr/>
        </p:nvSpPr>
        <p:spPr>
          <a:xfrm>
            <a:off x="9111600" y="2590200"/>
            <a:ext cx="3076920" cy="1659960"/>
          </a:xfrm>
          <a:prstGeom prst="rect">
            <a:avLst/>
          </a:prstGeom>
          <a:solidFill>
            <a:srgbClr val="4472c4"/>
          </a:solidFill>
          <a:ln w="12600">
            <a:noFill/>
          </a:ln>
        </p:spPr>
      </p:sp>
      <p:pic>
        <p:nvPicPr>
          <p:cNvPr id="198" name="Immagine 6" descr=""/>
          <p:cNvPicPr/>
          <p:nvPr/>
        </p:nvPicPr>
        <p:blipFill>
          <a:blip r:embed="rId4"/>
          <a:srcRect l="0" t="0" r="52" b="0"/>
          <a:stretch>
            <a:fillRect/>
          </a:stretch>
        </p:blipFill>
        <p:spPr>
          <a:xfrm>
            <a:off x="4644360" y="0"/>
            <a:ext cx="7552440" cy="6857640"/>
          </a:xfrm>
          <a:prstGeom prst="rect">
            <a:avLst/>
          </a:prstGeom>
          <a:ln>
            <a:noFill/>
          </a:ln>
        </p:spPr>
      </p:pic>
      <p:pic>
        <p:nvPicPr>
          <p:cNvPr id="199" name="Picture 21" descr="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5006160"/>
            <a:ext cx="4964760" cy="143640"/>
          </a:xfrm>
          <a:prstGeom prst="rect">
            <a:avLst/>
          </a:prstGeom>
          <a:ln>
            <a:noFill/>
          </a:ln>
        </p:spPr>
      </p:pic>
      <p:sp>
        <p:nvSpPr>
          <p:cNvPr id="200" name="CustomShape 3"/>
          <p:cNvSpPr/>
          <p:nvPr/>
        </p:nvSpPr>
        <p:spPr>
          <a:xfrm>
            <a:off x="0" y="1838880"/>
            <a:ext cx="4964040" cy="3180240"/>
          </a:xfrm>
          <a:prstGeom prst="rect">
            <a:avLst/>
          </a:prstGeom>
          <a:solidFill>
            <a:srgbClr val="262626"/>
          </a:solidFill>
          <a:ln w="12600">
            <a:noFill/>
          </a:ln>
        </p:spPr>
      </p:sp>
      <p:sp>
        <p:nvSpPr>
          <p:cNvPr id="201" name="CustomShape 4"/>
          <p:cNvSpPr/>
          <p:nvPr/>
        </p:nvSpPr>
        <p:spPr>
          <a:xfrm>
            <a:off x="168840" y="2063160"/>
            <a:ext cx="4331520" cy="26607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90000"/>
              </a:lnSpc>
            </a:pPr>
            <a:r>
              <a:rPr b="1" i="1" lang="it-IT" sz="2400">
                <a:solidFill>
                  <a:srgbClr val="ffffff"/>
                </a:solidFill>
                <a:latin typeface="Arial"/>
              </a:rPr>
              <a:t>Grazie per l’attenzione.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1" lang="en-US" sz="3200">
                <a:solidFill>
                  <a:srgbClr val="ffffff"/>
                </a:solidFill>
                <a:latin typeface="Arial"/>
              </a:rPr>
              <a:t>SPESE PER TITOLI </a:t>
            </a:r>
            <a:endParaRPr/>
          </a:p>
        </p:txBody>
      </p:sp>
      <p:graphicFrame>
        <p:nvGraphicFramePr>
          <p:cNvPr id="146" name="Segnaposto contenuto 5"/>
          <p:cNvGraphicFramePr/>
          <p:nvPr/>
        </p:nvGraphicFramePr>
        <p:xfrm>
          <a:off x="681120" y="2336760"/>
          <a:ext cx="10231200" cy="402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680400" y="764280"/>
            <a:ext cx="9613440" cy="108072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1" lang="en-US" sz="3200">
                <a:solidFill>
                  <a:srgbClr val="ffffff"/>
                </a:solidFill>
                <a:latin typeface="Arial"/>
              </a:rPr>
              <a:t>TRIBUTI LOCALI – ADDIZIONALE IRPEF </a:t>
            </a:r>
            <a:endParaRPr/>
          </a:p>
        </p:txBody>
      </p:sp>
      <p:graphicFrame>
        <p:nvGraphicFramePr>
          <p:cNvPr id="148" name="Table 2"/>
          <p:cNvGraphicFramePr/>
          <p:nvPr/>
        </p:nvGraphicFramePr>
        <p:xfrm>
          <a:off x="867600" y="2030040"/>
          <a:ext cx="9239040" cy="4641840"/>
        </p:xfrm>
        <a:graphic>
          <a:graphicData uri="http://schemas.openxmlformats.org/drawingml/2006/table">
            <a:tbl>
              <a:tblPr/>
              <a:tblGrid>
                <a:gridCol w="1731240"/>
                <a:gridCol w="2697480"/>
                <a:gridCol w="218880"/>
                <a:gridCol w="2717640"/>
                <a:gridCol w="1873800"/>
              </a:tblGrid>
              <a:tr h="6217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>
                          <a:solidFill>
                            <a:srgbClr val="000000"/>
                          </a:solidFill>
                          <a:latin typeface="Arial"/>
                        </a:rPr>
                        <a:t>Fino al 31.12.2021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>
                          <a:solidFill>
                            <a:srgbClr val="000000"/>
                          </a:solidFill>
                          <a:latin typeface="Arial"/>
                        </a:rPr>
                        <a:t>Aliquota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>
                          <a:solidFill>
                            <a:srgbClr val="000000"/>
                          </a:solidFill>
                          <a:latin typeface="Arial"/>
                        </a:rPr>
                        <a:t>Dal 01.01.2022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>
                          <a:solidFill>
                            <a:srgbClr val="000000"/>
                          </a:solidFill>
                          <a:latin typeface="Arial"/>
                        </a:rPr>
                        <a:t>Aliquota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</a:tr>
              <a:tr h="803880">
                <a:tc>
                  <a:txBody>
                    <a:bodyPr lIns="68400" rIns="68400" tIns="0" bIns="0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>
                          <a:solidFill>
                            <a:srgbClr val="000000"/>
                          </a:solidFill>
                          <a:latin typeface="Arial"/>
                          <a:ea typeface="Cambria"/>
                        </a:rPr>
                        <a:t>fino a 15.000,00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>
                          <a:solidFill>
                            <a:srgbClr val="000000"/>
                          </a:solidFill>
                          <a:latin typeface="Arial"/>
                          <a:ea typeface="Cambria"/>
                        </a:rPr>
                        <a:t>0,70%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>
                          <a:solidFill>
                            <a:srgbClr val="000000"/>
                          </a:solidFill>
                          <a:latin typeface="Arial"/>
                          <a:ea typeface="Cambria"/>
                        </a:rPr>
                        <a:t>fino a 15.000,00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>
                          <a:solidFill>
                            <a:srgbClr val="000000"/>
                          </a:solidFill>
                          <a:latin typeface="Arial"/>
                          <a:ea typeface="Cambria"/>
                        </a:rPr>
                        <a:t>0,70%</a:t>
                      </a:r>
                      <a:endParaRPr/>
                    </a:p>
                  </a:txBody>
                  <a:tcPr/>
                </a:tc>
              </a:tr>
              <a:tr h="803880">
                <a:tc>
                  <a:txBody>
                    <a:bodyPr lIns="68400" rIns="68400" tIns="0" bIns="0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>
                          <a:solidFill>
                            <a:srgbClr val="000000"/>
                          </a:solidFill>
                          <a:latin typeface="Arial"/>
                          <a:ea typeface="Cambria"/>
                        </a:rPr>
                        <a:t>da 15.000,01 a 28.000,00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>
                          <a:solidFill>
                            <a:srgbClr val="000000"/>
                          </a:solidFill>
                          <a:latin typeface="Arial"/>
                          <a:ea typeface="Cambria"/>
                        </a:rPr>
                        <a:t>0,72%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>
                          <a:solidFill>
                            <a:srgbClr val="000000"/>
                          </a:solidFill>
                          <a:latin typeface="Arial"/>
                          <a:ea typeface="Cambria"/>
                        </a:rPr>
                        <a:t>da 15.000,01 a 28.000,00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>
                          <a:solidFill>
                            <a:srgbClr val="000000"/>
                          </a:solidFill>
                          <a:latin typeface="Arial"/>
                          <a:ea typeface="Cambria"/>
                        </a:rPr>
                        <a:t>0,72%</a:t>
                      </a:r>
                      <a:endParaRPr/>
                    </a:p>
                  </a:txBody>
                  <a:tcPr/>
                </a:tc>
              </a:tr>
              <a:tr h="803880">
                <a:tc>
                  <a:txBody>
                    <a:bodyPr lIns="68400" rIns="68400" tIns="0" bIns="0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>
                          <a:solidFill>
                            <a:srgbClr val="000000"/>
                          </a:solidFill>
                          <a:latin typeface="Arial"/>
                          <a:ea typeface="Cambria"/>
                        </a:rPr>
                        <a:t>da 28.000,01 a 55.000,00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>
                          <a:solidFill>
                            <a:srgbClr val="000000"/>
                          </a:solidFill>
                          <a:latin typeface="Arial"/>
                          <a:ea typeface="Cambria"/>
                        </a:rPr>
                        <a:t>0,78%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>
                          <a:solidFill>
                            <a:srgbClr val="000000"/>
                          </a:solidFill>
                          <a:latin typeface="Arial"/>
                          <a:ea typeface="Cambria"/>
                        </a:rPr>
                        <a:t>da 28.000,01 a 50.000,00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>
                          <a:solidFill>
                            <a:srgbClr val="000000"/>
                          </a:solidFill>
                          <a:latin typeface="Arial"/>
                          <a:ea typeface="Cambria"/>
                        </a:rPr>
                        <a:t>0,78%</a:t>
                      </a:r>
                      <a:endParaRPr/>
                    </a:p>
                  </a:txBody>
                  <a:tcPr/>
                </a:tc>
              </a:tr>
              <a:tr h="803880">
                <a:tc>
                  <a:txBody>
                    <a:bodyPr lIns="68400" rIns="68400" tIns="0" bIns="0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>
                          <a:solidFill>
                            <a:srgbClr val="000000"/>
                          </a:solidFill>
                          <a:latin typeface="Arial"/>
                          <a:ea typeface="Cambria"/>
                        </a:rPr>
                        <a:t>da 55.000,01 a 75.000,00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>
                          <a:solidFill>
                            <a:srgbClr val="000000"/>
                          </a:solidFill>
                          <a:latin typeface="Arial"/>
                          <a:ea typeface="Cambria"/>
                        </a:rPr>
                        <a:t>0,79%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>
                          <a:solidFill>
                            <a:srgbClr val="000000"/>
                          </a:solidFill>
                          <a:latin typeface="Arial"/>
                          <a:ea typeface="Cambria"/>
                        </a:rPr>
                        <a:t>oltre 50.000,00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>
                          <a:solidFill>
                            <a:srgbClr val="000000"/>
                          </a:solidFill>
                          <a:latin typeface="Arial"/>
                          <a:ea typeface="Cambria"/>
                        </a:rPr>
                        <a:t>0,80%</a:t>
                      </a:r>
                      <a:endParaRPr/>
                    </a:p>
                  </a:txBody>
                  <a:tcPr/>
                </a:tc>
              </a:tr>
              <a:tr h="804600">
                <a:tc>
                  <a:txBody>
                    <a:bodyPr lIns="68400" rIns="68400" tIns="0" bIns="0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>
                          <a:solidFill>
                            <a:srgbClr val="000000"/>
                          </a:solidFill>
                          <a:latin typeface="Arial"/>
                          <a:ea typeface="Cambria"/>
                        </a:rPr>
                        <a:t>oltre 75.000,00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>
                          <a:solidFill>
                            <a:srgbClr val="000000"/>
                          </a:solidFill>
                          <a:latin typeface="Arial"/>
                          <a:ea typeface="Cambria"/>
                        </a:rPr>
                        <a:t>0,80%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</a:tr>
            </a:tbl>
          </a:graphicData>
        </a:graphic>
      </p:graphicFrame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en-US" sz="3600">
                <a:solidFill>
                  <a:srgbClr val="ffffff"/>
                </a:solidFill>
                <a:latin typeface="Trebuchet MS"/>
              </a:rPr>
              <a:t>Aliquote IMU - invariate</a:t>
            </a:r>
            <a:endParaRPr/>
          </a:p>
        </p:txBody>
      </p:sp>
      <p:sp>
        <p:nvSpPr>
          <p:cNvPr id="150" name="TextShape 2"/>
          <p:cNvSpPr txBox="1"/>
          <p:nvPr/>
        </p:nvSpPr>
        <p:spPr>
          <a:xfrm>
            <a:off x="680400" y="2336760"/>
            <a:ext cx="10854000" cy="4225320"/>
          </a:xfrm>
          <a:prstGeom prst="rect">
            <a:avLst/>
          </a:prstGeom>
        </p:spPr>
        <p:txBody>
          <a:bodyPr/>
          <a:p>
            <a:pPr>
              <a:lnSpc>
                <a:spcPct val="107000"/>
              </a:lnSpc>
              <a:buFont typeface="Trebuchet MS"/>
              <a:buAutoNum type="alphaUcParenR"/>
            </a:pPr>
            <a:r>
              <a:rPr lang="en-US" sz="1300">
                <a:solidFill>
                  <a:srgbClr val="ffffff"/>
                </a:solidFill>
                <a:latin typeface="Arial"/>
                <a:ea typeface="Calibri"/>
              </a:rPr>
              <a:t>Aliquota ordinaria pari allo 1,06 per cento per tutti i tipi di immobili ad eccezione dei fabbricati di cui ai punti seguenti;</a:t>
            </a:r>
            <a:endParaRPr/>
          </a:p>
          <a:p>
            <a:pPr>
              <a:lnSpc>
                <a:spcPct val="107000"/>
              </a:lnSpc>
              <a:buFont typeface="Trebuchet MS"/>
              <a:buAutoNum type="alphaUcParenR"/>
            </a:pPr>
            <a:r>
              <a:rPr lang="en-US" sz="1300">
                <a:solidFill>
                  <a:srgbClr val="ffffff"/>
                </a:solidFill>
                <a:latin typeface="Arial"/>
                <a:ea typeface="Calibri"/>
              </a:rPr>
              <a:t>aliquota pari allo 0,91 per cento per i fabbricati appartenenti al gruppo catastale “D” e alle categorie catastali “C/1” e “C/3”;</a:t>
            </a:r>
            <a:endParaRPr/>
          </a:p>
          <a:p>
            <a:pPr>
              <a:lnSpc>
                <a:spcPct val="107000"/>
              </a:lnSpc>
              <a:buFont typeface="Trebuchet MS"/>
              <a:buAutoNum type="alphaUcParenR"/>
            </a:pPr>
            <a:r>
              <a:rPr lang="en-US" sz="1300">
                <a:solidFill>
                  <a:srgbClr val="ffffff"/>
                </a:solidFill>
                <a:latin typeface="Arial"/>
                <a:ea typeface="Calibri"/>
              </a:rPr>
              <a:t>aliquota pari allo 0,60 per cento:</a:t>
            </a:r>
            <a:endParaRPr/>
          </a:p>
          <a:p>
            <a:pPr lvl="1">
              <a:lnSpc>
                <a:spcPct val="107000"/>
              </a:lnSpc>
              <a:buFont typeface="Trebuchet MS"/>
              <a:buAutoNum type="arabicPeriod"/>
            </a:pPr>
            <a:r>
              <a:rPr lang="en-US" sz="1300">
                <a:solidFill>
                  <a:srgbClr val="ffffff"/>
                </a:solidFill>
                <a:latin typeface="Arial"/>
                <a:ea typeface="Calibri"/>
              </a:rPr>
              <a:t>per le unità immobiliari ad uso abitativo concesse in locazione alle condizioni definite nell’accordo territoriale tra le organizzazioni della proprietà edilizia e quelle dei conduttori; </a:t>
            </a:r>
            <a:endParaRPr/>
          </a:p>
          <a:p>
            <a:pPr lvl="1">
              <a:lnSpc>
                <a:spcPct val="107000"/>
              </a:lnSpc>
              <a:buFont typeface="Trebuchet MS"/>
              <a:buAutoNum type="arabicPeriod"/>
            </a:pPr>
            <a:r>
              <a:rPr lang="en-US" sz="1300">
                <a:solidFill>
                  <a:srgbClr val="ffffff"/>
                </a:solidFill>
                <a:latin typeface="Arial"/>
                <a:ea typeface="Calibri"/>
              </a:rPr>
              <a:t>per gli alloggi regolarmente assegnati dall’Azienda Casa Emilia-Romagna (ACER);</a:t>
            </a:r>
            <a:endParaRPr/>
          </a:p>
          <a:p>
            <a:pPr lvl="1">
              <a:lnSpc>
                <a:spcPct val="107000"/>
              </a:lnSpc>
              <a:buFont typeface="Trebuchet MS"/>
              <a:buAutoNum type="arabicPeriod"/>
            </a:pPr>
            <a:r>
              <a:rPr lang="en-US" sz="1300">
                <a:solidFill>
                  <a:srgbClr val="ffffff"/>
                </a:solidFill>
                <a:latin typeface="Arial"/>
                <a:ea typeface="Calibri"/>
              </a:rPr>
              <a:t>per le unità immobiliari ad uso abitativo concesse in comodato gratuito reciproco fra parenti di primo grado in linea retta;</a:t>
            </a:r>
            <a:endParaRPr/>
          </a:p>
          <a:p>
            <a:pPr>
              <a:lnSpc>
                <a:spcPct val="107000"/>
              </a:lnSpc>
              <a:buFont typeface="Trebuchet MS"/>
              <a:buAutoNum type="alphaUcParenR"/>
            </a:pPr>
            <a:r>
              <a:rPr lang="en-US" sz="1300">
                <a:solidFill>
                  <a:srgbClr val="ffffff"/>
                </a:solidFill>
                <a:latin typeface="Arial"/>
                <a:ea typeface="Calibri"/>
              </a:rPr>
              <a:t>aliquota pari allo 0,8 per cento per le unità immobiliari ad uso abitativo concesse in uso gratuito a parenti di primo grado in linea retta che la utilizzino come abitazione principale;</a:t>
            </a:r>
            <a:endParaRPr/>
          </a:p>
          <a:p>
            <a:pPr>
              <a:lnSpc>
                <a:spcPct val="107000"/>
              </a:lnSpc>
              <a:buFont typeface="Trebuchet MS"/>
              <a:buAutoNum type="alphaUcParenR"/>
            </a:pPr>
            <a:r>
              <a:rPr lang="en-US" sz="1300">
                <a:solidFill>
                  <a:srgbClr val="ffffff"/>
                </a:solidFill>
                <a:latin typeface="Arial"/>
                <a:ea typeface="Calibri"/>
              </a:rPr>
              <a:t>aliquota ridotta per le abitazioni principali classificate nelle categorie catastali A/1, A/8 e A/9 e per le relative pertinenze pari al 0,50 per cento;</a:t>
            </a:r>
            <a:endParaRPr/>
          </a:p>
          <a:p>
            <a:pPr>
              <a:lnSpc>
                <a:spcPct val="107000"/>
              </a:lnSpc>
              <a:buFont typeface="Trebuchet MS"/>
              <a:buAutoNum type="alphaUcParenR"/>
            </a:pPr>
            <a:r>
              <a:rPr lang="en-US" sz="1300">
                <a:solidFill>
                  <a:srgbClr val="ffffff"/>
                </a:solidFill>
                <a:latin typeface="Arial"/>
                <a:ea typeface="Calibri"/>
              </a:rPr>
              <a:t>aliquota ridotta, pari al 0,46 per cento, per i fabbricati strutturalmente destinati (categoria B/5) ed effettivamente utilizzati dalle istituzioni scolastiche non statali purché riconosciute e vigilate dallo stato o legalmente riconosciute o con presa</a:t>
            </a:r>
            <a:r>
              <a:rPr lang="en-US" sz="1300">
                <a:solidFill>
                  <a:srgbClr val="ffffff"/>
                </a:solidFill>
                <a:latin typeface="Arial"/>
                <a:ea typeface="Calibri"/>
              </a:rPr>
              <a:t>
</a:t>
            </a:r>
            <a:r>
              <a:rPr lang="en-US" sz="1300">
                <a:solidFill>
                  <a:srgbClr val="ffffff"/>
                </a:solidFill>
                <a:latin typeface="Arial"/>
                <a:ea typeface="Calibri"/>
              </a:rPr>
              <a:t>d’atto Ministeriale o paritarie qualora siano dalle stesse posseduti od utilizzati in qualità di soggetto comodatario; </a:t>
            </a:r>
            <a:endParaRPr/>
          </a:p>
          <a:p>
            <a:pPr>
              <a:lnSpc>
                <a:spcPct val="107000"/>
              </a:lnSpc>
              <a:buFont typeface="Trebuchet MS"/>
              <a:buAutoNum type="alphaUcParenR"/>
            </a:pPr>
            <a:r>
              <a:rPr lang="en-US" sz="1300">
                <a:solidFill>
                  <a:srgbClr val="ffffff"/>
                </a:solidFill>
                <a:latin typeface="Arial"/>
                <a:ea typeface="Calibri"/>
              </a:rPr>
              <a:t>aliquota pari allo 0,25 per cento per i Fabbricati costruiti e destinati dall’impresa costruttrice alla vendita, fintanto che permanga tale destinazione e non siano in ogni caso locati; </a:t>
            </a:r>
            <a:endParaRPr/>
          </a:p>
          <a:p>
            <a:pPr>
              <a:lnSpc>
                <a:spcPct val="107000"/>
              </a:lnSpc>
              <a:buFont typeface="Trebuchet MS"/>
              <a:buAutoNum type="alphaUcParenR"/>
            </a:pPr>
            <a:r>
              <a:rPr lang="en-US" sz="1300">
                <a:solidFill>
                  <a:srgbClr val="ffffff"/>
                </a:solidFill>
                <a:latin typeface="Arial"/>
                <a:ea typeface="Calibri"/>
              </a:rPr>
              <a:t>aliquota pari all'0,1 per cento per i Fabbricati rurali ad uso strumentale di cui all’articolo art. 1, comma 750 della Legge 160 del 2019</a:t>
            </a:r>
            <a:r>
              <a:rPr lang="en-US" sz="2400">
                <a:solidFill>
                  <a:srgbClr val="ffffff"/>
                </a:solidFill>
                <a:latin typeface="Trebuchet MS"/>
                <a:ea typeface="Calibri"/>
              </a:rPr>
              <a:t>
</a:t>
            </a: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1" lang="en-US" sz="3200">
                <a:solidFill>
                  <a:srgbClr val="ffffff"/>
                </a:solidFill>
                <a:latin typeface="Arial"/>
              </a:rPr>
              <a:t>TRIBUTI LOCALI –TARI</a:t>
            </a:r>
            <a:endParaRPr/>
          </a:p>
        </p:txBody>
      </p:sp>
      <p:sp>
        <p:nvSpPr>
          <p:cNvPr id="152" name="CustomShape 2"/>
          <p:cNvSpPr/>
          <p:nvPr/>
        </p:nvSpPr>
        <p:spPr>
          <a:xfrm>
            <a:off x="882720" y="2210760"/>
            <a:ext cx="9783360" cy="4280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78500"/>
              </a:gs>
              <a:gs pos="50000">
                <a:srgbClr val="f3a04f"/>
              </a:gs>
              <a:gs pos="100000">
                <a:srgbClr val="e78500"/>
              </a:gs>
            </a:gsLst>
            <a:lin ang="5400000"/>
          </a:gradFill>
          <a:ln>
            <a:noFill/>
          </a:ln>
        </p:spPr>
        <p:txBody>
          <a:bodyPr lIns="133200" rIns="133200" tIns="275400" bIns="275760" anchor="ctr"/>
          <a:p>
            <a:pPr algn="ctr">
              <a:lnSpc>
                <a:spcPct val="90000"/>
              </a:lnSpc>
            </a:pPr>
            <a:r>
              <a:rPr b="1" lang="it-IT" sz="3500">
                <a:solidFill>
                  <a:srgbClr val="ffffff"/>
                </a:solidFill>
                <a:latin typeface="Arial"/>
              </a:rPr>
              <a:t>In attesa dell’approvazione del piano finanziario (Pef) da parte di Atersir, si è iscritto in entrata l’ammontare risultante dal piano finanziario dello scorso anno (euro 3.201.853,69), con la precisazione che si procederà all’approvazione del Pef 2022 e delle relative tariffe non appena lo stesso sarà deliberato da Atersir</a:t>
            </a: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1" lang="en-US" sz="3200">
                <a:solidFill>
                  <a:srgbClr val="ffffff"/>
                </a:solidFill>
                <a:latin typeface="Arial"/>
              </a:rPr>
              <a:t>RECUPERO EVASIONE TRIBUTARIA</a:t>
            </a:r>
            <a:endParaRPr/>
          </a:p>
        </p:txBody>
      </p:sp>
      <p:graphicFrame>
        <p:nvGraphicFramePr>
          <p:cNvPr id="154" name="Segnaposto contenuto 6"/>
          <p:cNvGraphicFramePr/>
          <p:nvPr/>
        </p:nvGraphicFramePr>
        <p:xfrm>
          <a:off x="681120" y="2336760"/>
          <a:ext cx="9613440" cy="427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1" lang="en-US" sz="3200">
                <a:solidFill>
                  <a:srgbClr val="ffffff"/>
                </a:solidFill>
                <a:latin typeface="Arial"/>
              </a:rPr>
              <a:t>SERVIZI EDUCATIVI</a:t>
            </a:r>
            <a:endParaRPr/>
          </a:p>
        </p:txBody>
      </p:sp>
      <p:pic>
        <p:nvPicPr>
          <p:cNvPr id="156" name="Immagine 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876240" y="2336760"/>
            <a:ext cx="8343720" cy="1388160"/>
          </a:xfrm>
          <a:prstGeom prst="rect">
            <a:avLst/>
          </a:prstGeom>
          <a:ln>
            <a:noFill/>
          </a:ln>
        </p:spPr>
      </p:pic>
      <p:pic>
        <p:nvPicPr>
          <p:cNvPr id="157" name="Immagine 10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876240" y="4172040"/>
            <a:ext cx="8343720" cy="1933200"/>
          </a:xfrm>
          <a:prstGeom prst="rect">
            <a:avLst/>
          </a:prstGeom>
          <a:ln>
            <a:noFill/>
          </a:ln>
        </p:spPr>
      </p:pic>
      <p:sp>
        <p:nvSpPr>
          <p:cNvPr id="158" name="CustomShape 2"/>
          <p:cNvSpPr/>
          <p:nvPr/>
        </p:nvSpPr>
        <p:spPr>
          <a:xfrm>
            <a:off x="816120" y="2025720"/>
            <a:ext cx="13480920" cy="549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lang="it-IT" sz="1200">
                <a:solidFill>
                  <a:srgbClr val="ffffff"/>
                </a:solidFill>
                <a:latin typeface="Arial"/>
                <a:ea typeface="Cambria"/>
              </a:rPr>
              <a:t>Rette 2021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59" name="CustomShape 3"/>
          <p:cNvSpPr/>
          <p:nvPr/>
        </p:nvSpPr>
        <p:spPr>
          <a:xfrm>
            <a:off x="876240" y="3859200"/>
            <a:ext cx="13480920" cy="27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just">
              <a:lnSpc>
                <a:spcPct val="100000"/>
              </a:lnSpc>
            </a:pPr>
            <a:r>
              <a:rPr lang="it-IT" sz="1200">
                <a:solidFill>
                  <a:srgbClr val="ffffff"/>
                </a:solidFill>
                <a:latin typeface="Arial"/>
                <a:ea typeface="Cambria"/>
              </a:rPr>
              <a:t>Rette 2022</a:t>
            </a: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1" lang="en-US" sz="3200">
                <a:solidFill>
                  <a:srgbClr val="ffffff"/>
                </a:solidFill>
                <a:latin typeface="Arial"/>
              </a:rPr>
              <a:t>Copertura servizi a domanda individuale</a:t>
            </a:r>
            <a:endParaRPr/>
          </a:p>
        </p:txBody>
      </p:sp>
      <p:pic>
        <p:nvPicPr>
          <p:cNvPr id="161" name="Immagine 6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630800" y="2470680"/>
            <a:ext cx="8008200" cy="373428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