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338" r:id="rId3"/>
    <p:sldId id="339" r:id="rId4"/>
    <p:sldId id="329" r:id="rId5"/>
    <p:sldId id="340" r:id="rId6"/>
    <p:sldId id="325" r:id="rId7"/>
    <p:sldId id="262" r:id="rId8"/>
    <p:sldId id="277" r:id="rId9"/>
    <p:sldId id="341" r:id="rId10"/>
    <p:sldId id="342" r:id="rId11"/>
    <p:sldId id="296" r:id="rId12"/>
    <p:sldId id="305" r:id="rId13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0000"/>
    <a:srgbClr val="0033CC"/>
    <a:srgbClr val="CC6600"/>
    <a:srgbClr val="663300"/>
    <a:srgbClr val="993300"/>
    <a:srgbClr val="C98018"/>
    <a:srgbClr val="788E8C"/>
    <a:srgbClr val="B2230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7" autoAdjust="0"/>
    <p:restoredTop sz="88582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Stanziamento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2"/>
              <c:layout>
                <c:manualLayout>
                  <c:x val="-2.5099075297225892E-2"/>
                  <c:y val="-3.88178155156225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Addizionale Comunale Irpef</c:v>
                </c:pt>
                <c:pt idx="2">
                  <c:v>Tari</c:v>
                </c:pt>
              </c:strCache>
            </c:strRef>
          </c:cat>
          <c:val>
            <c:numRef>
              <c:f>Foglio1!$B$2:$B$4</c:f>
              <c:numCache>
                <c:formatCode>#,##0.00\ _€</c:formatCode>
                <c:ptCount val="3"/>
                <c:pt idx="0">
                  <c:v>3357000</c:v>
                </c:pt>
                <c:pt idx="1">
                  <c:v>1800000</c:v>
                </c:pt>
                <c:pt idx="2">
                  <c:v>3009217.62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Stanziamento attuale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2272126816380449E-2"/>
                  <c:y val="-1.2656468078045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C0-4E87-891F-1F24F56DFAD5}"/>
                </c:ext>
              </c:extLst>
            </c:dLbl>
            <c:dLbl>
              <c:idx val="1"/>
              <c:layout>
                <c:manualLayout>
                  <c:x val="3.5667107001320905E-2"/>
                  <c:y val="-3.1641170195113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C0-4E87-891F-1F24F56DFAD5}"/>
                </c:ext>
              </c:extLst>
            </c:dLbl>
            <c:dLbl>
              <c:idx val="2"/>
              <c:layout>
                <c:manualLayout>
                  <c:x val="4.0951122853368563E-2"/>
                  <c:y val="-1.8984702117068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C0-4E87-891F-1F24F56DFA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Foglio1!$A$2:$A$4</c:f>
              <c:strCache>
                <c:ptCount val="3"/>
                <c:pt idx="0">
                  <c:v>I.M.U.</c:v>
                </c:pt>
                <c:pt idx="1">
                  <c:v>Addizionale Comunale Irpef</c:v>
                </c:pt>
                <c:pt idx="2">
                  <c:v>Tari</c:v>
                </c:pt>
              </c:strCache>
            </c:strRef>
          </c:cat>
          <c:val>
            <c:numRef>
              <c:f>Foglio1!$C$2:$C$4</c:f>
              <c:numCache>
                <c:formatCode>#,##0.00</c:formatCode>
                <c:ptCount val="3"/>
                <c:pt idx="0">
                  <c:v>3357000</c:v>
                </c:pt>
                <c:pt idx="1">
                  <c:v>1800000</c:v>
                </c:pt>
                <c:pt idx="2">
                  <c:v>2951853.69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A4C0-4E87-891F-1F24F56DF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lt1">
                  <a:lumMod val="8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  <a:contourClr>
                  <a:schemeClr val="bg2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3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Avanzo vincolato</c:v>
                </c:pt>
                <c:pt idx="1">
                  <c:v>Avanzo destinato agli investimenti</c:v>
                </c:pt>
                <c:pt idx="2">
                  <c:v>Avanzo libero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385645.3</c:v>
                </c:pt>
                <c:pt idx="1">
                  <c:v>208737.19</c:v>
                </c:pt>
                <c:pt idx="2" formatCode="#,##0.00">
                  <c:v>1817762.81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Stanziamento iniziale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5852047556142692E-2"/>
                  <c:y val="-4.9404492474428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1-4E09-A725-115C277D3717}"/>
                </c:ext>
              </c:extLst>
            </c:dLbl>
            <c:dLbl>
              <c:idx val="1"/>
              <c:layout>
                <c:manualLayout>
                  <c:x val="-2.3778071334214002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1-4E09-A725-115C277D3717}"/>
                </c:ext>
              </c:extLst>
            </c:dLbl>
            <c:dLbl>
              <c:idx val="3"/>
              <c:layout>
                <c:manualLayout>
                  <c:x val="-1.7173051519154558E-2"/>
                  <c:y val="-4.5875600154826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1-4E09-A725-115C277D37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201012 - Trasferimenti correnti da Amministrazioni Pubbliche</c:v>
                </c:pt>
                <c:pt idx="1">
                  <c:v>103011 - Fondi perequativi
da Amministrazioni Centrali</c:v>
                </c:pt>
              </c:strCache>
            </c:strRef>
          </c:cat>
          <c:val>
            <c:numRef>
              <c:f>Foglio1!$B$2:$B$3</c:f>
              <c:numCache>
                <c:formatCode>#,##0.00\ _€</c:formatCode>
                <c:ptCount val="2"/>
                <c:pt idx="0">
                  <c:v>1059048.6299999999</c:v>
                </c:pt>
                <c:pt idx="1">
                  <c:v>2080000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59B1-4E09-A725-115C277D3717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Stanziamento attuale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4161162483487499E-2"/>
                  <c:y val="-2.84770531756024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1A-4054-9871-BCCC38D51A5A}"/>
                </c:ext>
              </c:extLst>
            </c:dLbl>
            <c:dLbl>
              <c:idx val="1"/>
              <c:layout>
                <c:manualLayout>
                  <c:x val="5.0198150594451783E-2"/>
                  <c:y val="-4.429763827315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1A-4054-9871-BCCC38D51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Foglio1!$A$2:$A$3</c:f>
              <c:strCache>
                <c:ptCount val="2"/>
                <c:pt idx="0">
                  <c:v>201012 - Trasferimenti correnti da Amministrazioni Pubbliche</c:v>
                </c:pt>
                <c:pt idx="1">
                  <c:v>103011 - Fondi perequativi
da Amministrazioni Centrali</c:v>
                </c:pt>
              </c:strCache>
            </c:strRef>
          </c:cat>
          <c:val>
            <c:numRef>
              <c:f>Foglio1!$C$2:$C$3</c:f>
              <c:numCache>
                <c:formatCode>#,##0.00</c:formatCode>
                <c:ptCount val="2"/>
                <c:pt idx="0">
                  <c:v>1502237.04</c:v>
                </c:pt>
                <c:pt idx="1">
                  <c:v>2041814.28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9145-4533-A936-392F63E607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79072"/>
        <c:axId val="1909250960"/>
        <c:axId val="0"/>
      </c:bar3DChart>
      <c:catAx>
        <c:axId val="19031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50960"/>
        <c:crosses val="autoZero"/>
        <c:auto val="1"/>
        <c:lblAlgn val="ctr"/>
        <c:lblOffset val="100"/>
        <c:noMultiLvlLbl val="0"/>
      </c:catAx>
      <c:valAx>
        <c:axId val="190925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7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8494055482166448E-2"/>
                  <c:y val="-8.91224943070375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90-42C4-8350-21A43DEB0203}"/>
                </c:ext>
              </c:extLst>
            </c:dLbl>
            <c:dLbl>
              <c:idx val="1"/>
              <c:layout>
                <c:manualLayout>
                  <c:x val="-1.9815059445178359E-2"/>
                  <c:y val="-3.5288923196020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0"/>
                  <c:y val="-2.9707498102345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90-42C4-8350-21A43DEB0203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B90-42C4-8350-21A43DEB0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3: Gestione programmazione e provveditorato</c:v>
                </c:pt>
                <c:pt idx="1">
                  <c:v>MISSIONE 01 - Prog. 4: Gestione delle entrate tributarie e servizi fiscali </c:v>
                </c:pt>
                <c:pt idx="2">
                  <c:v>MISSIONE 01 - Prog. 11: Altri servizi</c:v>
                </c:pt>
                <c:pt idx="3">
                  <c:v>MISSIONE 04 - Prog. 6: Servizi ausiliari all'istruzione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371778.85</c:v>
                </c:pt>
                <c:pt idx="1">
                  <c:v>994425.76</c:v>
                </c:pt>
                <c:pt idx="2">
                  <c:v>777088.58</c:v>
                </c:pt>
                <c:pt idx="3" formatCode="#,##0.00\ _€">
                  <c:v>1528018.06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4346103038309116E-2"/>
                  <c:y val="-8.9122494307038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2.9062087186261559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4.0951122853368466E-2"/>
                  <c:y val="-1.188299924093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B90-42C4-8350-21A43DEB0203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B90-42C4-8350-21A43DEB02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MISSIONE 01 - Prog. 3: Gestione programmazione e provveditorato</c:v>
                </c:pt>
                <c:pt idx="1">
                  <c:v>MISSIONE 01 - Prog. 4: Gestione delle entrate tributarie e servizi fiscali </c:v>
                </c:pt>
                <c:pt idx="2">
                  <c:v>MISSIONE 01 - Prog. 11: Altri servizi</c:v>
                </c:pt>
                <c:pt idx="3">
                  <c:v>MISSIONE 04 - Prog. 6: Servizi ausiliari all'istruzione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393161.79</c:v>
                </c:pt>
                <c:pt idx="1">
                  <c:v>959543.76</c:v>
                </c:pt>
                <c:pt idx="2">
                  <c:v>789340.26</c:v>
                </c:pt>
                <c:pt idx="3" formatCode="#,##0.00\ _€">
                  <c:v>1536212.58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7.9260237780713338E-3"/>
                  <c:y val="-1.485374905117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7F-44D5-BAEB-6FAEB18CEA41}"/>
                </c:ext>
              </c:extLst>
            </c:dLbl>
            <c:dLbl>
              <c:idx val="1"/>
              <c:layout>
                <c:manualLayout>
                  <c:x val="1.321003963011889E-3"/>
                  <c:y val="-1.4853749051172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8A-4184-840D-E2C20A36E486}"/>
                </c:ext>
              </c:extLst>
            </c:dLbl>
            <c:dLbl>
              <c:idx val="2"/>
              <c:layout>
                <c:manualLayout>
                  <c:x val="-2.9062087186261559E-2"/>
                  <c:y val="-3.1760030876418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8A-4184-840D-E2C20A36E486}"/>
                </c:ext>
              </c:extLst>
            </c:dLbl>
            <c:dLbl>
              <c:idx val="3"/>
              <c:layout>
                <c:manualLayout>
                  <c:x val="-9.2470277410833194E-3"/>
                  <c:y val="-2.4702246237214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18A-4184-840D-E2C20A36E486}"/>
                </c:ext>
              </c:extLst>
            </c:dLbl>
            <c:dLbl>
              <c:idx val="4"/>
              <c:layout>
                <c:manualLayout>
                  <c:x val="-2.2457067371202115E-2"/>
                  <c:y val="-2.823113855681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05 - Prog. 2: Cultura</c:v>
                </c:pt>
                <c:pt idx="1">
                  <c:v>MISSIONE 06 - Prog. 1: Politiche giovanili, sport e tempo libero</c:v>
                </c:pt>
                <c:pt idx="2">
                  <c:v>MISSIONE 10 - Prog. 5: Viabiilità e infrastrutture stradali</c:v>
                </c:pt>
                <c:pt idx="3">
                  <c:v>MISSIONE 12 - Prog. 1: Interventi per l’infanzia asili nido</c:v>
                </c:pt>
                <c:pt idx="4">
                  <c:v>MISSIONE 12 - Prog. 7: Reti assistenziali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374792.6</c:v>
                </c:pt>
                <c:pt idx="1">
                  <c:v>354153</c:v>
                </c:pt>
                <c:pt idx="2">
                  <c:v>728852.2</c:v>
                </c:pt>
                <c:pt idx="3">
                  <c:v>549050.47</c:v>
                </c:pt>
                <c:pt idx="4" formatCode="#,##0.00">
                  <c:v>881744.38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018A-4184-840D-E2C20A36E486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3.5667107001320954E-2"/>
                  <c:y val="-3.8619747533049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8A-4184-840D-E2C20A36E486}"/>
                </c:ext>
              </c:extLst>
            </c:dLbl>
            <c:dLbl>
              <c:idx val="1"/>
              <c:layout>
                <c:manualLayout>
                  <c:x val="3.9630118890356669E-2"/>
                  <c:y val="-3.2678247912580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8A-4184-840D-E2C20A36E486}"/>
                </c:ext>
              </c:extLst>
            </c:dLbl>
            <c:dLbl>
              <c:idx val="2"/>
              <c:layout>
                <c:manualLayout>
                  <c:x val="3.5667107001321051E-2"/>
                  <c:y val="-2.4702246237214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18A-4184-840D-E2C20A36E486}"/>
                </c:ext>
              </c:extLst>
            </c:dLbl>
            <c:dLbl>
              <c:idx val="3"/>
              <c:layout>
                <c:manualLayout>
                  <c:x val="3.4346103038309116E-2"/>
                  <c:y val="-6.352006175283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18A-4184-840D-E2C20A36E486}"/>
                </c:ext>
              </c:extLst>
            </c:dLbl>
            <c:dLbl>
              <c:idx val="4"/>
              <c:layout>
                <c:manualLayout>
                  <c:x val="4.6235138705416019E-2"/>
                  <c:y val="-3.8817815515622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18A-4184-840D-E2C20A36E4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05 - Prog. 2: Cultura</c:v>
                </c:pt>
                <c:pt idx="1">
                  <c:v>MISSIONE 06 - Prog. 1: Politiche giovanili, sport e tempo libero</c:v>
                </c:pt>
                <c:pt idx="2">
                  <c:v>MISSIONE 10 - Prog. 5: Viabiilità e infrastrutture stradali</c:v>
                </c:pt>
                <c:pt idx="3">
                  <c:v>MISSIONE 12 - Prog. 1: Interventi per l’infanzia asili nido</c:v>
                </c:pt>
                <c:pt idx="4">
                  <c:v>MISSIONE 12 - Prog. 7: Reti assistenziali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406792.6</c:v>
                </c:pt>
                <c:pt idx="1">
                  <c:v>377950.5</c:v>
                </c:pt>
                <c:pt idx="2">
                  <c:v>750352.2</c:v>
                </c:pt>
                <c:pt idx="3">
                  <c:v>569445.41</c:v>
                </c:pt>
                <c:pt idx="4" formatCode="#,##0.00">
                  <c:v>949178.31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018A-4184-840D-E2C20A36E4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3191072"/>
        <c:axId val="1909247216"/>
        <c:axId val="0"/>
      </c:bar3DChart>
      <c:catAx>
        <c:axId val="19031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9247216"/>
        <c:crosses val="autoZero"/>
        <c:auto val="1"/>
        <c:lblAlgn val="ctr"/>
        <c:lblOffset val="100"/>
        <c:noMultiLvlLbl val="0"/>
      </c:catAx>
      <c:valAx>
        <c:axId val="19092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0319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STANZIATO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-1.8572206506408562E-2"/>
                  <c:y val="-9.924379309613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2F-432D-BAFB-D6F9534BFE2F}"/>
                </c:ext>
              </c:extLst>
            </c:dLbl>
            <c:dLbl>
              <c:idx val="1"/>
              <c:layout>
                <c:manualLayout>
                  <c:x val="-1.5914599713394588E-2"/>
                  <c:y val="-1.227505200394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2F-432D-BAFB-D6F9534BFE2F}"/>
                </c:ext>
              </c:extLst>
            </c:dLbl>
            <c:dLbl>
              <c:idx val="2"/>
              <c:layout>
                <c:manualLayout>
                  <c:x val="1.1654473292058926E-2"/>
                  <c:y val="-6.7051287789732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2F-432D-BAFB-D6F9534BFE2F}"/>
                </c:ext>
              </c:extLst>
            </c:dLbl>
            <c:dLbl>
              <c:idx val="3"/>
              <c:layout>
                <c:manualLayout>
                  <c:x val="-1.0442947484925051E-2"/>
                  <c:y val="-4.1885852805857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77E-B053-AB46ED6A2D6F}"/>
                </c:ext>
              </c:extLst>
            </c:dLbl>
            <c:dLbl>
              <c:idx val="4"/>
              <c:layout>
                <c:manualLayout>
                  <c:x val="-9.1375790493094192E-3"/>
                  <c:y val="-2.0942926402928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01 - Prog. 5: Gestione dei beni demanaiali e patrimoniali</c:v>
                </c:pt>
                <c:pt idx="1">
                  <c:v>MISSIONE 01 - Prog. 6: Ufficio tecnico</c:v>
                </c:pt>
                <c:pt idx="2">
                  <c:v>MISSIONE 06 - Prog. 1: Sport e tempo libero</c:v>
                </c:pt>
                <c:pt idx="3">
                  <c:v>MISSIONE 09 - Prog. 4: Servizio idrico</c:v>
                </c:pt>
                <c:pt idx="4">
                  <c:v>MISSIONE 10 - Prog. 5: Trasporti/Infrastrutture stradali</c:v>
                </c:pt>
              </c:strCache>
            </c:strRef>
          </c:cat>
          <c:val>
            <c:numRef>
              <c:f>Foglio1!$B$2:$B$6</c:f>
              <c:numCache>
                <c:formatCode>#,##0.00\ _€</c:formatCode>
                <c:ptCount val="5"/>
                <c:pt idx="0">
                  <c:v>323127.53000000003</c:v>
                </c:pt>
                <c:pt idx="1">
                  <c:v>588646.67000000004</c:v>
                </c:pt>
                <c:pt idx="2">
                  <c:v>545773.78</c:v>
                </c:pt>
                <c:pt idx="3" formatCode="#,##0.00">
                  <c:v>10500</c:v>
                </c:pt>
                <c:pt idx="4" formatCode="#,##0.00">
                  <c:v>3970650.24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6B2F-432D-BAFB-D6F9534BFE2F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STANZIATO POST VARIAZIONE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8955324947317594E-2"/>
                  <c:y val="-0.104817108651148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2F-432D-BAFB-D6F9534BFE2F}"/>
                </c:ext>
              </c:extLst>
            </c:dLbl>
            <c:dLbl>
              <c:idx val="1"/>
              <c:layout>
                <c:manualLayout>
                  <c:x val="3.9630118890356669E-2"/>
                  <c:y val="-1.5471981946268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2F-432D-BAFB-D6F9534BFE2F}"/>
                </c:ext>
              </c:extLst>
            </c:dLbl>
            <c:dLbl>
              <c:idx val="2"/>
              <c:layout>
                <c:manualLayout>
                  <c:x val="7.5000200430586569E-2"/>
                  <c:y val="-6.1682925507730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2F-432D-BAFB-D6F9534BFE2F}"/>
                </c:ext>
              </c:extLst>
            </c:dLbl>
            <c:dLbl>
              <c:idx val="3"/>
              <c:layout>
                <c:manualLayout>
                  <c:x val="3.6550316197237677E-2"/>
                  <c:y val="-2.393477303191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C-477E-B053-AB46ED6A2D6F}"/>
                </c:ext>
              </c:extLst>
            </c:dLbl>
            <c:dLbl>
              <c:idx val="4"/>
              <c:layout>
                <c:manualLayout>
                  <c:x val="7.1795263958859726E-2"/>
                  <c:y val="-2.692661966090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C-477E-B053-AB46ED6A2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MISSIONE 01 - Prog. 5: Gestione dei beni demanaiali e patrimoniali</c:v>
                </c:pt>
                <c:pt idx="1">
                  <c:v>MISSIONE 01 - Prog. 6: Ufficio tecnico</c:v>
                </c:pt>
                <c:pt idx="2">
                  <c:v>MISSIONE 06 - Prog. 1: Sport e tempo libero</c:v>
                </c:pt>
                <c:pt idx="3">
                  <c:v>MISSIONE 09 - Prog. 4: Servizio idrico</c:v>
                </c:pt>
                <c:pt idx="4">
                  <c:v>MISSIONE 10 - Prog. 5: Trasporti/Infrastrutture stradali</c:v>
                </c:pt>
              </c:strCache>
            </c:strRef>
          </c:cat>
          <c:val>
            <c:numRef>
              <c:f>Foglio1!$C$2:$C$6</c:f>
              <c:numCache>
                <c:formatCode>#,##0.00\ _€</c:formatCode>
                <c:ptCount val="5"/>
                <c:pt idx="0">
                  <c:v>634127.53</c:v>
                </c:pt>
                <c:pt idx="1">
                  <c:v>616646.67000000004</c:v>
                </c:pt>
                <c:pt idx="2">
                  <c:v>628273.78</c:v>
                </c:pt>
                <c:pt idx="3" formatCode="#,##0.00">
                  <c:v>138500</c:v>
                </c:pt>
                <c:pt idx="4" formatCode="#,##0.00">
                  <c:v>4106150.24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1-6B2F-432D-BAFB-D6F9534BFE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3623008"/>
        <c:axId val="676081904"/>
        <c:axId val="0"/>
      </c:bar3DChart>
      <c:catAx>
        <c:axId val="6136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6081904"/>
        <c:crosses val="autoZero"/>
        <c:auto val="1"/>
        <c:lblAlgn val="ctr"/>
        <c:lblOffset val="100"/>
        <c:noMultiLvlLbl val="0"/>
      </c:catAx>
      <c:valAx>
        <c:axId val="676081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#,##0.00\ _€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1362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58558260806913E-2"/>
          <c:y val="7.8067747137450585E-2"/>
          <c:w val="0.82882883478386171"/>
          <c:h val="0.7003987581682913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0"/>
              <c:layout>
                <c:manualLayout>
                  <c:x val="-4.2064189108013614E-2"/>
                  <c:y val="-0.1779411049131239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3C-42E2-AFF5-6D67C6930F71}"/>
                </c:ext>
              </c:extLst>
            </c:dLbl>
            <c:dLbl>
              <c:idx val="1"/>
              <c:layout>
                <c:manualLayout>
                  <c:x val="6.2166992956935778E-2"/>
                  <c:y val="-9.373596314038452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43-4DB6-8E2A-475C323EF00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43-4DB6-8E2A-475C323EF00F}"/>
                </c:ext>
              </c:extLst>
            </c:dLbl>
            <c:dLbl>
              <c:idx val="3"/>
              <c:layout>
                <c:manualLayout>
                  <c:x val="1.5940944270530555E-2"/>
                  <c:y val="-6.5212942140446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3680498.77</c:v>
                </c:pt>
                <c:pt idx="1">
                  <c:v>1581567.57</c:v>
                </c:pt>
                <c:pt idx="2">
                  <c:v>0</c:v>
                </c:pt>
                <c:pt idx="3">
                  <c:v>2762457.76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4608-44BA-AA93-F85F53D101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3-4608-44BA-AA93-F85F53D101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5-4608-44BA-AA93-F85F53D101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4608-44BA-AA93-F85F53D101BC}"/>
              </c:ext>
            </c:extLst>
          </c:dPt>
          <c:dLbls>
            <c:dLbl>
              <c:idx val="0"/>
              <c:layout>
                <c:manualLayout>
                  <c:x val="-6.9317493770522341E-3"/>
                  <c:y val="-0.30432706332208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08-44BA-AA93-F85F53D101BC}"/>
                </c:ext>
              </c:extLst>
            </c:dLbl>
            <c:dLbl>
              <c:idx val="1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08-44BA-AA93-F85F53D101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08-44BA-AA93-F85F53D101BC}"/>
                </c:ext>
              </c:extLst>
            </c:dLbl>
            <c:dLbl>
              <c:idx val="3"/>
              <c:layout>
                <c:manualLayout>
                  <c:x val="4.9890351595097616E-2"/>
                  <c:y val="-6.444902656365586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08-44BA-AA93-F85F53D101BC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Parte accantonata</c:v>
                </c:pt>
                <c:pt idx="1">
                  <c:v>Parte vincolata</c:v>
                </c:pt>
                <c:pt idx="2">
                  <c:v>Parte destinata agli investimenti</c:v>
                </c:pt>
                <c:pt idx="3">
                  <c:v>Parte disponibile</c:v>
                </c:pt>
              </c:strCache>
            </c:strRef>
          </c:cat>
          <c:val>
            <c:numRef>
              <c:f>Foglio1!$B$2:$B$5</c:f>
              <c:numCache>
                <c:formatCode>#,##0.00</c:formatCode>
                <c:ptCount val="4"/>
                <c:pt idx="0">
                  <c:v>3680498.77</c:v>
                </c:pt>
                <c:pt idx="1">
                  <c:v>1581567.57</c:v>
                </c:pt>
                <c:pt idx="2">
                  <c:v>0</c:v>
                </c:pt>
                <c:pt idx="3">
                  <c:v>2090457.76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608-44BA-AA93-F85F53D101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3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Avanzo accantonato</c:v>
                </c:pt>
                <c:pt idx="1">
                  <c:v>Avanzo vincolato</c:v>
                </c:pt>
                <c:pt idx="2">
                  <c:v>Avanzo destinato ad inestimenti</c:v>
                </c:pt>
                <c:pt idx="3">
                  <c:v>Avanzo libero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50000</c:v>
                </c:pt>
                <c:pt idx="1">
                  <c:v>1432593.6</c:v>
                </c:pt>
                <c:pt idx="2" formatCode="#,##0.00">
                  <c:v>208737.19</c:v>
                </c:pt>
                <c:pt idx="3" formatCode="#,##0.00">
                  <c:v>2021081.81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Importo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explosion val="18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A13C-42E2-AFF5-6D67C6930F71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2-C743-4DB6-8E2A-475C323EF00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1-C743-4DB6-8E2A-475C323EF00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c:spPr>
            <c:extLst>
              <c:ext xmlns:c16="http://schemas.microsoft.com/office/drawing/2014/chart" uri="{C3380CC4-5D6E-409C-BE32-E72D297353CC}">
                <c16:uniqueId val="{00000007-A13C-42E2-AFF5-6D67C6930F71}"/>
              </c:ext>
            </c:extLst>
          </c:dPt>
          <c:dLbls>
            <c:dLbl>
              <c:idx val="3"/>
              <c:layout>
                <c:manualLayout>
                  <c:x val="-1.9815059445178432E-2"/>
                  <c:y val="-3.1628160419025809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3C-42E2-AFF5-6D67C6930F71}"/>
                </c:ext>
              </c:extLst>
            </c:dLbl>
            <c:numFmt formatCode="#,##0.00\ _€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Avanzo accantonato</c:v>
                </c:pt>
                <c:pt idx="1">
                  <c:v>Avanzo vincolato</c:v>
                </c:pt>
                <c:pt idx="2">
                  <c:v>Avanzo libero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50000</c:v>
                </c:pt>
                <c:pt idx="1">
                  <c:v>1046948.3</c:v>
                </c:pt>
                <c:pt idx="2" formatCode="#,##0.00">
                  <c:v>203319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43-4DB6-8E2A-475C323EF0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  <a:scene3d>
      <a:camera prst="orthographicFront"/>
      <a:lightRig rig="threePt" dir="t"/>
    </a:scene3d>
    <a:sp3d>
      <a:bevelT prst="relaxedInset"/>
    </a:sp3d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BAE9C-20F7-4CBF-BA45-BA8AB00219CC}" type="doc">
      <dgm:prSet loTypeId="urn:microsoft.com/office/officeart/2005/8/layout/hierarchy3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B161F9-8F25-474E-A98F-B7A5EC9E7622}">
      <dgm:prSet phldrT="[Testo]"/>
      <dgm:spPr/>
      <dgm:t>
        <a:bodyPr/>
        <a:lstStyle/>
        <a:p>
          <a:r>
            <a:rPr lang="it-IT" b="1" dirty="0"/>
            <a:t>Fondo di cassa netto al 01.01.2021 </a:t>
          </a:r>
        </a:p>
        <a:p>
          <a:r>
            <a:rPr lang="it-IT" b="1" dirty="0"/>
            <a:t>€ 10.022.620,38</a:t>
          </a:r>
        </a:p>
      </dgm:t>
    </dgm:pt>
    <dgm:pt modelId="{2DE0C0D6-F642-4266-B9AD-16EEB231748B}" type="parTrans" cxnId="{079ACEF1-8D20-4E4A-B4AB-C21EC0FF1EE7}">
      <dgm:prSet/>
      <dgm:spPr/>
      <dgm:t>
        <a:bodyPr/>
        <a:lstStyle/>
        <a:p>
          <a:endParaRPr lang="it-IT"/>
        </a:p>
      </dgm:t>
    </dgm:pt>
    <dgm:pt modelId="{7E303CDF-BF40-484E-8464-E51713C74361}" type="sibTrans" cxnId="{079ACEF1-8D20-4E4A-B4AB-C21EC0FF1EE7}">
      <dgm:prSet/>
      <dgm:spPr/>
      <dgm:t>
        <a:bodyPr/>
        <a:lstStyle/>
        <a:p>
          <a:endParaRPr lang="it-IT"/>
        </a:p>
      </dgm:t>
    </dgm:pt>
    <dgm:pt modelId="{EFAF75BF-579A-48A6-B8F1-8BB66181D53F}">
      <dgm:prSet phldrT="[Testo]"/>
      <dgm:spPr/>
      <dgm:t>
        <a:bodyPr/>
        <a:lstStyle/>
        <a:p>
          <a:r>
            <a:rPr lang="it-IT" b="1" dirty="0"/>
            <a:t>Fondo di cassa netto al 15.07.2021 </a:t>
          </a:r>
        </a:p>
        <a:p>
          <a:r>
            <a:rPr lang="it-IT" b="1" dirty="0"/>
            <a:t>€ 9.455.957,03</a:t>
          </a:r>
        </a:p>
      </dgm:t>
    </dgm:pt>
    <dgm:pt modelId="{83E61E7A-DCC2-478F-A8BE-37748611C204}" type="parTrans" cxnId="{897F2F0D-FB03-4182-A818-67B0CA77F6A4}">
      <dgm:prSet/>
      <dgm:spPr/>
      <dgm:t>
        <a:bodyPr/>
        <a:lstStyle/>
        <a:p>
          <a:endParaRPr lang="it-IT"/>
        </a:p>
      </dgm:t>
    </dgm:pt>
    <dgm:pt modelId="{E0B29436-68AE-40C3-ADB4-7B01DBDEB46D}" type="sibTrans" cxnId="{897F2F0D-FB03-4182-A818-67B0CA77F6A4}">
      <dgm:prSet/>
      <dgm:spPr/>
      <dgm:t>
        <a:bodyPr/>
        <a:lstStyle/>
        <a:p>
          <a:endParaRPr lang="it-IT"/>
        </a:p>
      </dgm:t>
    </dgm:pt>
    <dgm:pt modelId="{3FB10523-6B2B-4F5F-9DCC-F842C735BEB3}" type="pres">
      <dgm:prSet presAssocID="{FF1BAE9C-20F7-4CBF-BA45-BA8AB00219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D14E2A-A027-4FC7-BBC5-4B2E2FC5B20B}" type="pres">
      <dgm:prSet presAssocID="{E6B161F9-8F25-474E-A98F-B7A5EC9E7622}" presName="root" presStyleCnt="0"/>
      <dgm:spPr/>
    </dgm:pt>
    <dgm:pt modelId="{31EC0DA4-2362-4BED-9A31-DB9424197DF7}" type="pres">
      <dgm:prSet presAssocID="{E6B161F9-8F25-474E-A98F-B7A5EC9E7622}" presName="rootComposite" presStyleCnt="0"/>
      <dgm:spPr/>
    </dgm:pt>
    <dgm:pt modelId="{969B55E9-CA2E-49C6-8381-171D88765E61}" type="pres">
      <dgm:prSet presAssocID="{E6B161F9-8F25-474E-A98F-B7A5EC9E7622}" presName="rootText" presStyleLbl="node1" presStyleIdx="0" presStyleCnt="2"/>
      <dgm:spPr/>
    </dgm:pt>
    <dgm:pt modelId="{34F7A886-D7AB-415F-B639-29A4014728A8}" type="pres">
      <dgm:prSet presAssocID="{E6B161F9-8F25-474E-A98F-B7A5EC9E7622}" presName="rootConnector" presStyleLbl="node1" presStyleIdx="0" presStyleCnt="2"/>
      <dgm:spPr/>
    </dgm:pt>
    <dgm:pt modelId="{48C5BB18-75A5-46B3-93C2-26422C253B1F}" type="pres">
      <dgm:prSet presAssocID="{E6B161F9-8F25-474E-A98F-B7A5EC9E7622}" presName="childShape" presStyleCnt="0"/>
      <dgm:spPr/>
    </dgm:pt>
    <dgm:pt modelId="{6AFFE85D-C691-4E8F-976B-FA847DADCDDD}" type="pres">
      <dgm:prSet presAssocID="{EFAF75BF-579A-48A6-B8F1-8BB66181D53F}" presName="root" presStyleCnt="0"/>
      <dgm:spPr/>
    </dgm:pt>
    <dgm:pt modelId="{4CAB7E4D-B93C-489A-BE66-C8B3171224D7}" type="pres">
      <dgm:prSet presAssocID="{EFAF75BF-579A-48A6-B8F1-8BB66181D53F}" presName="rootComposite" presStyleCnt="0"/>
      <dgm:spPr/>
    </dgm:pt>
    <dgm:pt modelId="{931FDD68-F814-4332-8EEB-023C8F5FFDF2}" type="pres">
      <dgm:prSet presAssocID="{EFAF75BF-579A-48A6-B8F1-8BB66181D53F}" presName="rootText" presStyleLbl="node1" presStyleIdx="1" presStyleCnt="2"/>
      <dgm:spPr/>
    </dgm:pt>
    <dgm:pt modelId="{C512B042-4C02-4FF7-AD36-A327C8A10D95}" type="pres">
      <dgm:prSet presAssocID="{EFAF75BF-579A-48A6-B8F1-8BB66181D53F}" presName="rootConnector" presStyleLbl="node1" presStyleIdx="1" presStyleCnt="2"/>
      <dgm:spPr/>
    </dgm:pt>
    <dgm:pt modelId="{A6DDDAED-3632-483D-9364-E8880726E0A3}" type="pres">
      <dgm:prSet presAssocID="{EFAF75BF-579A-48A6-B8F1-8BB66181D53F}" presName="childShape" presStyleCnt="0"/>
      <dgm:spPr/>
    </dgm:pt>
  </dgm:ptLst>
  <dgm:cxnLst>
    <dgm:cxn modelId="{897F2F0D-FB03-4182-A818-67B0CA77F6A4}" srcId="{FF1BAE9C-20F7-4CBF-BA45-BA8AB00219CC}" destId="{EFAF75BF-579A-48A6-B8F1-8BB66181D53F}" srcOrd="1" destOrd="0" parTransId="{83E61E7A-DCC2-478F-A8BE-37748611C204}" sibTransId="{E0B29436-68AE-40C3-ADB4-7B01DBDEB46D}"/>
    <dgm:cxn modelId="{CD34A023-2CAA-42C5-81E8-EB43F8902E89}" type="presOf" srcId="{FF1BAE9C-20F7-4CBF-BA45-BA8AB00219CC}" destId="{3FB10523-6B2B-4F5F-9DCC-F842C735BEB3}" srcOrd="0" destOrd="0" presId="urn:microsoft.com/office/officeart/2005/8/layout/hierarchy3"/>
    <dgm:cxn modelId="{791E2F28-0F1D-40CD-A7E0-10E2EDA6EC53}" type="presOf" srcId="{E6B161F9-8F25-474E-A98F-B7A5EC9E7622}" destId="{34F7A886-D7AB-415F-B639-29A4014728A8}" srcOrd="1" destOrd="0" presId="urn:microsoft.com/office/officeart/2005/8/layout/hierarchy3"/>
    <dgm:cxn modelId="{3BC11584-80A3-4FA9-B4E7-8D2A3A60EDF7}" type="presOf" srcId="{EFAF75BF-579A-48A6-B8F1-8BB66181D53F}" destId="{C512B042-4C02-4FF7-AD36-A327C8A10D95}" srcOrd="1" destOrd="0" presId="urn:microsoft.com/office/officeart/2005/8/layout/hierarchy3"/>
    <dgm:cxn modelId="{3E88B89B-13D6-4B00-811D-FCC2E2879542}" type="presOf" srcId="{EFAF75BF-579A-48A6-B8F1-8BB66181D53F}" destId="{931FDD68-F814-4332-8EEB-023C8F5FFDF2}" srcOrd="0" destOrd="0" presId="urn:microsoft.com/office/officeart/2005/8/layout/hierarchy3"/>
    <dgm:cxn modelId="{D6BAE3D9-6A89-40C6-B9DD-CA6A1972A0F2}" type="presOf" srcId="{E6B161F9-8F25-474E-A98F-B7A5EC9E7622}" destId="{969B55E9-CA2E-49C6-8381-171D88765E61}" srcOrd="0" destOrd="0" presId="urn:microsoft.com/office/officeart/2005/8/layout/hierarchy3"/>
    <dgm:cxn modelId="{079ACEF1-8D20-4E4A-B4AB-C21EC0FF1EE7}" srcId="{FF1BAE9C-20F7-4CBF-BA45-BA8AB00219CC}" destId="{E6B161F9-8F25-474E-A98F-B7A5EC9E7622}" srcOrd="0" destOrd="0" parTransId="{2DE0C0D6-F642-4266-B9AD-16EEB231748B}" sibTransId="{7E303CDF-BF40-484E-8464-E51713C74361}"/>
    <dgm:cxn modelId="{F6231F58-0BDB-4A8C-A210-77E69DBD223F}" type="presParOf" srcId="{3FB10523-6B2B-4F5F-9DCC-F842C735BEB3}" destId="{86D14E2A-A027-4FC7-BBC5-4B2E2FC5B20B}" srcOrd="0" destOrd="0" presId="urn:microsoft.com/office/officeart/2005/8/layout/hierarchy3"/>
    <dgm:cxn modelId="{F66C2143-7BA8-47B7-8C16-1FC0FA761D5A}" type="presParOf" srcId="{86D14E2A-A027-4FC7-BBC5-4B2E2FC5B20B}" destId="{31EC0DA4-2362-4BED-9A31-DB9424197DF7}" srcOrd="0" destOrd="0" presId="urn:microsoft.com/office/officeart/2005/8/layout/hierarchy3"/>
    <dgm:cxn modelId="{B921772D-E90E-40DD-8DF1-414F6C5B580E}" type="presParOf" srcId="{31EC0DA4-2362-4BED-9A31-DB9424197DF7}" destId="{969B55E9-CA2E-49C6-8381-171D88765E61}" srcOrd="0" destOrd="0" presId="urn:microsoft.com/office/officeart/2005/8/layout/hierarchy3"/>
    <dgm:cxn modelId="{DFADEAF1-7446-47C1-A988-CCA9C1535B73}" type="presParOf" srcId="{31EC0DA4-2362-4BED-9A31-DB9424197DF7}" destId="{34F7A886-D7AB-415F-B639-29A4014728A8}" srcOrd="1" destOrd="0" presId="urn:microsoft.com/office/officeart/2005/8/layout/hierarchy3"/>
    <dgm:cxn modelId="{C649DEA0-1BA3-4687-B21C-2D23BF3BE77F}" type="presParOf" srcId="{86D14E2A-A027-4FC7-BBC5-4B2E2FC5B20B}" destId="{48C5BB18-75A5-46B3-93C2-26422C253B1F}" srcOrd="1" destOrd="0" presId="urn:microsoft.com/office/officeart/2005/8/layout/hierarchy3"/>
    <dgm:cxn modelId="{E1CE232A-8524-4C4F-A92B-EB07A77506F3}" type="presParOf" srcId="{3FB10523-6B2B-4F5F-9DCC-F842C735BEB3}" destId="{6AFFE85D-C691-4E8F-976B-FA847DADCDDD}" srcOrd="1" destOrd="0" presId="urn:microsoft.com/office/officeart/2005/8/layout/hierarchy3"/>
    <dgm:cxn modelId="{06EFD4F0-53B9-413A-A96C-79DAE5C5945D}" type="presParOf" srcId="{6AFFE85D-C691-4E8F-976B-FA847DADCDDD}" destId="{4CAB7E4D-B93C-489A-BE66-C8B3171224D7}" srcOrd="0" destOrd="0" presId="urn:microsoft.com/office/officeart/2005/8/layout/hierarchy3"/>
    <dgm:cxn modelId="{26325395-CD0E-4D54-B4C9-3C037508440A}" type="presParOf" srcId="{4CAB7E4D-B93C-489A-BE66-C8B3171224D7}" destId="{931FDD68-F814-4332-8EEB-023C8F5FFDF2}" srcOrd="0" destOrd="0" presId="urn:microsoft.com/office/officeart/2005/8/layout/hierarchy3"/>
    <dgm:cxn modelId="{C2A5442B-0C3C-43A5-9202-C93B25AC1A76}" type="presParOf" srcId="{4CAB7E4D-B93C-489A-BE66-C8B3171224D7}" destId="{C512B042-4C02-4FF7-AD36-A327C8A10D95}" srcOrd="1" destOrd="0" presId="urn:microsoft.com/office/officeart/2005/8/layout/hierarchy3"/>
    <dgm:cxn modelId="{D02EBF88-517D-4A35-BC5D-0497F1238D82}" type="presParOf" srcId="{6AFFE85D-C691-4E8F-976B-FA847DADCDDD}" destId="{A6DDDAED-3632-483D-9364-E8880726E0A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9B55E9-CA2E-49C6-8381-171D88765E61}">
      <dsp:nvSpPr>
        <dsp:cNvPr id="0" name=""/>
        <dsp:cNvSpPr/>
      </dsp:nvSpPr>
      <dsp:spPr>
        <a:xfrm>
          <a:off x="1249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01.01.2021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€ 10.022.620,38</a:t>
          </a:r>
        </a:p>
      </dsp:txBody>
      <dsp:txXfrm>
        <a:off x="67872" y="728721"/>
        <a:ext cx="4416085" cy="2141419"/>
      </dsp:txXfrm>
    </dsp:sp>
    <dsp:sp modelId="{931FDD68-F814-4332-8EEB-023C8F5FFDF2}">
      <dsp:nvSpPr>
        <dsp:cNvPr id="0" name=""/>
        <dsp:cNvSpPr/>
      </dsp:nvSpPr>
      <dsp:spPr>
        <a:xfrm>
          <a:off x="5687914" y="662098"/>
          <a:ext cx="4549331" cy="2274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  <a:sp3d extrusionH="28000" prstMaterial="matte"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Fondo di cassa netto al 15.07.2021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b="1" kern="1200" dirty="0"/>
            <a:t>€ 9.455.957,03</a:t>
          </a:r>
        </a:p>
      </dsp:txBody>
      <dsp:txXfrm>
        <a:off x="5754537" y="728721"/>
        <a:ext cx="4416085" cy="2141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0.37784</cdr:x>
      <cdr:y>0.12832</cdr:y>
    </cdr:from>
    <cdr:to>
      <cdr:x>0.37784</cdr:x>
      <cdr:y>0.12832</cdr:y>
    </cdr:to>
    <cdr:cxnSp macro="">
      <cdr:nvCxnSpPr>
        <cdr:cNvPr id="6" name="Connettore diritto 5">
          <a:extLst xmlns:a="http://schemas.openxmlformats.org/drawingml/2006/main">
            <a:ext uri="{FF2B5EF4-FFF2-40B4-BE49-F238E27FC236}">
              <a16:creationId xmlns:a16="http://schemas.microsoft.com/office/drawing/2014/main" id="{519BCEF0-94DF-46CF-A810-4AB5D0D2EA0C}"/>
            </a:ext>
          </a:extLst>
        </cdr:cNvPr>
        <cdr:cNvCxnSpPr/>
      </cdr:nvCxnSpPr>
      <cdr:spPr>
        <a:xfrm xmlns:a="http://schemas.openxmlformats.org/drawingml/2006/main">
          <a:off x="3632545" y="576470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0.37482</cdr:x>
      <cdr:y>0.08628</cdr:y>
    </cdr:from>
    <cdr:to>
      <cdr:x>0.39756</cdr:x>
      <cdr:y>0.13136</cdr:y>
    </cdr:to>
    <cdr:cxnSp macro="">
      <cdr:nvCxnSpPr>
        <cdr:cNvPr id="12" name="Connettore diritto 11">
          <a:extLst xmlns:a="http://schemas.openxmlformats.org/drawingml/2006/main">
            <a:ext uri="{FF2B5EF4-FFF2-40B4-BE49-F238E27FC236}">
              <a16:creationId xmlns:a16="http://schemas.microsoft.com/office/drawing/2014/main" id="{C483E176-6752-434C-B4D5-E6F0416B9FE9}"/>
            </a:ext>
          </a:extLst>
        </cdr:cNvPr>
        <cdr:cNvCxnSpPr/>
      </cdr:nvCxnSpPr>
      <cdr:spPr>
        <a:xfrm xmlns:a="http://schemas.openxmlformats.org/drawingml/2006/main">
          <a:off x="3603444" y="404778"/>
          <a:ext cx="218661" cy="211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0.16841</cdr:x>
      <cdr:y>0.50424</cdr:y>
    </cdr:from>
    <cdr:to>
      <cdr:x>0.18975</cdr:x>
      <cdr:y>0.50424</cdr:y>
    </cdr:to>
    <cdr:cxnSp macro="">
      <cdr:nvCxnSpPr>
        <cdr:cNvPr id="19" name="Connettore diritto 18">
          <a:extLst xmlns:a="http://schemas.openxmlformats.org/drawingml/2006/main">
            <a:ext uri="{FF2B5EF4-FFF2-40B4-BE49-F238E27FC236}">
              <a16:creationId xmlns:a16="http://schemas.microsoft.com/office/drawing/2014/main" id="{C6C58FB0-DB0E-4DF0-917B-D717A311C75D}"/>
            </a:ext>
          </a:extLst>
        </cdr:cNvPr>
        <cdr:cNvCxnSpPr/>
      </cdr:nvCxnSpPr>
      <cdr:spPr>
        <a:xfrm xmlns:a="http://schemas.openxmlformats.org/drawingml/2006/main">
          <a:off x="1724950" y="2365513"/>
          <a:ext cx="21866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0.78749</cdr:x>
      <cdr:y>0.65678</cdr:y>
    </cdr:from>
    <cdr:to>
      <cdr:x>0.79817</cdr:x>
      <cdr:y>0.65678</cdr:y>
    </cdr:to>
    <cdr:cxnSp macro="">
      <cdr:nvCxnSpPr>
        <cdr:cNvPr id="21" name="Connettore diritto 20">
          <a:extLst xmlns:a="http://schemas.openxmlformats.org/drawingml/2006/main">
            <a:ext uri="{FF2B5EF4-FFF2-40B4-BE49-F238E27FC236}">
              <a16:creationId xmlns:a16="http://schemas.microsoft.com/office/drawing/2014/main" id="{F1D411E8-2273-4A57-B0F9-CE785DA2C91E}"/>
            </a:ext>
          </a:extLst>
        </cdr:cNvPr>
        <cdr:cNvCxnSpPr/>
      </cdr:nvCxnSpPr>
      <cdr:spPr>
        <a:xfrm xmlns:a="http://schemas.openxmlformats.org/drawingml/2006/main" flipH="1">
          <a:off x="8066115" y="3081130"/>
          <a:ext cx="10933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E5DEC3-D729-4261-8F25-86DFC23A7A70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526D6D9-6971-4B97-B77E-6AEBC6CA71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578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9248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Tutto destinato ad investimenti TRANNE € 21.645,30 di avanzo vincolato destinato ai contributi per il superamento delle barriere architettoniche (vincolato all’entrata dedicata).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4291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490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502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entrate tributarie non subiscono al momento variazioni, tranne la Tari, che si è adeguata al </a:t>
            </a:r>
            <a:r>
              <a:rPr lang="it-IT" dirty="0" err="1"/>
              <a:t>Pef</a:t>
            </a:r>
            <a:r>
              <a:rPr lang="it-IT" dirty="0"/>
              <a:t> approvato da </a:t>
            </a:r>
            <a:r>
              <a:rPr lang="it-IT" dirty="0" err="1"/>
              <a:t>Atersir</a:t>
            </a:r>
            <a:r>
              <a:rPr lang="it-IT" dirty="0"/>
              <a:t> con variazione di bilancio del 30 giugno.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854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Tra i maggiori </a:t>
            </a:r>
            <a:r>
              <a:rPr lang="it-IT" b="1" dirty="0"/>
              <a:t>trasferimenti</a:t>
            </a:r>
            <a:r>
              <a:rPr lang="it-IT" dirty="0"/>
              <a:t> si segnala:</a:t>
            </a:r>
          </a:p>
          <a:p>
            <a:r>
              <a:rPr lang="it-IT" dirty="0"/>
              <a:t>€ 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48.592,03 trasferimento statale per i centri estivi (di cui 7.000 sono stati destinati al conto capitale per un intervento correlato all’emergenza COVID);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€ 79.567,10 di trasferimento per emergenza Covid, da destinare non solo all’emergenza alimentare ma anche al sostegno per il pagamento dei canoni di locazione);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€ 40.995,38 contributo per alunni disabili;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€ 25.530,94 contributo regionale fondo 0-6;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€ 14.478,76 trasferimento minori entrate ex </a:t>
            </a:r>
            <a:r>
              <a:rPr lang="it-IT" sz="1800" b="0" i="0" u="none" strike="noStrike" baseline="0" dirty="0" err="1">
                <a:latin typeface="Arial" panose="020B0604020202020204" pitchFamily="34" charset="0"/>
              </a:rPr>
              <a:t>Cosap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;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€ 30.000,00 contributo da bando conciliazione vita-lavoro (scuole).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Per i </a:t>
            </a:r>
            <a:r>
              <a:rPr lang="it-IT" sz="1800" b="1" i="0" u="none" strike="noStrike" baseline="0" dirty="0">
                <a:latin typeface="Arial" panose="020B0604020202020204" pitchFamily="34" charset="0"/>
              </a:rPr>
              <a:t>fondi perequativi 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si registra una minore entrata sul fondo di solidarietà comunale di € 38.185,72.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803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1559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Le principali variazioni riguardano l’aumento delle risorse relative ai servizi culturali e ricreativi (finanziati con economie di spesa) e l’aumento alla Missione 12 relativo ai contributi Covid per emergenza alimentare e canoni di locazione correlati ad apposito finanziamento da parte dello Stato.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148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MISSIONE 01-05 –Manutenzione straordinaria immobili: +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311.000,00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MISSIONE 01-06 –Ufficio tecnico: +28.000,00 per incarichi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MISSIONE 06-01 – Sport e tempo libero: manutenzione straordinaria immobili +82.500,00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MISSIONE 09-04 – Servizio idrico: +128.000,00 manutenzione straordinaria fognature</a:t>
            </a:r>
          </a:p>
          <a:p>
            <a:r>
              <a:rPr lang="it-IT" sz="1800" b="0" i="0" u="none" strike="noStrike" baseline="0" dirty="0">
                <a:latin typeface="Arial" panose="020B0604020202020204" pitchFamily="34" charset="0"/>
              </a:rPr>
              <a:t>MISSIONE 10-05 – Viabilità: +90.500,00 sistemazione strade - +30.000,00 acquisto aree per </a:t>
            </a:r>
            <a:r>
              <a:rPr lang="it-IT" sz="1800" b="0" i="0" u="none" strike="noStrike" baseline="0" dirty="0" err="1">
                <a:latin typeface="Arial" panose="020B0604020202020204" pitchFamily="34" charset="0"/>
              </a:rPr>
              <a:t>urbanizzazioini</a:t>
            </a:r>
            <a:r>
              <a:rPr lang="it-IT" sz="1800" b="0" i="0" u="none" strike="noStrike" baseline="0" dirty="0">
                <a:latin typeface="Arial" panose="020B0604020202020204" pitchFamily="34" charset="0"/>
              </a:rPr>
              <a:t> - +30.000,00 progetti di riqualificazione urbana (correlati all’entrata da abusivismo)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668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L’unica variazione riguarda la quota di avanzo libero, che si riduce a seguito dell’applicazione dei 672.000 euro in assestamento.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34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813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Così composto:</a:t>
            </a:r>
          </a:p>
          <a:p>
            <a:r>
              <a:rPr lang="it-IT" dirty="0"/>
              <a:t>AVANZO ACCANTONATO: € 50.000,00 per eventuali rimborsi tributari;</a:t>
            </a:r>
          </a:p>
          <a:p>
            <a:r>
              <a:rPr lang="it-IT" dirty="0"/>
              <a:t>AVANZO LIBERO: € 203.319,00 per agevolazioni Tari </a:t>
            </a:r>
            <a:r>
              <a:rPr lang="it-IT" dirty="0" err="1"/>
              <a:t>u.d</a:t>
            </a:r>
            <a:r>
              <a:rPr lang="it-IT" dirty="0"/>
              <a:t>. e saldo PEF Tari  2020;</a:t>
            </a:r>
          </a:p>
          <a:p>
            <a:r>
              <a:rPr lang="it-IT" dirty="0"/>
              <a:t>AVANZO VINCOLATO: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€ 31.215,28 per maggiori spese COVID refezione scuole;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€ 200.000,00 per contributi Covid esercenti;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€ 55.355,91 per morosità incolpevole (bando in corso);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€ 250.000,00 recuperi Tari iniettati nel </a:t>
            </a:r>
            <a:r>
              <a:rPr lang="it-IT" dirty="0" err="1"/>
              <a:t>Pef</a:t>
            </a:r>
            <a:r>
              <a:rPr lang="it-IT" dirty="0"/>
              <a:t> 2021;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dirty="0"/>
              <a:t>€ 510.377,11 avanzo da </a:t>
            </a:r>
            <a:r>
              <a:rPr lang="it-IT" dirty="0" err="1"/>
              <a:t>fondone</a:t>
            </a:r>
            <a:r>
              <a:rPr lang="it-IT" dirty="0"/>
              <a:t> iniettato nel bilancio di previsione;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26D6D9-6971-4B97-B77E-6AEBC6CA714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810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50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97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6758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762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0585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7111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99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71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81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54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02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46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902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04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43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9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B99-D906-4BF8-9D35-538F62EBA6AA}" type="datetimeFigureOut">
              <a:rPr lang="it-IT" smtClean="0"/>
              <a:t>29/07/2021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D84B-B6A8-4376-BF46-962E96F2EE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13393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C8221A89-FE35-4C46-8874-69154D2A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9AFA690-D32D-41E0-9001-0E7298B17A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41000"/>
          </a:blip>
          <a:srcRect t="22901" r="3882" b="950"/>
          <a:stretch/>
        </p:blipFill>
        <p:spPr>
          <a:xfrm>
            <a:off x="-3176" y="10"/>
            <a:ext cx="12192000" cy="6857991"/>
          </a:xfrm>
          <a:prstGeom prst="rect">
            <a:avLst/>
          </a:prstGeom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259ACC7A-6809-44E9-A594-85696A6C2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C932CE1-7E2E-4CDE-9E76-FDE94C4C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br>
              <a:rPr lang="it-IT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VARIAZIONE DI ASSESTAMENTO DI BILANCIO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68743C-0631-44FD-B22A-42B484021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5342302"/>
            <a:ext cx="8133478" cy="406566"/>
          </a:xfrm>
        </p:spPr>
        <p:txBody>
          <a:bodyPr>
            <a:normAutofit/>
          </a:bodyPr>
          <a:lstStyle/>
          <a:p>
            <a:r>
              <a:rPr lang="it-IT" sz="1800" dirty="0"/>
              <a:t>Consiglio Comunale del 31 luglio 2020</a:t>
            </a: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79E62B6A-C5F9-4D52-9F66-877735827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5F95C49-E748-4D32-8417-22E5B6A6F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AE10EC-5E3B-4FC0-B43F-1E4450009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2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DESTINAZIONE AVANZO DI AMMINISTRAZIONE A PARTE CAPITALE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994803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1188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DDE0CA-84C8-4B59-AFA3-54A0B395A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FONDO CASSA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DBB5D8-BAC6-4EBF-8E6A-961A8277A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73418"/>
              </p:ext>
            </p:extLst>
          </p:nvPr>
        </p:nvGraphicFramePr>
        <p:xfrm>
          <a:off x="681038" y="2336800"/>
          <a:ext cx="10238496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9869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4" name="Picture 13">
            <a:extLst>
              <a:ext uri="{FF2B5EF4-FFF2-40B4-BE49-F238E27FC236}">
                <a16:creationId xmlns:a16="http://schemas.microsoft.com/office/drawing/2014/main" id="{5B5FB5AC-39B2-4094-B486-0FCD501D5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45" name="Picture 15">
            <a:extLst>
              <a:ext uri="{FF2B5EF4-FFF2-40B4-BE49-F238E27FC236}">
                <a16:creationId xmlns:a16="http://schemas.microsoft.com/office/drawing/2014/main" id="{7150CFE4-97B0-48C6-ACD6-9399CBA11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46" name="Rectangle 17">
            <a:extLst>
              <a:ext uri="{FF2B5EF4-FFF2-40B4-BE49-F238E27FC236}">
                <a16:creationId xmlns:a16="http://schemas.microsoft.com/office/drawing/2014/main" id="{A3C6F7F0-46EA-4F8E-A112-1B517C2B5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19">
            <a:extLst>
              <a:ext uri="{FF2B5EF4-FFF2-40B4-BE49-F238E27FC236}">
                <a16:creationId xmlns:a16="http://schemas.microsoft.com/office/drawing/2014/main" id="{1691A3CC-CDA1-4C3B-9150-FCFB5373D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BCE9F0F-BD4A-41D9-A8EB-19D29D7719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6" b="2"/>
          <a:stretch/>
        </p:blipFill>
        <p:spPr>
          <a:xfrm>
            <a:off x="4644526" y="10"/>
            <a:ext cx="7552945" cy="685799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8" name="Picture 21">
            <a:extLst>
              <a:ext uri="{FF2B5EF4-FFF2-40B4-BE49-F238E27FC236}">
                <a16:creationId xmlns:a16="http://schemas.microsoft.com/office/drawing/2014/main" id="{25D611BD-13D6-4754-93F1-8ABAB8116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564798-5942-49A9-89E9-7BF6D0239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4A649FB-63FD-40A6-B425-F8441DE24C27}"/>
              </a:ext>
            </a:extLst>
          </p:cNvPr>
          <p:cNvSpPr txBox="1"/>
          <p:nvPr/>
        </p:nvSpPr>
        <p:spPr>
          <a:xfrm>
            <a:off x="168965" y="2063262"/>
            <a:ext cx="4331929" cy="2661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Grazie</a:t>
            </a:r>
            <a:r>
              <a:rPr lang="en-US" sz="2400" b="1" i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 </a:t>
            </a:r>
            <a:r>
              <a:rPr kumimoji="0" lang="en-US" sz="2400" b="1" i="1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l’attenzione</a:t>
            </a:r>
            <a:r>
              <a:rPr kumimoji="0" lang="en-US" sz="24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kumimoji="0" lang="en-US" sz="2400" b="0" i="1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8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TRIBUTI – ENTRATE </a:t>
            </a: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626393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590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SETTORE FINANZIARIO – ENTRATE </a:t>
            </a:r>
            <a:b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Segnaposto contenuto 10">
            <a:extLst>
              <a:ext uri="{FF2B5EF4-FFF2-40B4-BE49-F238E27FC236}">
                <a16:creationId xmlns:a16="http://schemas.microsoft.com/office/drawing/2014/main" id="{675A4DCC-C7B3-404D-9223-B812E5F499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07137"/>
              </p:ext>
            </p:extLst>
          </p:nvPr>
        </p:nvGraphicFramePr>
        <p:xfrm>
          <a:off x="681038" y="2336800"/>
          <a:ext cx="9613900" cy="401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74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(1)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916525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81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CORRENTE (2) 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DC84AB-F8CF-4979-AD4F-98C2CC622F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638531"/>
              </p:ext>
            </p:extLst>
          </p:nvPr>
        </p:nvGraphicFramePr>
        <p:xfrm>
          <a:off x="681038" y="2336800"/>
          <a:ext cx="9613900" cy="427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159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E8465A-AA11-475D-A31C-33883A57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PRINCIPALI VARIAZIONI PER MISSIONI E PROGRAMMI – SPESA IN CONTO CAPITALE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91108E89-A305-4DD7-A59C-7DF0F1045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2616854"/>
              </p:ext>
            </p:extLst>
          </p:nvPr>
        </p:nvGraphicFramePr>
        <p:xfrm>
          <a:off x="681038" y="2336800"/>
          <a:ext cx="9729054" cy="4244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931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COMPOSIZIONE DEL RISULTATO DI AMMINISTRAZIONE DOPO LE VARIAZIONI D’ESERCIZIO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330161"/>
              </p:ext>
            </p:extLst>
          </p:nvPr>
        </p:nvGraphicFramePr>
        <p:xfrm>
          <a:off x="432080" y="2673515"/>
          <a:ext cx="5576834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Segnaposto contenuto 5" descr="Risultato a Rendiconto 2019&#10;">
            <a:extLst>
              <a:ext uri="{FF2B5EF4-FFF2-40B4-BE49-F238E27FC236}">
                <a16:creationId xmlns:a16="http://schemas.microsoft.com/office/drawing/2014/main" id="{5367FDE7-CFB2-4E0D-B5F7-6D09F440A0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3845592"/>
              </p:ext>
            </p:extLst>
          </p:nvPr>
        </p:nvGraphicFramePr>
        <p:xfrm>
          <a:off x="6501285" y="2674168"/>
          <a:ext cx="5496448" cy="4089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1A5D759F-4F11-48AE-A9A0-46399C4D12BA}"/>
              </a:ext>
            </a:extLst>
          </p:cNvPr>
          <p:cNvSpPr txBox="1"/>
          <p:nvPr/>
        </p:nvSpPr>
        <p:spPr>
          <a:xfrm>
            <a:off x="1256044" y="1986197"/>
            <a:ext cx="392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dopo la variazione del 30 giugno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F054FD1-6290-4B0E-8D61-32961E129757}"/>
              </a:ext>
            </a:extLst>
          </p:cNvPr>
          <p:cNvSpPr txBox="1"/>
          <p:nvPr/>
        </p:nvSpPr>
        <p:spPr>
          <a:xfrm>
            <a:off x="7516169" y="1986198"/>
            <a:ext cx="392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Risultato di amministrazione dopo l’assestamento</a:t>
            </a:r>
          </a:p>
        </p:txBody>
      </p:sp>
    </p:spTree>
    <p:extLst>
      <p:ext uri="{BB962C8B-B14F-4D97-AF65-F5344CB8AC3E}">
        <p14:creationId xmlns:p14="http://schemas.microsoft.com/office/powerpoint/2010/main" val="4227080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UTILIZZO COMPLESSIVO AVANZO DI AMMINISTRAZIONE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38093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345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2A91F2-0CEF-4E86-8BC0-4BA02A328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>
                <a:latin typeface="Arial" panose="020B0604020202020204" pitchFamily="34" charset="0"/>
                <a:cs typeface="Arial" panose="020B0604020202020204" pitchFamily="34" charset="0"/>
              </a:rPr>
              <a:t>DESTINAZIONE AVANZO DI AMMINISTRAZIONE A PARTE CORRENTE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62E2CF2C-91E8-401B-B9D6-F4B7757CB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187334"/>
              </p:ext>
            </p:extLst>
          </p:nvPr>
        </p:nvGraphicFramePr>
        <p:xfrm>
          <a:off x="680320" y="2017644"/>
          <a:ext cx="10242783" cy="469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154328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3497</TotalTime>
  <Words>522</Words>
  <Application>Microsoft Office PowerPoint</Application>
  <PresentationFormat>Widescreen</PresentationFormat>
  <Paragraphs>67</Paragraphs>
  <Slides>12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Berlino</vt:lpstr>
      <vt:lpstr> VARIAZIONE DI ASSESTAMENTO DI BILANCIO</vt:lpstr>
      <vt:lpstr>SETTORE TRIBUTI – ENTRATE </vt:lpstr>
      <vt:lpstr>SETTORE FINANZIARIO – ENTRATE  </vt:lpstr>
      <vt:lpstr>PRINCIPALI VARIAZIONI PER MISSIONI E PROGRAMMI – SPESA CORRENTE (1) </vt:lpstr>
      <vt:lpstr>PRINCIPALI VARIAZIONI PER MISSIONI E PROGRAMMI – SPESA CORRENTE (2) </vt:lpstr>
      <vt:lpstr>PRINCIPALI VARIAZIONI PER MISSIONI E PROGRAMMI – SPESA IN CONTO CAPITALE </vt:lpstr>
      <vt:lpstr>COMPOSIZIONE DEL RISULTATO DI AMMINISTRAZIONE DOPO LE VARIAZIONI D’ESERCIZIO</vt:lpstr>
      <vt:lpstr>UTILIZZO COMPLESSIVO AVANZO DI AMMINISTRAZIONE</vt:lpstr>
      <vt:lpstr>DESTINAZIONE AVANZO DI AMMINISTRAZIONE A PARTE CORRENTE</vt:lpstr>
      <vt:lpstr>DESTINAZIONE AVANZO DI AMMINISTRAZIONE A PARTE CAPITALE</vt:lpstr>
      <vt:lpstr>FONDO CASSA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RENDICONTO DELLA GESTIONE 2018</dc:title>
  <dc:creator>Alessandra Gherardi</dc:creator>
  <cp:lastModifiedBy>Alessandra Gherardi</cp:lastModifiedBy>
  <cp:revision>182</cp:revision>
  <cp:lastPrinted>2019-04-19T11:30:58Z</cp:lastPrinted>
  <dcterms:created xsi:type="dcterms:W3CDTF">2019-04-17T08:36:13Z</dcterms:created>
  <dcterms:modified xsi:type="dcterms:W3CDTF">2021-07-29T11:28:20Z</dcterms:modified>
</cp:coreProperties>
</file>