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349" r:id="rId3"/>
    <p:sldId id="337" r:id="rId4"/>
    <p:sldId id="348" r:id="rId5"/>
    <p:sldId id="338" r:id="rId6"/>
    <p:sldId id="275" r:id="rId7"/>
    <p:sldId id="339" r:id="rId8"/>
    <p:sldId id="368" r:id="rId9"/>
    <p:sldId id="329" r:id="rId10"/>
    <p:sldId id="340" r:id="rId11"/>
    <p:sldId id="325" r:id="rId12"/>
    <p:sldId id="370" r:id="rId13"/>
    <p:sldId id="277" r:id="rId14"/>
    <p:sldId id="262" r:id="rId15"/>
    <p:sldId id="296" r:id="rId16"/>
    <p:sldId id="305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00"/>
    <a:srgbClr val="0033CC"/>
    <a:srgbClr val="CC6600"/>
    <a:srgbClr val="663300"/>
    <a:srgbClr val="993300"/>
    <a:srgbClr val="C98018"/>
    <a:srgbClr val="788E8C"/>
    <a:srgbClr val="B2230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88582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Stanziamento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92E-2"/>
                  <c:y val="-4.940449247442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1-4E09-A725-115C277D3717}"/>
                </c:ext>
              </c:extLst>
            </c:dLbl>
            <c:dLbl>
              <c:idx val="1"/>
              <c:layout>
                <c:manualLayout>
                  <c:x val="-2.3778071334214002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1-4E09-A725-115C277D3717}"/>
                </c:ext>
              </c:extLst>
            </c:dLbl>
            <c:dLbl>
              <c:idx val="2"/>
              <c:layout>
                <c:manualLayout>
                  <c:x val="-2.509907529722589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1-4E09-A725-115C277D3717}"/>
                </c:ext>
              </c:extLst>
            </c:dLbl>
            <c:dLbl>
              <c:idx val="3"/>
              <c:layout>
                <c:manualLayout>
                  <c:x val="-1.7173051519154558E-2"/>
                  <c:y val="-4.587560015482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1-4E09-A725-115C277D3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REFEZIONI SCUOLE INFANZIA STATALI</c:v>
                </c:pt>
                <c:pt idx="1">
                  <c:v>REFEZIONI SCUOLE PRIMARIE E SCUOLA SECONDARIA DI I GRADO</c:v>
                </c:pt>
                <c:pt idx="2">
                  <c:v>RETTA TRASPORTO SCOLASTICO</c:v>
                </c:pt>
                <c:pt idx="3">
                  <c:v>RETTE NIDO INFANZIA COMUNALE  "CREMASCHI" E CENTRO BAMBINI GENITORI</c:v>
                </c:pt>
                <c:pt idx="4">
                  <c:v>RETTE NIDO INFANZIA COMUNALE  "G. RODARI"</c:v>
                </c:pt>
                <c:pt idx="5">
                  <c:v>RETTA SCUOLA INFANZIA COMUNALE  "U. FARRI"</c:v>
                </c:pt>
              </c:strCache>
            </c:strRef>
          </c:cat>
          <c:val>
            <c:numRef>
              <c:f>Foglio1!$B$2:$B$7</c:f>
              <c:numCache>
                <c:formatCode>#,##0.00\ _€</c:formatCode>
                <c:ptCount val="6"/>
                <c:pt idx="0">
                  <c:v>160000</c:v>
                </c:pt>
                <c:pt idx="1">
                  <c:v>400000</c:v>
                </c:pt>
                <c:pt idx="2">
                  <c:v>41166.67</c:v>
                </c:pt>
                <c:pt idx="3">
                  <c:v>106515.92</c:v>
                </c:pt>
                <c:pt idx="4">
                  <c:v>49058.48</c:v>
                </c:pt>
                <c:pt idx="5">
                  <c:v>132000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9B1-4E09-A725-115C277D37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Stanziamento post assestamento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4.8877146631439897E-2"/>
                  <c:y val="-2.847705317560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1A-45EA-9F62-554ADAD294E4}"/>
                </c:ext>
              </c:extLst>
            </c:dLbl>
            <c:dLbl>
              <c:idx val="2"/>
              <c:layout>
                <c:manualLayout>
                  <c:x val="2.9062087186261461E-2"/>
                  <c:y val="-6.3282340390227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1A-45EA-9F62-554ADAD294E4}"/>
                </c:ext>
              </c:extLst>
            </c:dLbl>
            <c:dLbl>
              <c:idx val="3"/>
              <c:layout>
                <c:manualLayout>
                  <c:x val="4.491413474240423E-2"/>
                  <c:y val="-3.4805287214625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1A-45EA-9F62-554ADAD294E4}"/>
                </c:ext>
              </c:extLst>
            </c:dLbl>
            <c:dLbl>
              <c:idx val="4"/>
              <c:layout>
                <c:manualLayout>
                  <c:x val="4.0951122853368563E-2"/>
                  <c:y val="-1.2656468078045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1A-45EA-9F62-554ADAD294E4}"/>
                </c:ext>
              </c:extLst>
            </c:dLbl>
            <c:dLbl>
              <c:idx val="5"/>
              <c:layout>
                <c:manualLayout>
                  <c:x val="4.3593130779392336E-2"/>
                  <c:y val="-1.2656468078045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1A-45EA-9F62-554ADAD29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REFEZIONI SCUOLE INFANZIA STATALI</c:v>
                </c:pt>
                <c:pt idx="1">
                  <c:v>REFEZIONI SCUOLE PRIMARIE E SCUOLA SECONDARIA DI I GRADO</c:v>
                </c:pt>
                <c:pt idx="2">
                  <c:v>RETTA TRASPORTO SCOLASTICO</c:v>
                </c:pt>
                <c:pt idx="3">
                  <c:v>RETTE NIDO INFANZIA COMUNALE  "CREMASCHI" E CENTRO BAMBINI GENITORI</c:v>
                </c:pt>
                <c:pt idx="4">
                  <c:v>RETTE NIDO INFANZIA COMUNALE  "G. RODARI"</c:v>
                </c:pt>
                <c:pt idx="5">
                  <c:v>RETTA SCUOLA INFANZIA COMUNALE  "U. FARRI"</c:v>
                </c:pt>
              </c:strCache>
            </c:strRef>
          </c:cat>
          <c:val>
            <c:numRef>
              <c:f>Foglio1!$C$2:$C$7</c:f>
              <c:numCache>
                <c:formatCode>#,##0.00\ _€</c:formatCode>
                <c:ptCount val="6"/>
                <c:pt idx="0">
                  <c:v>92000</c:v>
                </c:pt>
                <c:pt idx="1">
                  <c:v>260000</c:v>
                </c:pt>
                <c:pt idx="2">
                  <c:v>24013.89</c:v>
                </c:pt>
                <c:pt idx="3">
                  <c:v>68776.960000000006</c:v>
                </c:pt>
                <c:pt idx="4">
                  <c:v>33604.07</c:v>
                </c:pt>
                <c:pt idx="5">
                  <c:v>92285.71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91A-45EA-9F62-554ADAD29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79072"/>
        <c:axId val="1909250960"/>
        <c:axId val="0"/>
      </c:bar3DChart>
      <c:catAx>
        <c:axId val="19031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09250960"/>
        <c:crosses val="autoZero"/>
        <c:auto val="1"/>
        <c:lblAlgn val="ctr"/>
        <c:lblOffset val="100"/>
        <c:noMultiLvlLbl val="0"/>
      </c:catAx>
      <c:valAx>
        <c:axId val="19092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Stanziamento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92E-2"/>
                  <c:y val="-4.940449247442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1-4E09-A725-115C277D3717}"/>
                </c:ext>
              </c:extLst>
            </c:dLbl>
            <c:dLbl>
              <c:idx val="1"/>
              <c:layout>
                <c:manualLayout>
                  <c:x val="-2.3778071334214002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1-4E09-A725-115C277D3717}"/>
                </c:ext>
              </c:extLst>
            </c:dLbl>
            <c:dLbl>
              <c:idx val="2"/>
              <c:layout>
                <c:manualLayout>
                  <c:x val="-2.509907529722589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1-4E09-A725-115C277D3717}"/>
                </c:ext>
              </c:extLst>
            </c:dLbl>
            <c:dLbl>
              <c:idx val="3"/>
              <c:layout>
                <c:manualLayout>
                  <c:x val="-1.7173051519154558E-2"/>
                  <c:y val="-4.587560015482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1-4E09-A725-115C277D3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I.M.U.</c:v>
                </c:pt>
                <c:pt idx="1">
                  <c:v>Addizionale Comunale Irpef</c:v>
                </c:pt>
                <c:pt idx="2">
                  <c:v>Tari</c:v>
                </c:pt>
              </c:strCache>
            </c:strRef>
          </c:cat>
          <c:val>
            <c:numRef>
              <c:f>Foglio1!$B$2:$B$4</c:f>
              <c:numCache>
                <c:formatCode>#,##0.00\ _€</c:formatCode>
                <c:ptCount val="3"/>
                <c:pt idx="0">
                  <c:v>3634000</c:v>
                </c:pt>
                <c:pt idx="1">
                  <c:v>2000000</c:v>
                </c:pt>
                <c:pt idx="2">
                  <c:v>3009217.62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9B1-4E09-A725-115C277D37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Stanziamento post assestamento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2272126816380449E-2"/>
                  <c:y val="-1.2656468078045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C0-4E87-891F-1F24F56DFAD5}"/>
                </c:ext>
              </c:extLst>
            </c:dLbl>
            <c:dLbl>
              <c:idx val="1"/>
              <c:layout>
                <c:manualLayout>
                  <c:x val="3.5667107001320905E-2"/>
                  <c:y val="-3.1641170195113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C0-4E87-891F-1F24F56DFAD5}"/>
                </c:ext>
              </c:extLst>
            </c:dLbl>
            <c:dLbl>
              <c:idx val="2"/>
              <c:layout>
                <c:manualLayout>
                  <c:x val="4.0951122853368563E-2"/>
                  <c:y val="-1.898470211706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C0-4E87-891F-1F24F56DF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I.M.U.</c:v>
                </c:pt>
                <c:pt idx="1">
                  <c:v>Addizionale Comunale Irpef</c:v>
                </c:pt>
                <c:pt idx="2">
                  <c:v>Tari</c:v>
                </c:pt>
              </c:strCache>
            </c:strRef>
          </c:cat>
          <c:val>
            <c:numRef>
              <c:f>Foglio1!$C$2:$C$4</c:f>
              <c:numCache>
                <c:formatCode>#,##0.00</c:formatCode>
                <c:ptCount val="3"/>
                <c:pt idx="0">
                  <c:v>3413000</c:v>
                </c:pt>
                <c:pt idx="1">
                  <c:v>1780000</c:v>
                </c:pt>
                <c:pt idx="2">
                  <c:v>2759217.62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4C0-4E87-891F-1F24F56DF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79072"/>
        <c:axId val="1909250960"/>
        <c:axId val="0"/>
      </c:bar3DChart>
      <c:catAx>
        <c:axId val="19031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09250960"/>
        <c:crosses val="autoZero"/>
        <c:auto val="1"/>
        <c:lblAlgn val="ctr"/>
        <c:lblOffset val="100"/>
        <c:noMultiLvlLbl val="0"/>
      </c:catAx>
      <c:valAx>
        <c:axId val="19092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Stanziamento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92E-2"/>
                  <c:y val="-4.940449247442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1-4E09-A725-115C277D3717}"/>
                </c:ext>
              </c:extLst>
            </c:dLbl>
            <c:dLbl>
              <c:idx val="1"/>
              <c:layout>
                <c:manualLayout>
                  <c:x val="-2.3778071334214002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1-4E09-A725-115C277D3717}"/>
                </c:ext>
              </c:extLst>
            </c:dLbl>
            <c:dLbl>
              <c:idx val="3"/>
              <c:layout>
                <c:manualLayout>
                  <c:x val="-1.7173051519154558E-2"/>
                  <c:y val="-4.587560015482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1-4E09-A725-115C277D3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201012 - Trasferimenti correnti da Amministrazioni Pubbliche</c:v>
                </c:pt>
                <c:pt idx="1">
                  <c:v>103011 - Fondi perequativi
da Amministrazioni Centrali</c:v>
                </c:pt>
              </c:strCache>
            </c:strRef>
          </c:cat>
          <c:val>
            <c:numRef>
              <c:f>Foglio1!$B$2:$B$3</c:f>
              <c:numCache>
                <c:formatCode>#,##0.00\ _€</c:formatCode>
                <c:ptCount val="2"/>
                <c:pt idx="0">
                  <c:v>871845.04</c:v>
                </c:pt>
                <c:pt idx="1">
                  <c:v>2137434.29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9B1-4E09-A725-115C277D37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Stanziamento post assestamento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4161162483487499E-2"/>
                  <c:y val="-2.8477053175602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1A-4054-9871-BCCC38D51A5A}"/>
                </c:ext>
              </c:extLst>
            </c:dLbl>
            <c:dLbl>
              <c:idx val="1"/>
              <c:layout>
                <c:manualLayout>
                  <c:x val="5.0198150594451783E-2"/>
                  <c:y val="-4.4297638273159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A-4054-9871-BCCC38D51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201012 - Trasferimenti correnti da Amministrazioni Pubbliche</c:v>
                </c:pt>
                <c:pt idx="1">
                  <c:v>103011 - Fondi perequativi
da Amministrazioni Centrali</c:v>
                </c:pt>
              </c:strCache>
            </c:strRef>
          </c:cat>
          <c:val>
            <c:numRef>
              <c:f>Foglio1!$C$2:$C$3</c:f>
              <c:numCache>
                <c:formatCode>#,##0.00</c:formatCode>
                <c:ptCount val="2"/>
                <c:pt idx="0">
                  <c:v>1694007.69</c:v>
                </c:pt>
                <c:pt idx="1">
                  <c:v>2030279.22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9145-4533-A936-392F63E60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79072"/>
        <c:axId val="1909250960"/>
        <c:axId val="0"/>
      </c:bar3DChart>
      <c:catAx>
        <c:axId val="19031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50960"/>
        <c:crosses val="autoZero"/>
        <c:auto val="1"/>
        <c:lblAlgn val="ctr"/>
        <c:lblOffset val="100"/>
        <c:noMultiLvlLbl val="0"/>
      </c:catAx>
      <c:valAx>
        <c:axId val="19092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1.981505944517835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-2.9062087186261559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01 - Prog. 3: Gestione programmazione e provveditorato</c:v>
                </c:pt>
                <c:pt idx="1">
                  <c:v>MISSIONE 01 - Prog. 4: Gestione delle entrate tributarie e servizi fiscali </c:v>
                </c:pt>
                <c:pt idx="2">
                  <c:v>MISSIONE 04 - Prog. 1: Istruzione prescolastica</c:v>
                </c:pt>
                <c:pt idx="3">
                  <c:v>MISSIONE 04 - Prog. 2: Altri ordini di istruzione non universitaria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401766.48</c:v>
                </c:pt>
                <c:pt idx="1">
                  <c:v>628939.88</c:v>
                </c:pt>
                <c:pt idx="2" formatCode="#,##0.00\ _€">
                  <c:v>877613.03</c:v>
                </c:pt>
                <c:pt idx="3" formatCode="#,##0.00\ _€">
                  <c:v>546127.99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46103038309116E-2"/>
                  <c:y val="-8.9122494307038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2.9062087186261559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3.5667107001321051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01 - Prog. 3: Gestione programmazione e provveditorato</c:v>
                </c:pt>
                <c:pt idx="1">
                  <c:v>MISSIONE 01 - Prog. 4: Gestione delle entrate tributarie e servizi fiscali </c:v>
                </c:pt>
                <c:pt idx="2">
                  <c:v>MISSIONE 04 - Prog. 1: Istruzione prescolastica</c:v>
                </c:pt>
                <c:pt idx="3">
                  <c:v>MISSIONE 04 - Prog. 2: Altri ordini di istruzione non universitaria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426458.49</c:v>
                </c:pt>
                <c:pt idx="1">
                  <c:v>618002.88</c:v>
                </c:pt>
                <c:pt idx="2" formatCode="#,##0.00\ _€">
                  <c:v>919358.11</c:v>
                </c:pt>
                <c:pt idx="3" formatCode="#,##0.00\ _€">
                  <c:v>431850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1.981505944517835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-2.9062087186261559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dLbl>
              <c:idx val="4"/>
              <c:layout>
                <c:manualLayout>
                  <c:x val="-2.2457067371202115E-2"/>
                  <c:y val="-2.823113855681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8A-4184-840D-E2C20A36E486}"/>
                </c:ext>
              </c:extLst>
            </c:dLbl>
            <c:dLbl>
              <c:idx val="5"/>
              <c:layout>
                <c:manualLayout>
                  <c:x val="-1.4531043593130876E-2"/>
                  <c:y val="-3.2678247912580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6F-4E24-ABF3-54D2F10C9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04 - Prog. 6: Altri ordini di istruzione non universitaria</c:v>
                </c:pt>
                <c:pt idx="1">
                  <c:v>MISSIONE 09 - Prog. 5:Aree protette e parchi</c:v>
                </c:pt>
                <c:pt idx="2">
                  <c:v>MISSIONE 10 - Prog. 5: Viabiilità e infrastrutture stradali</c:v>
                </c:pt>
                <c:pt idx="3">
                  <c:v>MISSIONE 12 - Prog. 1: Interventi per l’infanzia asili nido</c:v>
                </c:pt>
                <c:pt idx="4">
                  <c:v>MISSIONE 20 - Prog. 1: Fondo di riserva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1332121.8700000001</c:v>
                </c:pt>
                <c:pt idx="1">
                  <c:v>323418.45</c:v>
                </c:pt>
                <c:pt idx="2">
                  <c:v>824816</c:v>
                </c:pt>
                <c:pt idx="3">
                  <c:v>546804.96</c:v>
                </c:pt>
                <c:pt idx="4" formatCode="#,##0.00">
                  <c:v>22175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46103038309116E-2"/>
                  <c:y val="-8.9122494307038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2.9062087186261559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3.5667107001321051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dLbl>
              <c:idx val="4"/>
              <c:layout>
                <c:manualLayout>
                  <c:x val="4.6235138705416019E-2"/>
                  <c:y val="-3.881781551562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8A-4184-840D-E2C20A36E486}"/>
                </c:ext>
              </c:extLst>
            </c:dLbl>
            <c:dLbl>
              <c:idx val="5"/>
              <c:layout>
                <c:manualLayout>
                  <c:x val="3.3025099075297229E-2"/>
                  <c:y val="-2.376599848187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6F-4E24-ABF3-54D2F10C9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04 - Prog. 6: Altri ordini di istruzione non universitaria</c:v>
                </c:pt>
                <c:pt idx="1">
                  <c:v>MISSIONE 09 - Prog. 5:Aree protette e parchi</c:v>
                </c:pt>
                <c:pt idx="2">
                  <c:v>MISSIONE 10 - Prog. 5: Viabiilità e infrastrutture stradali</c:v>
                </c:pt>
                <c:pt idx="3">
                  <c:v>MISSIONE 12 - Prog. 1: Interventi per l’infanzia asili nido</c:v>
                </c:pt>
                <c:pt idx="4">
                  <c:v>MISSIONE 20 - Prog. 1: Fondo di riserva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1026121.87</c:v>
                </c:pt>
                <c:pt idx="1">
                  <c:v>426418.45</c:v>
                </c:pt>
                <c:pt idx="2">
                  <c:v>769646</c:v>
                </c:pt>
                <c:pt idx="3">
                  <c:v>512471.53</c:v>
                </c:pt>
                <c:pt idx="4" formatCode="#,##0.00">
                  <c:v>42175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8572206506408562E-2"/>
                  <c:y val="-9.924379309613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2F-432D-BAFB-D6F9534BFE2F}"/>
                </c:ext>
              </c:extLst>
            </c:dLbl>
            <c:dLbl>
              <c:idx val="1"/>
              <c:layout>
                <c:manualLayout>
                  <c:x val="-1.5914599713394588E-2"/>
                  <c:y val="-1.227505200394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2F-432D-BAFB-D6F9534BFE2F}"/>
                </c:ext>
              </c:extLst>
            </c:dLbl>
            <c:dLbl>
              <c:idx val="2"/>
              <c:layout>
                <c:manualLayout>
                  <c:x val="1.4265210163290189E-2"/>
                  <c:y val="-9.6969754079630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2F-432D-BAFB-D6F9534BFE2F}"/>
                </c:ext>
              </c:extLst>
            </c:dLbl>
            <c:dLbl>
              <c:idx val="3"/>
              <c:layout>
                <c:manualLayout>
                  <c:x val="0"/>
                  <c:y val="-2.9918466289897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C-477E-B053-AB46ED6A2D6F}"/>
                </c:ext>
              </c:extLst>
            </c:dLbl>
            <c:dLbl>
              <c:idx val="4"/>
              <c:layout>
                <c:manualLayout>
                  <c:x val="-1.0442947484925051E-2"/>
                  <c:y val="-4.188585280585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C-477E-B053-AB46ED6A2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MISSIONE 01 - Prog. 5: Gestione dei beni demanaiali e patrimoniali</c:v>
                </c:pt>
                <c:pt idx="1">
                  <c:v>MISSIONE 01 - Prog. 6: Ufficio tecnico</c:v>
                </c:pt>
                <c:pt idx="2">
                  <c:v>MISSIONE 06 - Prog. : Politiche giovanili, sport e tempo libero</c:v>
                </c:pt>
                <c:pt idx="3">
                  <c:v>MISSIONE 08 - Prog. 1: Urbanistica e assetto del territorio</c:v>
                </c:pt>
                <c:pt idx="4">
                  <c:v>MISSIONE 09 - Prog. 2: Valorizzazione e recupero ambientale</c:v>
                </c:pt>
                <c:pt idx="5">
                  <c:v>MISSIONE 10 - Prog. 5: Trasporti/Infrastrutture stradali</c:v>
                </c:pt>
              </c:strCache>
            </c:strRef>
          </c:cat>
          <c:val>
            <c:numRef>
              <c:f>Foglio1!$B$2:$B$7</c:f>
              <c:numCache>
                <c:formatCode>#,##0.00\ _€</c:formatCode>
                <c:ptCount val="6"/>
                <c:pt idx="0">
                  <c:v>568403.23</c:v>
                </c:pt>
                <c:pt idx="1">
                  <c:v>255011.27</c:v>
                </c:pt>
                <c:pt idx="2">
                  <c:v>64702.64</c:v>
                </c:pt>
                <c:pt idx="3" formatCode="#,##0.00">
                  <c:v>0</c:v>
                </c:pt>
                <c:pt idx="4" formatCode="#,##0.00">
                  <c:v>139609.29999999999</c:v>
                </c:pt>
                <c:pt idx="5" formatCode="#,##0.00">
                  <c:v>2091923.36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B2F-432D-BAFB-D6F9534BFE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8955324947317594E-2"/>
                  <c:y val="-0.10481710865114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2F-432D-BAFB-D6F9534BFE2F}"/>
                </c:ext>
              </c:extLst>
            </c:dLbl>
            <c:dLbl>
              <c:idx val="1"/>
              <c:layout>
                <c:manualLayout>
                  <c:x val="3.9630118890356669E-2"/>
                  <c:y val="-1.547198194626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2F-432D-BAFB-D6F9534BFE2F}"/>
                </c:ext>
              </c:extLst>
            </c:dLbl>
            <c:dLbl>
              <c:idx val="2"/>
              <c:layout>
                <c:manualLayout>
                  <c:x val="5.0198150594451686E-2"/>
                  <c:y val="-5.5699135006565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2F-432D-BAFB-D6F9534BFE2F}"/>
                </c:ext>
              </c:extLst>
            </c:dLbl>
            <c:dLbl>
              <c:idx val="3"/>
              <c:layout>
                <c:manualLayout>
                  <c:x val="2.4802000276696899E-2"/>
                  <c:y val="-8.67635522407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C-477E-B053-AB46ED6A2D6F}"/>
                </c:ext>
              </c:extLst>
            </c:dLbl>
            <c:dLbl>
              <c:idx val="4"/>
              <c:layout>
                <c:manualLayout>
                  <c:x val="3.6550316197237677E-2"/>
                  <c:y val="-2.393477303191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EC-477E-B053-AB46ED6A2D6F}"/>
                </c:ext>
              </c:extLst>
            </c:dLbl>
            <c:dLbl>
              <c:idx val="5"/>
              <c:layout>
                <c:manualLayout>
                  <c:x val="4.9604000553393986E-2"/>
                  <c:y val="-1.37124719752236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B1-4C2A-95A5-A1C88394D3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MISSIONE 01 - Prog. 5: Gestione dei beni demanaiali e patrimoniali</c:v>
                </c:pt>
                <c:pt idx="1">
                  <c:v>MISSIONE 01 - Prog. 6: Ufficio tecnico</c:v>
                </c:pt>
                <c:pt idx="2">
                  <c:v>MISSIONE 06 - Prog. : Politiche giovanili, sport e tempo libero</c:v>
                </c:pt>
                <c:pt idx="3">
                  <c:v>MISSIONE 08 - Prog. 1: Urbanistica e assetto del territorio</c:v>
                </c:pt>
                <c:pt idx="4">
                  <c:v>MISSIONE 09 - Prog. 2: Valorizzazione e recupero ambientale</c:v>
                </c:pt>
                <c:pt idx="5">
                  <c:v>MISSIONE 10 - Prog. 5: Trasporti/Infrastrutture stradali</c:v>
                </c:pt>
              </c:strCache>
            </c:strRef>
          </c:cat>
          <c:val>
            <c:numRef>
              <c:f>Foglio1!$C$2:$C$7</c:f>
              <c:numCache>
                <c:formatCode>#,##0.00\ _€</c:formatCode>
                <c:ptCount val="6"/>
                <c:pt idx="0">
                  <c:v>623403.23</c:v>
                </c:pt>
                <c:pt idx="1">
                  <c:v>355011.27</c:v>
                </c:pt>
                <c:pt idx="2">
                  <c:v>79702.64</c:v>
                </c:pt>
                <c:pt idx="3" formatCode="#,##0.00">
                  <c:v>15000</c:v>
                </c:pt>
                <c:pt idx="4" formatCode="#,##0.00">
                  <c:v>183366.32</c:v>
                </c:pt>
                <c:pt idx="5" formatCode="#,##0.00">
                  <c:v>2585862.12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B2F-432D-BAFB-D6F9534BF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3623008"/>
        <c:axId val="676081904"/>
        <c:axId val="0"/>
      </c:bar3DChart>
      <c:catAx>
        <c:axId val="6136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6081904"/>
        <c:crosses val="autoZero"/>
        <c:auto val="1"/>
        <c:lblAlgn val="ctr"/>
        <c:lblOffset val="100"/>
        <c:noMultiLvlLbl val="0"/>
      </c:catAx>
      <c:valAx>
        <c:axId val="67608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6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Lbls>
            <c:dLbl>
              <c:idx val="1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3-4DB6-8E2A-475C323EF00F}"/>
                </c:ext>
              </c:extLst>
            </c:dLbl>
            <c:dLbl>
              <c:idx val="2"/>
              <c:layout>
                <c:manualLayout>
                  <c:x val="-3.1704095112285384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3-4DB6-8E2A-475C323EF00F}"/>
                </c:ext>
              </c:extLst>
            </c:dLbl>
            <c:dLbl>
              <c:idx val="3"/>
              <c:layout>
                <c:manualLayout>
                  <c:x val="0.2298546895640686"/>
                  <c:y val="1.23154502172182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3C-42E2-AFF5-6D67C6930F71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Avanzo vincolato per spese in conto capitale</c:v>
                </c:pt>
                <c:pt idx="1">
                  <c:v>Avanzo vincolato per spese icorrenti</c:v>
                </c:pt>
              </c:strCache>
            </c:strRef>
          </c:cat>
          <c:val>
            <c:numRef>
              <c:f>Foglio1!$B$2:$B$3</c:f>
              <c:numCache>
                <c:formatCode>#,##0.00</c:formatCode>
                <c:ptCount val="2"/>
                <c:pt idx="0">
                  <c:v>412000</c:v>
                </c:pt>
                <c:pt idx="1">
                  <c:v>11524.96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58558260806913E-2"/>
          <c:y val="7.8067747137450585E-2"/>
          <c:w val="0.82882883478386171"/>
          <c:h val="0.7003987581682913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Lbls>
            <c:dLbl>
              <c:idx val="0"/>
              <c:layout>
                <c:manualLayout>
                  <c:x val="-9.4441611287912716E-2"/>
                  <c:y val="-8.78850362231670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3C-42E2-AFF5-6D67C6930F71}"/>
                </c:ext>
              </c:extLst>
            </c:dLbl>
            <c:dLbl>
              <c:idx val="1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3-4DB6-8E2A-475C323EF00F}"/>
                </c:ext>
              </c:extLst>
            </c:dLbl>
            <c:dLbl>
              <c:idx val="2"/>
              <c:layout>
                <c:manualLayout>
                  <c:x val="7.9260237780713096E-3"/>
                  <c:y val="6.32563208380504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3-4DB6-8E2A-475C323EF00F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Parte accantonata</c:v>
                </c:pt>
                <c:pt idx="1">
                  <c:v>Parte vincolata</c:v>
                </c:pt>
                <c:pt idx="2">
                  <c:v>Parte destinata agli investimenti</c:v>
                </c:pt>
                <c:pt idx="3">
                  <c:v>Parte disponibile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3222206.77</c:v>
                </c:pt>
                <c:pt idx="1">
                  <c:v>2077020.7</c:v>
                </c:pt>
                <c:pt idx="2">
                  <c:v>117532.78</c:v>
                </c:pt>
                <c:pt idx="3">
                  <c:v>3428671.15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4608-44BA-AA93-F85F53D101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4608-44BA-AA93-F85F53D101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4608-44BA-AA93-F85F53D101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4608-44BA-AA93-F85F53D101BC}"/>
              </c:ext>
            </c:extLst>
          </c:dPt>
          <c:dLbls>
            <c:dLbl>
              <c:idx val="1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08-44BA-AA93-F85F53D101BC}"/>
                </c:ext>
              </c:extLst>
            </c:dLbl>
            <c:dLbl>
              <c:idx val="2"/>
              <c:layout>
                <c:manualLayout>
                  <c:x val="7.9260237780713096E-3"/>
                  <c:y val="6.32563208380504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08-44BA-AA93-F85F53D101BC}"/>
                </c:ext>
              </c:extLst>
            </c:dLbl>
            <c:dLbl>
              <c:idx val="3"/>
              <c:layout>
                <c:manualLayout>
                  <c:x val="4.9890351595097616E-2"/>
                  <c:y val="-6.44490265636558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08-44BA-AA93-F85F53D101BC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Parte accantonata</c:v>
                </c:pt>
                <c:pt idx="1">
                  <c:v>Parte vincolata</c:v>
                </c:pt>
                <c:pt idx="2">
                  <c:v>Parte destinata agli investimenti</c:v>
                </c:pt>
                <c:pt idx="3">
                  <c:v>Parte disponibile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3287206.77</c:v>
                </c:pt>
                <c:pt idx="1">
                  <c:v>2620545.66</c:v>
                </c:pt>
                <c:pt idx="2">
                  <c:v>232532.78</c:v>
                </c:pt>
                <c:pt idx="3">
                  <c:v>3428671.15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08-44BA-AA93-F85F53D101B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123B6-19E6-45F4-9456-BAEE4EC5A012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991E2D-42F0-4846-8A23-FAC0CC0BD862}">
      <dgm:prSet phldrT="[Testo]" custT="1"/>
      <dgm:spPr/>
      <dgm:t>
        <a:bodyPr/>
        <a:lstStyle/>
        <a:p>
          <a:r>
            <a:rPr lang="it-IT" sz="3000" b="1" dirty="0">
              <a:latin typeface="Arial" panose="020B0604020202020204" pitchFamily="34" charset="0"/>
              <a:cs typeface="Arial" panose="020B0604020202020204" pitchFamily="34" charset="0"/>
            </a:rPr>
            <a:t>Principali Minori entrate segnalate</a:t>
          </a:r>
        </a:p>
      </dgm:t>
    </dgm:pt>
    <dgm:pt modelId="{9AB3D657-55D8-4D44-86C3-F15CD933772C}" type="parTrans" cxnId="{090D2B2F-9D8C-446B-B972-BFA66E39D163}">
      <dgm:prSet/>
      <dgm:spPr/>
      <dgm:t>
        <a:bodyPr/>
        <a:lstStyle/>
        <a:p>
          <a:endParaRPr lang="it-IT"/>
        </a:p>
      </dgm:t>
    </dgm:pt>
    <dgm:pt modelId="{7556E128-0F21-4041-B7DD-D744FCE57640}" type="sibTrans" cxnId="{090D2B2F-9D8C-446B-B972-BFA66E39D163}">
      <dgm:prSet/>
      <dgm:spPr/>
      <dgm:t>
        <a:bodyPr/>
        <a:lstStyle/>
        <a:p>
          <a:endParaRPr lang="it-IT"/>
        </a:p>
      </dgm:t>
    </dgm:pt>
    <dgm:pt modelId="{87D674BB-2C67-4D88-A9FC-66A197672918}">
      <dgm:prSet custT="1"/>
      <dgm:spPr/>
      <dgm:t>
        <a:bodyPr/>
        <a:lstStyle/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Refezione scuole d’infanzia</a:t>
          </a:r>
        </a:p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 68.000,00</a:t>
          </a:r>
        </a:p>
      </dgm:t>
    </dgm:pt>
    <dgm:pt modelId="{BDE90A1A-AD5E-423F-964A-B44DD44CCFA1}" type="parTrans" cxnId="{50AEC06D-FDCB-4ED8-9560-CA9AB3B26202}">
      <dgm:prSet/>
      <dgm:spPr/>
      <dgm:t>
        <a:bodyPr/>
        <a:lstStyle/>
        <a:p>
          <a:endParaRPr lang="it-IT"/>
        </a:p>
      </dgm:t>
    </dgm:pt>
    <dgm:pt modelId="{0A8739FE-EE60-4588-946D-1FC622F269CB}" type="sibTrans" cxnId="{50AEC06D-FDCB-4ED8-9560-CA9AB3B26202}">
      <dgm:prSet/>
      <dgm:spPr/>
      <dgm:t>
        <a:bodyPr/>
        <a:lstStyle/>
        <a:p>
          <a:endParaRPr lang="it-IT"/>
        </a:p>
      </dgm:t>
    </dgm:pt>
    <dgm:pt modelId="{39F965B2-5DF7-43EE-B2AC-6C991E1C8217}">
      <dgm:prSet custT="1"/>
      <dgm:spPr/>
      <dgm:t>
        <a:bodyPr/>
        <a:lstStyle/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Refezione scuole primarie</a:t>
          </a:r>
        </a:p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140.000,00</a:t>
          </a:r>
        </a:p>
      </dgm:t>
    </dgm:pt>
    <dgm:pt modelId="{E4043D35-93A4-4EFF-8CC8-1F3E5FA05C6B}" type="parTrans" cxnId="{D176155F-E567-4CAC-951E-304F2258ECC2}">
      <dgm:prSet/>
      <dgm:spPr/>
      <dgm:t>
        <a:bodyPr/>
        <a:lstStyle/>
        <a:p>
          <a:endParaRPr lang="it-IT"/>
        </a:p>
      </dgm:t>
    </dgm:pt>
    <dgm:pt modelId="{51B715E2-6464-4560-BDD1-37A122AFB536}" type="sibTrans" cxnId="{D176155F-E567-4CAC-951E-304F2258ECC2}">
      <dgm:prSet/>
      <dgm:spPr/>
      <dgm:t>
        <a:bodyPr/>
        <a:lstStyle/>
        <a:p>
          <a:endParaRPr lang="it-IT"/>
        </a:p>
      </dgm:t>
    </dgm:pt>
    <dgm:pt modelId="{C4303954-A44C-4CD1-AA0F-4C507E2F352D}">
      <dgm:prSet custT="1"/>
      <dgm:spPr/>
      <dgm:t>
        <a:bodyPr/>
        <a:lstStyle/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Rette nidi</a:t>
          </a:r>
        </a:p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 53.193,37</a:t>
          </a:r>
          <a:endParaRPr lang="it-I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D55F1-E89B-4330-973B-3EE392E86FE1}" type="parTrans" cxnId="{1725B412-3662-4D65-BC43-64F3A24CA6E6}">
      <dgm:prSet/>
      <dgm:spPr/>
      <dgm:t>
        <a:bodyPr/>
        <a:lstStyle/>
        <a:p>
          <a:endParaRPr lang="it-IT"/>
        </a:p>
      </dgm:t>
    </dgm:pt>
    <dgm:pt modelId="{5A901A08-7E77-412C-816E-8818748A0C29}" type="sibTrans" cxnId="{1725B412-3662-4D65-BC43-64F3A24CA6E6}">
      <dgm:prSet/>
      <dgm:spPr/>
      <dgm:t>
        <a:bodyPr/>
        <a:lstStyle/>
        <a:p>
          <a:endParaRPr lang="it-IT"/>
        </a:p>
      </dgm:t>
    </dgm:pt>
    <dgm:pt modelId="{695C5A33-C88B-4B68-AD77-5291865C76FD}">
      <dgm:prSet custT="1"/>
      <dgm:spPr/>
      <dgm:t>
        <a:bodyPr/>
        <a:lstStyle/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Rette trasporto</a:t>
          </a:r>
        </a:p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 17.152,78</a:t>
          </a:r>
        </a:p>
      </dgm:t>
    </dgm:pt>
    <dgm:pt modelId="{E634DEAE-9B6F-4306-A064-7C14080423B8}" type="parTrans" cxnId="{59A3E8D6-634B-4508-B310-F9A571519AFD}">
      <dgm:prSet/>
      <dgm:spPr/>
      <dgm:t>
        <a:bodyPr/>
        <a:lstStyle/>
        <a:p>
          <a:endParaRPr lang="it-IT"/>
        </a:p>
      </dgm:t>
    </dgm:pt>
    <dgm:pt modelId="{AFF410F4-7602-4E00-BDCA-8FF9CD06B395}" type="sibTrans" cxnId="{59A3E8D6-634B-4508-B310-F9A571519AFD}">
      <dgm:prSet/>
      <dgm:spPr/>
      <dgm:t>
        <a:bodyPr/>
        <a:lstStyle/>
        <a:p>
          <a:endParaRPr lang="it-IT"/>
        </a:p>
      </dgm:t>
    </dgm:pt>
    <dgm:pt modelId="{6D3359D1-FCB1-440D-B31E-25039F425ADA}">
      <dgm:prSet custT="1"/>
      <dgm:spPr/>
      <dgm:t>
        <a:bodyPr/>
        <a:lstStyle/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Rette scuola d’infanzia</a:t>
          </a:r>
        </a:p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39.714,29</a:t>
          </a:r>
        </a:p>
      </dgm:t>
    </dgm:pt>
    <dgm:pt modelId="{21D03552-9E68-49F5-A36A-C04416CF6EA5}" type="parTrans" cxnId="{DA76F870-7483-46BE-8149-6C3139783266}">
      <dgm:prSet/>
      <dgm:spPr/>
      <dgm:t>
        <a:bodyPr/>
        <a:lstStyle/>
        <a:p>
          <a:endParaRPr lang="it-IT"/>
        </a:p>
      </dgm:t>
    </dgm:pt>
    <dgm:pt modelId="{E9271DEE-BF3D-4103-8CE4-354DE47A9FD7}" type="sibTrans" cxnId="{DA76F870-7483-46BE-8149-6C3139783266}">
      <dgm:prSet/>
      <dgm:spPr/>
      <dgm:t>
        <a:bodyPr/>
        <a:lstStyle/>
        <a:p>
          <a:endParaRPr lang="it-IT"/>
        </a:p>
      </dgm:t>
    </dgm:pt>
    <dgm:pt modelId="{30D36410-3C44-4E4A-9B68-EDC70A6F5B93}" type="pres">
      <dgm:prSet presAssocID="{B81123B6-19E6-45F4-9456-BAEE4EC5A012}" presName="composite" presStyleCnt="0">
        <dgm:presLayoutVars>
          <dgm:chMax val="1"/>
          <dgm:dir/>
          <dgm:resizeHandles val="exact"/>
        </dgm:presLayoutVars>
      </dgm:prSet>
      <dgm:spPr/>
    </dgm:pt>
    <dgm:pt modelId="{863519FD-3FC9-46B2-9B9D-86808CA12D30}" type="pres">
      <dgm:prSet presAssocID="{17991E2D-42F0-4846-8A23-FAC0CC0BD862}" presName="roof" presStyleLbl="dkBgShp" presStyleIdx="0" presStyleCnt="2"/>
      <dgm:spPr/>
    </dgm:pt>
    <dgm:pt modelId="{DA5EF2AC-A025-4B24-8C89-4E09A30D9C41}" type="pres">
      <dgm:prSet presAssocID="{17991E2D-42F0-4846-8A23-FAC0CC0BD862}" presName="pillars" presStyleCnt="0"/>
      <dgm:spPr/>
    </dgm:pt>
    <dgm:pt modelId="{5B8039A2-13B0-45CA-BDC6-DD339314A425}" type="pres">
      <dgm:prSet presAssocID="{17991E2D-42F0-4846-8A23-FAC0CC0BD862}" presName="pillar1" presStyleLbl="node1" presStyleIdx="0" presStyleCnt="5">
        <dgm:presLayoutVars>
          <dgm:bulletEnabled val="1"/>
        </dgm:presLayoutVars>
      </dgm:prSet>
      <dgm:spPr/>
    </dgm:pt>
    <dgm:pt modelId="{286D100C-AA7C-4486-ABA3-B05EFE455924}" type="pres">
      <dgm:prSet presAssocID="{39F965B2-5DF7-43EE-B2AC-6C991E1C8217}" presName="pillarX" presStyleLbl="node1" presStyleIdx="1" presStyleCnt="5">
        <dgm:presLayoutVars>
          <dgm:bulletEnabled val="1"/>
        </dgm:presLayoutVars>
      </dgm:prSet>
      <dgm:spPr/>
    </dgm:pt>
    <dgm:pt modelId="{36FD2778-1F79-4612-BF5A-FECC6C2A18AE}" type="pres">
      <dgm:prSet presAssocID="{C4303954-A44C-4CD1-AA0F-4C507E2F352D}" presName="pillarX" presStyleLbl="node1" presStyleIdx="2" presStyleCnt="5">
        <dgm:presLayoutVars>
          <dgm:bulletEnabled val="1"/>
        </dgm:presLayoutVars>
      </dgm:prSet>
      <dgm:spPr/>
    </dgm:pt>
    <dgm:pt modelId="{98238D22-36E3-4E3A-A91F-37E6374C79F5}" type="pres">
      <dgm:prSet presAssocID="{695C5A33-C88B-4B68-AD77-5291865C76FD}" presName="pillarX" presStyleLbl="node1" presStyleIdx="3" presStyleCnt="5">
        <dgm:presLayoutVars>
          <dgm:bulletEnabled val="1"/>
        </dgm:presLayoutVars>
      </dgm:prSet>
      <dgm:spPr/>
    </dgm:pt>
    <dgm:pt modelId="{5360065F-29E5-4575-BD29-42AD209A2188}" type="pres">
      <dgm:prSet presAssocID="{6D3359D1-FCB1-440D-B31E-25039F425ADA}" presName="pillarX" presStyleLbl="node1" presStyleIdx="4" presStyleCnt="5">
        <dgm:presLayoutVars>
          <dgm:bulletEnabled val="1"/>
        </dgm:presLayoutVars>
      </dgm:prSet>
      <dgm:spPr/>
    </dgm:pt>
    <dgm:pt modelId="{BD3C6D85-28CC-4F92-8E69-A4F02D6ED8B1}" type="pres">
      <dgm:prSet presAssocID="{17991E2D-42F0-4846-8A23-FAC0CC0BD862}" presName="base" presStyleLbl="dkBgShp" presStyleIdx="1" presStyleCnt="2"/>
      <dgm:spPr/>
    </dgm:pt>
  </dgm:ptLst>
  <dgm:cxnLst>
    <dgm:cxn modelId="{04A2E605-E8C7-461F-8D02-F63B4B425B70}" type="presOf" srcId="{17991E2D-42F0-4846-8A23-FAC0CC0BD862}" destId="{863519FD-3FC9-46B2-9B9D-86808CA12D30}" srcOrd="0" destOrd="0" presId="urn:microsoft.com/office/officeart/2005/8/layout/hList3"/>
    <dgm:cxn modelId="{9140EF10-2EF5-45A5-B315-B74741BC1D7A}" type="presOf" srcId="{39F965B2-5DF7-43EE-B2AC-6C991E1C8217}" destId="{286D100C-AA7C-4486-ABA3-B05EFE455924}" srcOrd="0" destOrd="0" presId="urn:microsoft.com/office/officeart/2005/8/layout/hList3"/>
    <dgm:cxn modelId="{1725B412-3662-4D65-BC43-64F3A24CA6E6}" srcId="{17991E2D-42F0-4846-8A23-FAC0CC0BD862}" destId="{C4303954-A44C-4CD1-AA0F-4C507E2F352D}" srcOrd="2" destOrd="0" parTransId="{FFBD55F1-E89B-4330-973B-3EE392E86FE1}" sibTransId="{5A901A08-7E77-412C-816E-8818748A0C29}"/>
    <dgm:cxn modelId="{090D2B2F-9D8C-446B-B972-BFA66E39D163}" srcId="{B81123B6-19E6-45F4-9456-BAEE4EC5A012}" destId="{17991E2D-42F0-4846-8A23-FAC0CC0BD862}" srcOrd="0" destOrd="0" parTransId="{9AB3D657-55D8-4D44-86C3-F15CD933772C}" sibTransId="{7556E128-0F21-4041-B7DD-D744FCE57640}"/>
    <dgm:cxn modelId="{D176155F-E567-4CAC-951E-304F2258ECC2}" srcId="{17991E2D-42F0-4846-8A23-FAC0CC0BD862}" destId="{39F965B2-5DF7-43EE-B2AC-6C991E1C8217}" srcOrd="1" destOrd="0" parTransId="{E4043D35-93A4-4EFF-8CC8-1F3E5FA05C6B}" sibTransId="{51B715E2-6464-4560-BDD1-37A122AFB536}"/>
    <dgm:cxn modelId="{86157465-C318-4F6C-8E84-AEADEA0AC20E}" type="presOf" srcId="{6D3359D1-FCB1-440D-B31E-25039F425ADA}" destId="{5360065F-29E5-4575-BD29-42AD209A2188}" srcOrd="0" destOrd="0" presId="urn:microsoft.com/office/officeart/2005/8/layout/hList3"/>
    <dgm:cxn modelId="{50AEC06D-FDCB-4ED8-9560-CA9AB3B26202}" srcId="{17991E2D-42F0-4846-8A23-FAC0CC0BD862}" destId="{87D674BB-2C67-4D88-A9FC-66A197672918}" srcOrd="0" destOrd="0" parTransId="{BDE90A1A-AD5E-423F-964A-B44DD44CCFA1}" sibTransId="{0A8739FE-EE60-4588-946D-1FC622F269CB}"/>
    <dgm:cxn modelId="{DA76F870-7483-46BE-8149-6C3139783266}" srcId="{17991E2D-42F0-4846-8A23-FAC0CC0BD862}" destId="{6D3359D1-FCB1-440D-B31E-25039F425ADA}" srcOrd="4" destOrd="0" parTransId="{21D03552-9E68-49F5-A36A-C04416CF6EA5}" sibTransId="{E9271DEE-BF3D-4103-8CE4-354DE47A9FD7}"/>
    <dgm:cxn modelId="{ECB988B3-D30A-46E6-90A7-0AB2D298026E}" type="presOf" srcId="{87D674BB-2C67-4D88-A9FC-66A197672918}" destId="{5B8039A2-13B0-45CA-BDC6-DD339314A425}" srcOrd="0" destOrd="0" presId="urn:microsoft.com/office/officeart/2005/8/layout/hList3"/>
    <dgm:cxn modelId="{7781B6BD-ABDF-473D-A318-4660B67553F7}" type="presOf" srcId="{695C5A33-C88B-4B68-AD77-5291865C76FD}" destId="{98238D22-36E3-4E3A-A91F-37E6374C79F5}" srcOrd="0" destOrd="0" presId="urn:microsoft.com/office/officeart/2005/8/layout/hList3"/>
    <dgm:cxn modelId="{420E99C8-627E-48DC-8BEB-5110747F4AAA}" type="presOf" srcId="{B81123B6-19E6-45F4-9456-BAEE4EC5A012}" destId="{30D36410-3C44-4E4A-9B68-EDC70A6F5B93}" srcOrd="0" destOrd="0" presId="urn:microsoft.com/office/officeart/2005/8/layout/hList3"/>
    <dgm:cxn modelId="{59A3E8D6-634B-4508-B310-F9A571519AFD}" srcId="{17991E2D-42F0-4846-8A23-FAC0CC0BD862}" destId="{695C5A33-C88B-4B68-AD77-5291865C76FD}" srcOrd="3" destOrd="0" parTransId="{E634DEAE-9B6F-4306-A064-7C14080423B8}" sibTransId="{AFF410F4-7602-4E00-BDCA-8FF9CD06B395}"/>
    <dgm:cxn modelId="{9920BDE0-EBC2-4549-8781-BA516DF9C711}" type="presOf" srcId="{C4303954-A44C-4CD1-AA0F-4C507E2F352D}" destId="{36FD2778-1F79-4612-BF5A-FECC6C2A18AE}" srcOrd="0" destOrd="0" presId="urn:microsoft.com/office/officeart/2005/8/layout/hList3"/>
    <dgm:cxn modelId="{9C79B5BC-F5E9-4411-BFAC-65D132748745}" type="presParOf" srcId="{30D36410-3C44-4E4A-9B68-EDC70A6F5B93}" destId="{863519FD-3FC9-46B2-9B9D-86808CA12D30}" srcOrd="0" destOrd="0" presId="urn:microsoft.com/office/officeart/2005/8/layout/hList3"/>
    <dgm:cxn modelId="{B74A76A7-5F8A-4E20-A9F4-0729F986F8F0}" type="presParOf" srcId="{30D36410-3C44-4E4A-9B68-EDC70A6F5B93}" destId="{DA5EF2AC-A025-4B24-8C89-4E09A30D9C41}" srcOrd="1" destOrd="0" presId="urn:microsoft.com/office/officeart/2005/8/layout/hList3"/>
    <dgm:cxn modelId="{B3982C54-0684-4C5A-96EA-1365B46D448C}" type="presParOf" srcId="{DA5EF2AC-A025-4B24-8C89-4E09A30D9C41}" destId="{5B8039A2-13B0-45CA-BDC6-DD339314A425}" srcOrd="0" destOrd="0" presId="urn:microsoft.com/office/officeart/2005/8/layout/hList3"/>
    <dgm:cxn modelId="{8237A5F6-6461-4435-BA49-688A0C2344E5}" type="presParOf" srcId="{DA5EF2AC-A025-4B24-8C89-4E09A30D9C41}" destId="{286D100C-AA7C-4486-ABA3-B05EFE455924}" srcOrd="1" destOrd="0" presId="urn:microsoft.com/office/officeart/2005/8/layout/hList3"/>
    <dgm:cxn modelId="{392E0C3A-87A1-4F9E-9186-00827D97D7F9}" type="presParOf" srcId="{DA5EF2AC-A025-4B24-8C89-4E09A30D9C41}" destId="{36FD2778-1F79-4612-BF5A-FECC6C2A18AE}" srcOrd="2" destOrd="0" presId="urn:microsoft.com/office/officeart/2005/8/layout/hList3"/>
    <dgm:cxn modelId="{F41EE56E-C1C4-4351-8225-81406A167F85}" type="presParOf" srcId="{DA5EF2AC-A025-4B24-8C89-4E09A30D9C41}" destId="{98238D22-36E3-4E3A-A91F-37E6374C79F5}" srcOrd="3" destOrd="0" presId="urn:microsoft.com/office/officeart/2005/8/layout/hList3"/>
    <dgm:cxn modelId="{4288EB71-D884-4C8D-9A91-42615C7DA930}" type="presParOf" srcId="{DA5EF2AC-A025-4B24-8C89-4E09A30D9C41}" destId="{5360065F-29E5-4575-BD29-42AD209A2188}" srcOrd="4" destOrd="0" presId="urn:microsoft.com/office/officeart/2005/8/layout/hList3"/>
    <dgm:cxn modelId="{7992BD5C-1115-4D38-8165-DF3193C6A003}" type="presParOf" srcId="{30D36410-3C44-4E4A-9B68-EDC70A6F5B93}" destId="{BD3C6D85-28CC-4F92-8E69-A4F02D6ED8B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123B6-19E6-45F4-9456-BAEE4EC5A012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991E2D-42F0-4846-8A23-FAC0CC0BD862}">
      <dgm:prSet phldrT="[Testo]" custT="1"/>
      <dgm:spPr/>
      <dgm:t>
        <a:bodyPr/>
        <a:lstStyle/>
        <a:p>
          <a:r>
            <a:rPr lang="it-IT" sz="3000" b="1" dirty="0">
              <a:latin typeface="Arial" panose="020B0604020202020204" pitchFamily="34" charset="0"/>
              <a:cs typeface="Arial" panose="020B0604020202020204" pitchFamily="34" charset="0"/>
            </a:rPr>
            <a:t>Principali Minori entrate segnalate</a:t>
          </a:r>
        </a:p>
      </dgm:t>
    </dgm:pt>
    <dgm:pt modelId="{9AB3D657-55D8-4D44-86C3-F15CD933772C}" type="parTrans" cxnId="{090D2B2F-9D8C-446B-B972-BFA66E39D163}">
      <dgm:prSet/>
      <dgm:spPr/>
      <dgm:t>
        <a:bodyPr/>
        <a:lstStyle/>
        <a:p>
          <a:endParaRPr lang="it-IT"/>
        </a:p>
      </dgm:t>
    </dgm:pt>
    <dgm:pt modelId="{7556E128-0F21-4041-B7DD-D744FCE57640}" type="sibTrans" cxnId="{090D2B2F-9D8C-446B-B972-BFA66E39D163}">
      <dgm:prSet/>
      <dgm:spPr/>
      <dgm:t>
        <a:bodyPr/>
        <a:lstStyle/>
        <a:p>
          <a:endParaRPr lang="it-IT"/>
        </a:p>
      </dgm:t>
    </dgm:pt>
    <dgm:pt modelId="{87D674BB-2C67-4D88-A9FC-66A197672918}">
      <dgm:prSet custT="1"/>
      <dgm:spPr/>
      <dgm:t>
        <a:bodyPr/>
        <a:lstStyle/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TARI</a:t>
          </a:r>
        </a:p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- 250.000,00</a:t>
          </a:r>
        </a:p>
      </dgm:t>
    </dgm:pt>
    <dgm:pt modelId="{BDE90A1A-AD5E-423F-964A-B44DD44CCFA1}" type="parTrans" cxnId="{50AEC06D-FDCB-4ED8-9560-CA9AB3B26202}">
      <dgm:prSet/>
      <dgm:spPr/>
      <dgm:t>
        <a:bodyPr/>
        <a:lstStyle/>
        <a:p>
          <a:endParaRPr lang="it-IT"/>
        </a:p>
      </dgm:t>
    </dgm:pt>
    <dgm:pt modelId="{0A8739FE-EE60-4588-946D-1FC622F269CB}" type="sibTrans" cxnId="{50AEC06D-FDCB-4ED8-9560-CA9AB3B26202}">
      <dgm:prSet/>
      <dgm:spPr/>
      <dgm:t>
        <a:bodyPr/>
        <a:lstStyle/>
        <a:p>
          <a:endParaRPr lang="it-IT"/>
        </a:p>
      </dgm:t>
    </dgm:pt>
    <dgm:pt modelId="{39F965B2-5DF7-43EE-B2AC-6C991E1C8217}">
      <dgm:prSet custT="1"/>
      <dgm:spPr/>
      <dgm:t>
        <a:bodyPr/>
        <a:lstStyle/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IMU</a:t>
          </a:r>
        </a:p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- 221.000,00</a:t>
          </a:r>
        </a:p>
      </dgm:t>
    </dgm:pt>
    <dgm:pt modelId="{E4043D35-93A4-4EFF-8CC8-1F3E5FA05C6B}" type="parTrans" cxnId="{D176155F-E567-4CAC-951E-304F2258ECC2}">
      <dgm:prSet/>
      <dgm:spPr/>
      <dgm:t>
        <a:bodyPr/>
        <a:lstStyle/>
        <a:p>
          <a:endParaRPr lang="it-IT"/>
        </a:p>
      </dgm:t>
    </dgm:pt>
    <dgm:pt modelId="{51B715E2-6464-4560-BDD1-37A122AFB536}" type="sibTrans" cxnId="{D176155F-E567-4CAC-951E-304F2258ECC2}">
      <dgm:prSet/>
      <dgm:spPr/>
      <dgm:t>
        <a:bodyPr/>
        <a:lstStyle/>
        <a:p>
          <a:endParaRPr lang="it-IT"/>
        </a:p>
      </dgm:t>
    </dgm:pt>
    <dgm:pt modelId="{C4303954-A44C-4CD1-AA0F-4C507E2F352D}">
      <dgm:prSet custT="1"/>
      <dgm:spPr/>
      <dgm:t>
        <a:bodyPr/>
        <a:lstStyle/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Addizionale Comunale Irpef</a:t>
          </a:r>
        </a:p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- 220.000,00</a:t>
          </a:r>
          <a:endParaRPr lang="it-IT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D55F1-E89B-4330-973B-3EE392E86FE1}" type="parTrans" cxnId="{1725B412-3662-4D65-BC43-64F3A24CA6E6}">
      <dgm:prSet/>
      <dgm:spPr/>
      <dgm:t>
        <a:bodyPr/>
        <a:lstStyle/>
        <a:p>
          <a:endParaRPr lang="it-IT"/>
        </a:p>
      </dgm:t>
    </dgm:pt>
    <dgm:pt modelId="{5A901A08-7E77-412C-816E-8818748A0C29}" type="sibTrans" cxnId="{1725B412-3662-4D65-BC43-64F3A24CA6E6}">
      <dgm:prSet/>
      <dgm:spPr/>
      <dgm:t>
        <a:bodyPr/>
        <a:lstStyle/>
        <a:p>
          <a:endParaRPr lang="it-IT"/>
        </a:p>
      </dgm:t>
    </dgm:pt>
    <dgm:pt modelId="{30D36410-3C44-4E4A-9B68-EDC70A6F5B93}" type="pres">
      <dgm:prSet presAssocID="{B81123B6-19E6-45F4-9456-BAEE4EC5A012}" presName="composite" presStyleCnt="0">
        <dgm:presLayoutVars>
          <dgm:chMax val="1"/>
          <dgm:dir/>
          <dgm:resizeHandles val="exact"/>
        </dgm:presLayoutVars>
      </dgm:prSet>
      <dgm:spPr/>
    </dgm:pt>
    <dgm:pt modelId="{863519FD-3FC9-46B2-9B9D-86808CA12D30}" type="pres">
      <dgm:prSet presAssocID="{17991E2D-42F0-4846-8A23-FAC0CC0BD862}" presName="roof" presStyleLbl="dkBgShp" presStyleIdx="0" presStyleCnt="2"/>
      <dgm:spPr/>
    </dgm:pt>
    <dgm:pt modelId="{DA5EF2AC-A025-4B24-8C89-4E09A30D9C41}" type="pres">
      <dgm:prSet presAssocID="{17991E2D-42F0-4846-8A23-FAC0CC0BD862}" presName="pillars" presStyleCnt="0"/>
      <dgm:spPr/>
    </dgm:pt>
    <dgm:pt modelId="{5B8039A2-13B0-45CA-BDC6-DD339314A425}" type="pres">
      <dgm:prSet presAssocID="{17991E2D-42F0-4846-8A23-FAC0CC0BD862}" presName="pillar1" presStyleLbl="node1" presStyleIdx="0" presStyleCnt="3">
        <dgm:presLayoutVars>
          <dgm:bulletEnabled val="1"/>
        </dgm:presLayoutVars>
      </dgm:prSet>
      <dgm:spPr/>
    </dgm:pt>
    <dgm:pt modelId="{286D100C-AA7C-4486-ABA3-B05EFE455924}" type="pres">
      <dgm:prSet presAssocID="{39F965B2-5DF7-43EE-B2AC-6C991E1C8217}" presName="pillarX" presStyleLbl="node1" presStyleIdx="1" presStyleCnt="3">
        <dgm:presLayoutVars>
          <dgm:bulletEnabled val="1"/>
        </dgm:presLayoutVars>
      </dgm:prSet>
      <dgm:spPr/>
    </dgm:pt>
    <dgm:pt modelId="{36FD2778-1F79-4612-BF5A-FECC6C2A18AE}" type="pres">
      <dgm:prSet presAssocID="{C4303954-A44C-4CD1-AA0F-4C507E2F352D}" presName="pillarX" presStyleLbl="node1" presStyleIdx="2" presStyleCnt="3">
        <dgm:presLayoutVars>
          <dgm:bulletEnabled val="1"/>
        </dgm:presLayoutVars>
      </dgm:prSet>
      <dgm:spPr/>
    </dgm:pt>
    <dgm:pt modelId="{BD3C6D85-28CC-4F92-8E69-A4F02D6ED8B1}" type="pres">
      <dgm:prSet presAssocID="{17991E2D-42F0-4846-8A23-FAC0CC0BD862}" presName="base" presStyleLbl="dkBgShp" presStyleIdx="1" presStyleCnt="2"/>
      <dgm:spPr/>
    </dgm:pt>
  </dgm:ptLst>
  <dgm:cxnLst>
    <dgm:cxn modelId="{04A2E605-E8C7-461F-8D02-F63B4B425B70}" type="presOf" srcId="{17991E2D-42F0-4846-8A23-FAC0CC0BD862}" destId="{863519FD-3FC9-46B2-9B9D-86808CA12D30}" srcOrd="0" destOrd="0" presId="urn:microsoft.com/office/officeart/2005/8/layout/hList3"/>
    <dgm:cxn modelId="{9140EF10-2EF5-45A5-B315-B74741BC1D7A}" type="presOf" srcId="{39F965B2-5DF7-43EE-B2AC-6C991E1C8217}" destId="{286D100C-AA7C-4486-ABA3-B05EFE455924}" srcOrd="0" destOrd="0" presId="urn:microsoft.com/office/officeart/2005/8/layout/hList3"/>
    <dgm:cxn modelId="{1725B412-3662-4D65-BC43-64F3A24CA6E6}" srcId="{17991E2D-42F0-4846-8A23-FAC0CC0BD862}" destId="{C4303954-A44C-4CD1-AA0F-4C507E2F352D}" srcOrd="2" destOrd="0" parTransId="{FFBD55F1-E89B-4330-973B-3EE392E86FE1}" sibTransId="{5A901A08-7E77-412C-816E-8818748A0C29}"/>
    <dgm:cxn modelId="{090D2B2F-9D8C-446B-B972-BFA66E39D163}" srcId="{B81123B6-19E6-45F4-9456-BAEE4EC5A012}" destId="{17991E2D-42F0-4846-8A23-FAC0CC0BD862}" srcOrd="0" destOrd="0" parTransId="{9AB3D657-55D8-4D44-86C3-F15CD933772C}" sibTransId="{7556E128-0F21-4041-B7DD-D744FCE57640}"/>
    <dgm:cxn modelId="{D176155F-E567-4CAC-951E-304F2258ECC2}" srcId="{17991E2D-42F0-4846-8A23-FAC0CC0BD862}" destId="{39F965B2-5DF7-43EE-B2AC-6C991E1C8217}" srcOrd="1" destOrd="0" parTransId="{E4043D35-93A4-4EFF-8CC8-1F3E5FA05C6B}" sibTransId="{51B715E2-6464-4560-BDD1-37A122AFB536}"/>
    <dgm:cxn modelId="{50AEC06D-FDCB-4ED8-9560-CA9AB3B26202}" srcId="{17991E2D-42F0-4846-8A23-FAC0CC0BD862}" destId="{87D674BB-2C67-4D88-A9FC-66A197672918}" srcOrd="0" destOrd="0" parTransId="{BDE90A1A-AD5E-423F-964A-B44DD44CCFA1}" sibTransId="{0A8739FE-EE60-4588-946D-1FC622F269CB}"/>
    <dgm:cxn modelId="{ECB988B3-D30A-46E6-90A7-0AB2D298026E}" type="presOf" srcId="{87D674BB-2C67-4D88-A9FC-66A197672918}" destId="{5B8039A2-13B0-45CA-BDC6-DD339314A425}" srcOrd="0" destOrd="0" presId="urn:microsoft.com/office/officeart/2005/8/layout/hList3"/>
    <dgm:cxn modelId="{420E99C8-627E-48DC-8BEB-5110747F4AAA}" type="presOf" srcId="{B81123B6-19E6-45F4-9456-BAEE4EC5A012}" destId="{30D36410-3C44-4E4A-9B68-EDC70A6F5B93}" srcOrd="0" destOrd="0" presId="urn:microsoft.com/office/officeart/2005/8/layout/hList3"/>
    <dgm:cxn modelId="{9920BDE0-EBC2-4549-8781-BA516DF9C711}" type="presOf" srcId="{C4303954-A44C-4CD1-AA0F-4C507E2F352D}" destId="{36FD2778-1F79-4612-BF5A-FECC6C2A18AE}" srcOrd="0" destOrd="0" presId="urn:microsoft.com/office/officeart/2005/8/layout/hList3"/>
    <dgm:cxn modelId="{9C79B5BC-F5E9-4411-BFAC-65D132748745}" type="presParOf" srcId="{30D36410-3C44-4E4A-9B68-EDC70A6F5B93}" destId="{863519FD-3FC9-46B2-9B9D-86808CA12D30}" srcOrd="0" destOrd="0" presId="urn:microsoft.com/office/officeart/2005/8/layout/hList3"/>
    <dgm:cxn modelId="{B74A76A7-5F8A-4E20-A9F4-0729F986F8F0}" type="presParOf" srcId="{30D36410-3C44-4E4A-9B68-EDC70A6F5B93}" destId="{DA5EF2AC-A025-4B24-8C89-4E09A30D9C41}" srcOrd="1" destOrd="0" presId="urn:microsoft.com/office/officeart/2005/8/layout/hList3"/>
    <dgm:cxn modelId="{B3982C54-0684-4C5A-96EA-1365B46D448C}" type="presParOf" srcId="{DA5EF2AC-A025-4B24-8C89-4E09A30D9C41}" destId="{5B8039A2-13B0-45CA-BDC6-DD339314A425}" srcOrd="0" destOrd="0" presId="urn:microsoft.com/office/officeart/2005/8/layout/hList3"/>
    <dgm:cxn modelId="{8237A5F6-6461-4435-BA49-688A0C2344E5}" type="presParOf" srcId="{DA5EF2AC-A025-4B24-8C89-4E09A30D9C41}" destId="{286D100C-AA7C-4486-ABA3-B05EFE455924}" srcOrd="1" destOrd="0" presId="urn:microsoft.com/office/officeart/2005/8/layout/hList3"/>
    <dgm:cxn modelId="{392E0C3A-87A1-4F9E-9186-00827D97D7F9}" type="presParOf" srcId="{DA5EF2AC-A025-4B24-8C89-4E09A30D9C41}" destId="{36FD2778-1F79-4612-BF5A-FECC6C2A18AE}" srcOrd="2" destOrd="0" presId="urn:microsoft.com/office/officeart/2005/8/layout/hList3"/>
    <dgm:cxn modelId="{7992BD5C-1115-4D38-8165-DF3193C6A003}" type="presParOf" srcId="{30D36410-3C44-4E4A-9B68-EDC70A6F5B93}" destId="{BD3C6D85-28CC-4F92-8E69-A4F02D6ED8B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3FA432-5F76-4B62-8771-B47DD0F4DD87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21B502-6C9C-4E80-A335-741BF6618123}">
      <dgm:prSet phldrT="[Testo]" custT="1"/>
      <dgm:spPr/>
      <dgm:t>
        <a:bodyPr/>
        <a:lstStyle/>
        <a:p>
          <a:pPr algn="ctr"/>
          <a:r>
            <a:rPr lang="it-IT" sz="2800" b="1" i="0" u="none" dirty="0">
              <a:latin typeface="Arial" panose="020B0604020202020204" pitchFamily="34" charset="0"/>
              <a:cs typeface="Arial" panose="020B0604020202020204" pitchFamily="34" charset="0"/>
            </a:rPr>
            <a:t>Fondo per l’esercizio delle funzioni fondamentali degli Enti Locali ex art. 106 del D.L. 34/2020</a:t>
          </a:r>
        </a:p>
      </dgm:t>
    </dgm:pt>
    <dgm:pt modelId="{727C4BD3-E6FB-4BCD-9299-A639D6CDA88C}" type="parTrans" cxnId="{0ABA722B-2BB2-40E4-9061-E79877D56C5B}">
      <dgm:prSet/>
      <dgm:spPr/>
      <dgm:t>
        <a:bodyPr/>
        <a:lstStyle/>
        <a:p>
          <a:endParaRPr lang="it-IT"/>
        </a:p>
      </dgm:t>
    </dgm:pt>
    <dgm:pt modelId="{D17FE149-8675-44CE-B963-732A54A453E3}" type="sibTrans" cxnId="{0ABA722B-2BB2-40E4-9061-E79877D56C5B}">
      <dgm:prSet/>
      <dgm:spPr/>
      <dgm:t>
        <a:bodyPr/>
        <a:lstStyle/>
        <a:p>
          <a:endParaRPr lang="it-IT"/>
        </a:p>
      </dgm:t>
    </dgm:pt>
    <dgm:pt modelId="{D5D7D28F-FA2B-46FD-9CF0-E0870F7FEBF5}">
      <dgm:prSet phldrT="[Testo]" custT="1"/>
      <dgm:spPr/>
      <dgm:t>
        <a:bodyPr/>
        <a:lstStyle/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€ 706.929,79</a:t>
          </a:r>
        </a:p>
      </dgm:t>
    </dgm:pt>
    <dgm:pt modelId="{ABA71EBA-3079-4319-B3FE-BA8CFC1B4C87}" type="sibTrans" cxnId="{120C9B46-70DC-40D8-9E3D-1E1C6691FBA2}">
      <dgm:prSet/>
      <dgm:spPr/>
      <dgm:t>
        <a:bodyPr/>
        <a:lstStyle/>
        <a:p>
          <a:endParaRPr lang="it-IT"/>
        </a:p>
      </dgm:t>
    </dgm:pt>
    <dgm:pt modelId="{DF840BFB-2DCB-48CD-8517-231E3A7E2949}" type="parTrans" cxnId="{120C9B46-70DC-40D8-9E3D-1E1C6691FBA2}">
      <dgm:prSet/>
      <dgm:spPr/>
      <dgm:t>
        <a:bodyPr/>
        <a:lstStyle/>
        <a:p>
          <a:endParaRPr lang="it-IT"/>
        </a:p>
      </dgm:t>
    </dgm:pt>
    <dgm:pt modelId="{E45387ED-3322-40EB-8953-156226FB14E0}" type="pres">
      <dgm:prSet presAssocID="{4B3FA432-5F76-4B62-8771-B47DD0F4DD87}" presName="linear" presStyleCnt="0">
        <dgm:presLayoutVars>
          <dgm:animLvl val="lvl"/>
          <dgm:resizeHandles val="exact"/>
        </dgm:presLayoutVars>
      </dgm:prSet>
      <dgm:spPr/>
    </dgm:pt>
    <dgm:pt modelId="{31582C13-DCCE-469C-9D72-77CB7924AB63}" type="pres">
      <dgm:prSet presAssocID="{6521B502-6C9C-4E80-A335-741BF66181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4F2596-B693-40B8-B36D-93F12E9DED01}" type="pres">
      <dgm:prSet presAssocID="{D17FE149-8675-44CE-B963-732A54A453E3}" presName="spacer" presStyleCnt="0"/>
      <dgm:spPr/>
    </dgm:pt>
    <dgm:pt modelId="{564B4BDE-EBA6-4615-8BDC-00D7D31EDC46}" type="pres">
      <dgm:prSet presAssocID="{D5D7D28F-FA2B-46FD-9CF0-E0870F7FEBF5}" presName="parentText" presStyleLbl="node1" presStyleIdx="1" presStyleCnt="2" custLinFactNeighborY="12698">
        <dgm:presLayoutVars>
          <dgm:chMax val="0"/>
          <dgm:bulletEnabled val="1"/>
        </dgm:presLayoutVars>
      </dgm:prSet>
      <dgm:spPr/>
    </dgm:pt>
  </dgm:ptLst>
  <dgm:cxnLst>
    <dgm:cxn modelId="{0ABA722B-2BB2-40E4-9061-E79877D56C5B}" srcId="{4B3FA432-5F76-4B62-8771-B47DD0F4DD87}" destId="{6521B502-6C9C-4E80-A335-741BF6618123}" srcOrd="0" destOrd="0" parTransId="{727C4BD3-E6FB-4BCD-9299-A639D6CDA88C}" sibTransId="{D17FE149-8675-44CE-B963-732A54A453E3}"/>
    <dgm:cxn modelId="{3BF65A5C-69B4-42A7-8E2A-607B1F43E029}" type="presOf" srcId="{6521B502-6C9C-4E80-A335-741BF6618123}" destId="{31582C13-DCCE-469C-9D72-77CB7924AB63}" srcOrd="0" destOrd="0" presId="urn:microsoft.com/office/officeart/2005/8/layout/vList2"/>
    <dgm:cxn modelId="{120C9B46-70DC-40D8-9E3D-1E1C6691FBA2}" srcId="{4B3FA432-5F76-4B62-8771-B47DD0F4DD87}" destId="{D5D7D28F-FA2B-46FD-9CF0-E0870F7FEBF5}" srcOrd="1" destOrd="0" parTransId="{DF840BFB-2DCB-48CD-8517-231E3A7E2949}" sibTransId="{ABA71EBA-3079-4319-B3FE-BA8CFC1B4C87}"/>
    <dgm:cxn modelId="{FE418F74-7797-4C1E-BB4A-8DB913D7D983}" type="presOf" srcId="{4B3FA432-5F76-4B62-8771-B47DD0F4DD87}" destId="{E45387ED-3322-40EB-8953-156226FB14E0}" srcOrd="0" destOrd="0" presId="urn:microsoft.com/office/officeart/2005/8/layout/vList2"/>
    <dgm:cxn modelId="{D9A172E3-5888-4256-8443-66C3253523B7}" type="presOf" srcId="{D5D7D28F-FA2B-46FD-9CF0-E0870F7FEBF5}" destId="{564B4BDE-EBA6-4615-8BDC-00D7D31EDC46}" srcOrd="0" destOrd="0" presId="urn:microsoft.com/office/officeart/2005/8/layout/vList2"/>
    <dgm:cxn modelId="{06C5E2A4-61ED-4CDE-BB81-D38CFE1C4736}" type="presParOf" srcId="{E45387ED-3322-40EB-8953-156226FB14E0}" destId="{31582C13-DCCE-469C-9D72-77CB7924AB63}" srcOrd="0" destOrd="0" presId="urn:microsoft.com/office/officeart/2005/8/layout/vList2"/>
    <dgm:cxn modelId="{02F664FC-5464-4C8F-A63E-A9E801383286}" type="presParOf" srcId="{E45387ED-3322-40EB-8953-156226FB14E0}" destId="{424F2596-B693-40B8-B36D-93F12E9DED01}" srcOrd="1" destOrd="0" presId="urn:microsoft.com/office/officeart/2005/8/layout/vList2"/>
    <dgm:cxn modelId="{685F582D-C95D-496B-9432-A56676DFFA3D}" type="presParOf" srcId="{E45387ED-3322-40EB-8953-156226FB14E0}" destId="{564B4BDE-EBA6-4615-8BDC-00D7D31EDC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39D7EA-F73C-434D-B6E0-FC2931F12846}" type="doc">
      <dgm:prSet loTypeId="urn:microsoft.com/office/officeart/2005/8/layout/lProcess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6B1F195-A203-4783-8E14-0E16234B9DCE}">
      <dgm:prSet phldrT="[Testo]" custT="1"/>
      <dgm:spPr/>
      <dgm:t>
        <a:bodyPr/>
        <a:lstStyle/>
        <a:p>
          <a:r>
            <a:rPr lang="it-IT" sz="1800" b="1" dirty="0">
              <a:latin typeface="Arial" panose="020B0604020202020204" pitchFamily="34" charset="0"/>
              <a:cs typeface="Arial" panose="020B0604020202020204" pitchFamily="34" charset="0"/>
            </a:rPr>
            <a:t>Servizi scolastici</a:t>
          </a:r>
        </a:p>
      </dgm:t>
    </dgm:pt>
    <dgm:pt modelId="{FDFFF248-F635-49B4-BDAD-93E22FC85735}" type="parTrans" cxnId="{1FEB78F2-5B93-412B-9B86-3C0A05D0ECD1}">
      <dgm:prSet/>
      <dgm:spPr/>
      <dgm:t>
        <a:bodyPr/>
        <a:lstStyle/>
        <a:p>
          <a:endParaRPr lang="it-IT"/>
        </a:p>
      </dgm:t>
    </dgm:pt>
    <dgm:pt modelId="{9FFD0ECC-1E65-4B9B-A125-391C360479A3}" type="sibTrans" cxnId="{1FEB78F2-5B93-412B-9B86-3C0A05D0ECD1}">
      <dgm:prSet/>
      <dgm:spPr/>
      <dgm:t>
        <a:bodyPr/>
        <a:lstStyle/>
        <a:p>
          <a:endParaRPr lang="it-IT"/>
        </a:p>
      </dgm:t>
    </dgm:pt>
    <dgm:pt modelId="{D83C9725-C65F-473F-8845-0132D4550665}">
      <dgm:prSet phldrT="[Testo]" custT="1"/>
      <dgm:spPr/>
      <dgm:t>
        <a:bodyPr/>
        <a:lstStyle/>
        <a:p>
          <a:r>
            <a:rPr lang="it-IT" sz="1500" b="1" dirty="0">
              <a:latin typeface="Arial" panose="020B0604020202020204" pitchFamily="34" charset="0"/>
              <a:cs typeface="Arial" panose="020B0604020202020204" pitchFamily="34" charset="0"/>
            </a:rPr>
            <a:t>Minori spese per sospensione servizi (scuole, refezione, trasporto ecc.)</a:t>
          </a:r>
        </a:p>
      </dgm:t>
    </dgm:pt>
    <dgm:pt modelId="{99548C89-91EF-4D50-A2CF-376FBC1AD2AD}" type="parTrans" cxnId="{97F2FC91-206F-4591-9136-4B7F5F5E3FB6}">
      <dgm:prSet/>
      <dgm:spPr/>
      <dgm:t>
        <a:bodyPr/>
        <a:lstStyle/>
        <a:p>
          <a:endParaRPr lang="it-IT"/>
        </a:p>
      </dgm:t>
    </dgm:pt>
    <dgm:pt modelId="{95339B7B-9B10-4CA4-9F6F-91FEDE124C25}" type="sibTrans" cxnId="{97F2FC91-206F-4591-9136-4B7F5F5E3FB6}">
      <dgm:prSet/>
      <dgm:spPr/>
      <dgm:t>
        <a:bodyPr/>
        <a:lstStyle/>
        <a:p>
          <a:endParaRPr lang="it-IT"/>
        </a:p>
      </dgm:t>
    </dgm:pt>
    <dgm:pt modelId="{44DF7445-BABB-471F-8357-17067E21DF36}">
      <dgm:prSet phldrT="[Testo]" custT="1"/>
      <dgm:spPr/>
      <dgm:t>
        <a:bodyPr/>
        <a:lstStyle/>
        <a:p>
          <a:r>
            <a:rPr lang="it-IT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326.000,00</a:t>
          </a:r>
        </a:p>
      </dgm:t>
    </dgm:pt>
    <dgm:pt modelId="{99E06EF1-CE08-4E47-81C9-0FD8A375C408}" type="parTrans" cxnId="{56FDE0CF-CDA8-4509-82D8-11455302D931}">
      <dgm:prSet/>
      <dgm:spPr/>
      <dgm:t>
        <a:bodyPr/>
        <a:lstStyle/>
        <a:p>
          <a:endParaRPr lang="it-IT"/>
        </a:p>
      </dgm:t>
    </dgm:pt>
    <dgm:pt modelId="{ED3486AB-F349-485D-9307-53CD6CEE42B6}" type="sibTrans" cxnId="{56FDE0CF-CDA8-4509-82D8-11455302D931}">
      <dgm:prSet/>
      <dgm:spPr/>
      <dgm:t>
        <a:bodyPr/>
        <a:lstStyle/>
        <a:p>
          <a:endParaRPr lang="it-IT"/>
        </a:p>
      </dgm:t>
    </dgm:pt>
    <dgm:pt modelId="{9F481676-3AD2-4FD5-9A20-9245364C4E76}">
      <dgm:prSet phldrT="[Testo]" custT="1"/>
      <dgm:spPr/>
      <dgm:t>
        <a:bodyPr/>
        <a:lstStyle/>
        <a:p>
          <a:r>
            <a:rPr lang="it-IT" sz="1800" b="1" dirty="0">
              <a:latin typeface="Arial" panose="020B0604020202020204" pitchFamily="34" charset="0"/>
              <a:cs typeface="Arial" panose="020B0604020202020204" pitchFamily="34" charset="0"/>
            </a:rPr>
            <a:t>Servizi scolastici</a:t>
          </a:r>
        </a:p>
      </dgm:t>
    </dgm:pt>
    <dgm:pt modelId="{DFB7A2A9-0B54-4027-A0F8-A91E005269F7}" type="parTrans" cxnId="{C682E8F9-C2C2-4615-A38D-49AFF2893E6E}">
      <dgm:prSet/>
      <dgm:spPr/>
      <dgm:t>
        <a:bodyPr/>
        <a:lstStyle/>
        <a:p>
          <a:endParaRPr lang="it-IT"/>
        </a:p>
      </dgm:t>
    </dgm:pt>
    <dgm:pt modelId="{A2096FC6-553F-45B3-A6D0-682C11876F03}" type="sibTrans" cxnId="{C682E8F9-C2C2-4615-A38D-49AFF2893E6E}">
      <dgm:prSet/>
      <dgm:spPr/>
      <dgm:t>
        <a:bodyPr/>
        <a:lstStyle/>
        <a:p>
          <a:endParaRPr lang="it-IT"/>
        </a:p>
      </dgm:t>
    </dgm:pt>
    <dgm:pt modelId="{415ED29C-E1B2-42CA-854E-3F8DC1DAAD57}">
      <dgm:prSet phldrT="[Testo]" custT="1"/>
      <dgm:spPr/>
      <dgm:t>
        <a:bodyPr/>
        <a:lstStyle/>
        <a:p>
          <a:r>
            <a:rPr lang="it-IT" sz="1500" b="1" dirty="0">
              <a:latin typeface="Arial" panose="020B0604020202020204" pitchFamily="34" charset="0"/>
              <a:cs typeface="Arial" panose="020B0604020202020204" pitchFamily="34" charset="0"/>
            </a:rPr>
            <a:t>Minori spese per trasferimenti da finanziamento regionale fondo 0-6, già utilizzato per azzerare le rette dei servizi</a:t>
          </a:r>
        </a:p>
      </dgm:t>
    </dgm:pt>
    <dgm:pt modelId="{47018537-0A74-45A1-B74D-2A1E6B1F9E5F}" type="parTrans" cxnId="{5AEF8C70-6485-4555-BB2D-07E3CA77424B}">
      <dgm:prSet/>
      <dgm:spPr/>
      <dgm:t>
        <a:bodyPr/>
        <a:lstStyle/>
        <a:p>
          <a:endParaRPr lang="it-IT"/>
        </a:p>
      </dgm:t>
    </dgm:pt>
    <dgm:pt modelId="{774F0531-F997-4C8B-9700-BA2A04FCFC7B}" type="sibTrans" cxnId="{5AEF8C70-6485-4555-BB2D-07E3CA77424B}">
      <dgm:prSet/>
      <dgm:spPr/>
      <dgm:t>
        <a:bodyPr/>
        <a:lstStyle/>
        <a:p>
          <a:endParaRPr lang="it-IT"/>
        </a:p>
      </dgm:t>
    </dgm:pt>
    <dgm:pt modelId="{8DA2D026-9EA0-44AD-AB4A-E2F090ED159F}">
      <dgm:prSet custT="1"/>
      <dgm:spPr/>
      <dgm:t>
        <a:bodyPr/>
        <a:lstStyle/>
        <a:p>
          <a:r>
            <a:rPr lang="it-IT" sz="1800" b="1" dirty="0">
              <a:latin typeface="Arial" panose="020B0604020202020204" pitchFamily="34" charset="0"/>
              <a:cs typeface="Arial" panose="020B0604020202020204" pitchFamily="34" charset="0"/>
            </a:rPr>
            <a:t>Settore Finanziario</a:t>
          </a:r>
        </a:p>
      </dgm:t>
    </dgm:pt>
    <dgm:pt modelId="{518AC0FE-823B-49F9-ACB7-7FDB9C1BC467}" type="parTrans" cxnId="{85025D76-4BE3-4C4E-85C8-F28CD3A46624}">
      <dgm:prSet/>
      <dgm:spPr/>
      <dgm:t>
        <a:bodyPr/>
        <a:lstStyle/>
        <a:p>
          <a:endParaRPr lang="it-IT"/>
        </a:p>
      </dgm:t>
    </dgm:pt>
    <dgm:pt modelId="{EE638B6D-DB0F-4BF4-97C2-962ED3D559D9}" type="sibTrans" cxnId="{85025D76-4BE3-4C4E-85C8-F28CD3A46624}">
      <dgm:prSet/>
      <dgm:spPr/>
      <dgm:t>
        <a:bodyPr/>
        <a:lstStyle/>
        <a:p>
          <a:endParaRPr lang="it-IT"/>
        </a:p>
      </dgm:t>
    </dgm:pt>
    <dgm:pt modelId="{FF814DF3-E3D8-4D89-8749-9211C77638A5}">
      <dgm:prSet custT="1"/>
      <dgm:spPr/>
      <dgm:t>
        <a:bodyPr/>
        <a:lstStyle/>
        <a:p>
          <a:r>
            <a:rPr lang="it-IT" sz="1800" b="1" dirty="0">
              <a:latin typeface="Arial" panose="020B0604020202020204" pitchFamily="34" charset="0"/>
              <a:cs typeface="Arial" panose="020B0604020202020204" pitchFamily="34" charset="0"/>
            </a:rPr>
            <a:t> 81.111,42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CDDCB-815D-46CA-84AB-CE4BF4D890FE}" type="parTrans" cxnId="{3621642F-B89C-4751-AA91-FBDD2325B733}">
      <dgm:prSet/>
      <dgm:spPr/>
      <dgm:t>
        <a:bodyPr/>
        <a:lstStyle/>
        <a:p>
          <a:endParaRPr lang="it-IT"/>
        </a:p>
      </dgm:t>
    </dgm:pt>
    <dgm:pt modelId="{903A8F6C-D03D-48D3-9C85-D96982801253}" type="sibTrans" cxnId="{3621642F-B89C-4751-AA91-FBDD2325B733}">
      <dgm:prSet/>
      <dgm:spPr/>
      <dgm:t>
        <a:bodyPr/>
        <a:lstStyle/>
        <a:p>
          <a:endParaRPr lang="it-IT"/>
        </a:p>
      </dgm:t>
    </dgm:pt>
    <dgm:pt modelId="{84B3197E-00EE-4FB4-9668-FE24C4E146A7}">
      <dgm:prSet custT="1"/>
      <dgm:spPr/>
      <dgm:t>
        <a:bodyPr/>
        <a:lstStyle/>
        <a:p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Minori spese quota capitale mutui </a:t>
          </a:r>
          <a:r>
            <a:rPr lang="it-IT" sz="1600" b="1" dirty="0" err="1">
              <a:latin typeface="Arial" panose="020B0604020202020204" pitchFamily="34" charset="0"/>
              <a:cs typeface="Arial" panose="020B0604020202020204" pitchFamily="34" charset="0"/>
            </a:rPr>
            <a:t>Mef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4B5B7-733C-4658-8AF5-CB4EDBDA949F}" type="parTrans" cxnId="{5F07E14D-D2E5-4E82-AC08-D580B170CE3C}">
      <dgm:prSet/>
      <dgm:spPr/>
      <dgm:t>
        <a:bodyPr/>
        <a:lstStyle/>
        <a:p>
          <a:endParaRPr lang="it-IT"/>
        </a:p>
      </dgm:t>
    </dgm:pt>
    <dgm:pt modelId="{EAA9ACC1-F404-4C17-817B-DFF22A4B7A16}" type="sibTrans" cxnId="{5F07E14D-D2E5-4E82-AC08-D580B170CE3C}">
      <dgm:prSet/>
      <dgm:spPr/>
      <dgm:t>
        <a:bodyPr/>
        <a:lstStyle/>
        <a:p>
          <a:endParaRPr lang="it-IT"/>
        </a:p>
      </dgm:t>
    </dgm:pt>
    <dgm:pt modelId="{C092A30C-F94A-48B4-BFAE-F45BC007A0F4}">
      <dgm:prSet custT="1"/>
      <dgm:spPr/>
      <dgm:t>
        <a:bodyPr/>
        <a:lstStyle/>
        <a:p>
          <a:r>
            <a:rPr lang="it-IT" sz="1800" b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28.130,71</a:t>
          </a:r>
        </a:p>
      </dgm:t>
    </dgm:pt>
    <dgm:pt modelId="{9772D93D-969E-4193-96DB-C05DFE725CA9}" type="sibTrans" cxnId="{4A8EE9A4-E8AE-4C77-8896-4197849CE455}">
      <dgm:prSet/>
      <dgm:spPr/>
      <dgm:t>
        <a:bodyPr/>
        <a:lstStyle/>
        <a:p>
          <a:endParaRPr lang="it-IT"/>
        </a:p>
      </dgm:t>
    </dgm:pt>
    <dgm:pt modelId="{B77B6D1A-888A-41DF-8530-73A3361A0DC9}" type="parTrans" cxnId="{4A8EE9A4-E8AE-4C77-8896-4197849CE455}">
      <dgm:prSet/>
      <dgm:spPr/>
      <dgm:t>
        <a:bodyPr/>
        <a:lstStyle/>
        <a:p>
          <a:endParaRPr lang="it-IT"/>
        </a:p>
      </dgm:t>
    </dgm:pt>
    <dgm:pt modelId="{8A202451-28D6-409B-8D12-32325B1A51D5}" type="pres">
      <dgm:prSet presAssocID="{A639D7EA-F73C-434D-B6E0-FC2931F12846}" presName="Name0" presStyleCnt="0">
        <dgm:presLayoutVars>
          <dgm:dir/>
          <dgm:animLvl val="lvl"/>
          <dgm:resizeHandles val="exact"/>
        </dgm:presLayoutVars>
      </dgm:prSet>
      <dgm:spPr/>
    </dgm:pt>
    <dgm:pt modelId="{DAF9B7B3-82DF-4EC1-9D6B-A43DD440B53D}" type="pres">
      <dgm:prSet presAssocID="{C6B1F195-A203-4783-8E14-0E16234B9DCE}" presName="vertFlow" presStyleCnt="0"/>
      <dgm:spPr/>
    </dgm:pt>
    <dgm:pt modelId="{79E36E6B-6180-44A2-900E-D525D30AD1D9}" type="pres">
      <dgm:prSet presAssocID="{C6B1F195-A203-4783-8E14-0E16234B9DCE}" presName="header" presStyleLbl="node1" presStyleIdx="0" presStyleCnt="3" custScaleX="99876"/>
      <dgm:spPr/>
    </dgm:pt>
    <dgm:pt modelId="{BD2AF1FA-C58E-42B2-8451-071063E4BC97}" type="pres">
      <dgm:prSet presAssocID="{99548C89-91EF-4D50-A2CF-376FBC1AD2AD}" presName="parTrans" presStyleLbl="sibTrans2D1" presStyleIdx="0" presStyleCnt="6"/>
      <dgm:spPr/>
    </dgm:pt>
    <dgm:pt modelId="{97816E86-34A2-48C0-B024-4768C7240112}" type="pres">
      <dgm:prSet presAssocID="{D83C9725-C65F-473F-8845-0132D4550665}" presName="child" presStyleLbl="alignAccFollowNode1" presStyleIdx="0" presStyleCnt="6" custScaleX="91878" custScaleY="356492" custLinFactNeighborX="-842" custLinFactNeighborY="-46266">
        <dgm:presLayoutVars>
          <dgm:chMax val="0"/>
          <dgm:bulletEnabled val="1"/>
        </dgm:presLayoutVars>
      </dgm:prSet>
      <dgm:spPr/>
    </dgm:pt>
    <dgm:pt modelId="{02B1152F-3E5C-462C-8622-3520050AA8FD}" type="pres">
      <dgm:prSet presAssocID="{95339B7B-9B10-4CA4-9F6F-91FEDE124C25}" presName="sibTrans" presStyleLbl="sibTrans2D1" presStyleIdx="1" presStyleCnt="6"/>
      <dgm:spPr/>
    </dgm:pt>
    <dgm:pt modelId="{6A0BEC37-06DF-4748-B2D4-2DA94F7676DB}" type="pres">
      <dgm:prSet presAssocID="{44DF7445-BABB-471F-8357-17067E21DF36}" presName="child" presStyleLbl="alignAccFollowNode1" presStyleIdx="1" presStyleCnt="6" custScaleX="90253" custLinFactY="-1799" custLinFactNeighborX="929" custLinFactNeighborY="-100000">
        <dgm:presLayoutVars>
          <dgm:chMax val="0"/>
          <dgm:bulletEnabled val="1"/>
        </dgm:presLayoutVars>
      </dgm:prSet>
      <dgm:spPr/>
    </dgm:pt>
    <dgm:pt modelId="{C922AA51-DAE2-483E-9117-D7C63845F775}" type="pres">
      <dgm:prSet presAssocID="{C6B1F195-A203-4783-8E14-0E16234B9DCE}" presName="hSp" presStyleCnt="0"/>
      <dgm:spPr/>
    </dgm:pt>
    <dgm:pt modelId="{D6536BD9-1788-4378-B122-4C86BAB62946}" type="pres">
      <dgm:prSet presAssocID="{9F481676-3AD2-4FD5-9A20-9245364C4E76}" presName="vertFlow" presStyleCnt="0"/>
      <dgm:spPr/>
    </dgm:pt>
    <dgm:pt modelId="{DB559AEE-E94D-4D32-B717-9F72B8E54CEB}" type="pres">
      <dgm:prSet presAssocID="{9F481676-3AD2-4FD5-9A20-9245364C4E76}" presName="header" presStyleLbl="node1" presStyleIdx="1" presStyleCnt="3"/>
      <dgm:spPr/>
    </dgm:pt>
    <dgm:pt modelId="{2552FAD2-255F-472F-9FAF-031BD14BE27B}" type="pres">
      <dgm:prSet presAssocID="{47018537-0A74-45A1-B74D-2A1E6B1F9E5F}" presName="parTrans" presStyleLbl="sibTrans2D1" presStyleIdx="2" presStyleCnt="6"/>
      <dgm:spPr/>
    </dgm:pt>
    <dgm:pt modelId="{A8830285-B9ED-49AD-B773-A95EA94FC52B}" type="pres">
      <dgm:prSet presAssocID="{415ED29C-E1B2-42CA-854E-3F8DC1DAAD57}" presName="child" presStyleLbl="alignAccFollowNode1" presStyleIdx="2" presStyleCnt="6" custScaleY="348363" custLinFactNeighborX="-311" custLinFactNeighborY="-32030">
        <dgm:presLayoutVars>
          <dgm:chMax val="0"/>
          <dgm:bulletEnabled val="1"/>
        </dgm:presLayoutVars>
      </dgm:prSet>
      <dgm:spPr/>
    </dgm:pt>
    <dgm:pt modelId="{F567C1F6-CCE5-4439-8012-5FA3BC5CAA3B}" type="pres">
      <dgm:prSet presAssocID="{774F0531-F997-4C8B-9700-BA2A04FCFC7B}" presName="sibTrans" presStyleLbl="sibTrans2D1" presStyleIdx="3" presStyleCnt="6"/>
      <dgm:spPr/>
    </dgm:pt>
    <dgm:pt modelId="{15341406-4CDB-4C23-92E3-DE553EC2C4DE}" type="pres">
      <dgm:prSet presAssocID="{FF814DF3-E3D8-4D89-8749-9211C77638A5}" presName="child" presStyleLbl="alignAccFollowNode1" presStyleIdx="3" presStyleCnt="6" custScaleY="103049" custLinFactNeighborX="-1044" custLinFactNeighborY="-96105">
        <dgm:presLayoutVars>
          <dgm:chMax val="0"/>
          <dgm:bulletEnabled val="1"/>
        </dgm:presLayoutVars>
      </dgm:prSet>
      <dgm:spPr/>
    </dgm:pt>
    <dgm:pt modelId="{B639AB4D-C17D-44E3-99CF-8256C819770E}" type="pres">
      <dgm:prSet presAssocID="{9F481676-3AD2-4FD5-9A20-9245364C4E76}" presName="hSp" presStyleCnt="0"/>
      <dgm:spPr/>
    </dgm:pt>
    <dgm:pt modelId="{4227333F-8452-4C5A-9C8C-31ADE20AF924}" type="pres">
      <dgm:prSet presAssocID="{8DA2D026-9EA0-44AD-AB4A-E2F090ED159F}" presName="vertFlow" presStyleCnt="0"/>
      <dgm:spPr/>
    </dgm:pt>
    <dgm:pt modelId="{A5172F45-C6A0-4411-A3C3-451F820D60BA}" type="pres">
      <dgm:prSet presAssocID="{8DA2D026-9EA0-44AD-AB4A-E2F090ED159F}" presName="header" presStyleLbl="node1" presStyleIdx="2" presStyleCnt="3"/>
      <dgm:spPr/>
    </dgm:pt>
    <dgm:pt modelId="{C4437A3C-3AFB-4304-A0D0-AA08B9712A60}" type="pres">
      <dgm:prSet presAssocID="{60B4B5B7-733C-4658-8AF5-CB4EDBDA949F}" presName="parTrans" presStyleLbl="sibTrans2D1" presStyleIdx="4" presStyleCnt="6"/>
      <dgm:spPr/>
    </dgm:pt>
    <dgm:pt modelId="{864AF018-2473-40DF-A19C-90CE2CB7E4F3}" type="pres">
      <dgm:prSet presAssocID="{84B3197E-00EE-4FB4-9668-FE24C4E146A7}" presName="child" presStyleLbl="alignAccFollowNode1" presStyleIdx="4" presStyleCnt="6" custScaleY="348213" custLinFactNeighborY="-32031">
        <dgm:presLayoutVars>
          <dgm:chMax val="0"/>
          <dgm:bulletEnabled val="1"/>
        </dgm:presLayoutVars>
      </dgm:prSet>
      <dgm:spPr/>
    </dgm:pt>
    <dgm:pt modelId="{B7BB1DC7-47B0-48C6-A8AA-6B0A33B7E6DA}" type="pres">
      <dgm:prSet presAssocID="{EAA9ACC1-F404-4C17-817B-DFF22A4B7A16}" presName="sibTrans" presStyleLbl="sibTrans2D1" presStyleIdx="5" presStyleCnt="6"/>
      <dgm:spPr/>
    </dgm:pt>
    <dgm:pt modelId="{BB5BAF38-7EEA-47E0-9D58-117152F32B68}" type="pres">
      <dgm:prSet presAssocID="{C092A30C-F94A-48B4-BFAE-F45BC007A0F4}" presName="child" presStyleLbl="alignAccFollowNode1" presStyleIdx="5" presStyleCnt="6" custLinFactNeighborX="1030" custLinFactNeighborY="-90526">
        <dgm:presLayoutVars>
          <dgm:chMax val="0"/>
          <dgm:bulletEnabled val="1"/>
        </dgm:presLayoutVars>
      </dgm:prSet>
      <dgm:spPr/>
    </dgm:pt>
  </dgm:ptLst>
  <dgm:cxnLst>
    <dgm:cxn modelId="{707EE405-9101-4A30-9E35-11E6C54062FF}" type="presOf" srcId="{9F481676-3AD2-4FD5-9A20-9245364C4E76}" destId="{DB559AEE-E94D-4D32-B717-9F72B8E54CEB}" srcOrd="0" destOrd="0" presId="urn:microsoft.com/office/officeart/2005/8/layout/lProcess1"/>
    <dgm:cxn modelId="{6704F321-5379-4566-86A1-63CF83164F0F}" type="presOf" srcId="{A639D7EA-F73C-434D-B6E0-FC2931F12846}" destId="{8A202451-28D6-409B-8D12-32325B1A51D5}" srcOrd="0" destOrd="0" presId="urn:microsoft.com/office/officeart/2005/8/layout/lProcess1"/>
    <dgm:cxn modelId="{50BD4723-3601-4EC1-8E57-00DD2C845196}" type="presOf" srcId="{84B3197E-00EE-4FB4-9668-FE24C4E146A7}" destId="{864AF018-2473-40DF-A19C-90CE2CB7E4F3}" srcOrd="0" destOrd="0" presId="urn:microsoft.com/office/officeart/2005/8/layout/lProcess1"/>
    <dgm:cxn modelId="{3621642F-B89C-4751-AA91-FBDD2325B733}" srcId="{9F481676-3AD2-4FD5-9A20-9245364C4E76}" destId="{FF814DF3-E3D8-4D89-8749-9211C77638A5}" srcOrd="1" destOrd="0" parTransId="{E3FCDDCB-815D-46CA-84AB-CE4BF4D890FE}" sibTransId="{903A8F6C-D03D-48D3-9C85-D96982801253}"/>
    <dgm:cxn modelId="{4EBB9335-4657-4A73-8951-558ADC978DF1}" type="presOf" srcId="{FF814DF3-E3D8-4D89-8749-9211C77638A5}" destId="{15341406-4CDB-4C23-92E3-DE553EC2C4DE}" srcOrd="0" destOrd="0" presId="urn:microsoft.com/office/officeart/2005/8/layout/lProcess1"/>
    <dgm:cxn modelId="{B8BAC268-A066-4C04-8E2C-F24A255F3BE6}" type="presOf" srcId="{47018537-0A74-45A1-B74D-2A1E6B1F9E5F}" destId="{2552FAD2-255F-472F-9FAF-031BD14BE27B}" srcOrd="0" destOrd="0" presId="urn:microsoft.com/office/officeart/2005/8/layout/lProcess1"/>
    <dgm:cxn modelId="{5F07E14D-D2E5-4E82-AC08-D580B170CE3C}" srcId="{8DA2D026-9EA0-44AD-AB4A-E2F090ED159F}" destId="{84B3197E-00EE-4FB4-9668-FE24C4E146A7}" srcOrd="0" destOrd="0" parTransId="{60B4B5B7-733C-4658-8AF5-CB4EDBDA949F}" sibTransId="{EAA9ACC1-F404-4C17-817B-DFF22A4B7A16}"/>
    <dgm:cxn modelId="{5AEF8C70-6485-4555-BB2D-07E3CA77424B}" srcId="{9F481676-3AD2-4FD5-9A20-9245364C4E76}" destId="{415ED29C-E1B2-42CA-854E-3F8DC1DAAD57}" srcOrd="0" destOrd="0" parTransId="{47018537-0A74-45A1-B74D-2A1E6B1F9E5F}" sibTransId="{774F0531-F997-4C8B-9700-BA2A04FCFC7B}"/>
    <dgm:cxn modelId="{6F11DC52-E807-4FDE-8660-BECBD3200D71}" type="presOf" srcId="{44DF7445-BABB-471F-8357-17067E21DF36}" destId="{6A0BEC37-06DF-4748-B2D4-2DA94F7676DB}" srcOrd="0" destOrd="0" presId="urn:microsoft.com/office/officeart/2005/8/layout/lProcess1"/>
    <dgm:cxn modelId="{85025D76-4BE3-4C4E-85C8-F28CD3A46624}" srcId="{A639D7EA-F73C-434D-B6E0-FC2931F12846}" destId="{8DA2D026-9EA0-44AD-AB4A-E2F090ED159F}" srcOrd="2" destOrd="0" parTransId="{518AC0FE-823B-49F9-ACB7-7FDB9C1BC467}" sibTransId="{EE638B6D-DB0F-4BF4-97C2-962ED3D559D9}"/>
    <dgm:cxn modelId="{B060D057-C9D9-4822-AC50-CE9A6C18A2AA}" type="presOf" srcId="{C6B1F195-A203-4783-8E14-0E16234B9DCE}" destId="{79E36E6B-6180-44A2-900E-D525D30AD1D9}" srcOrd="0" destOrd="0" presId="urn:microsoft.com/office/officeart/2005/8/layout/lProcess1"/>
    <dgm:cxn modelId="{53D9FC57-0E7D-4588-8D8A-A1FAA13B5342}" type="presOf" srcId="{774F0531-F997-4C8B-9700-BA2A04FCFC7B}" destId="{F567C1F6-CCE5-4439-8012-5FA3BC5CAA3B}" srcOrd="0" destOrd="0" presId="urn:microsoft.com/office/officeart/2005/8/layout/lProcess1"/>
    <dgm:cxn modelId="{A1224387-7D98-4D86-99C8-0209F1857BFB}" type="presOf" srcId="{C092A30C-F94A-48B4-BFAE-F45BC007A0F4}" destId="{BB5BAF38-7EEA-47E0-9D58-117152F32B68}" srcOrd="0" destOrd="0" presId="urn:microsoft.com/office/officeart/2005/8/layout/lProcess1"/>
    <dgm:cxn modelId="{D1AB218D-5E02-4D9E-ADD2-D4F9D6445D28}" type="presOf" srcId="{8DA2D026-9EA0-44AD-AB4A-E2F090ED159F}" destId="{A5172F45-C6A0-4411-A3C3-451F820D60BA}" srcOrd="0" destOrd="0" presId="urn:microsoft.com/office/officeart/2005/8/layout/lProcess1"/>
    <dgm:cxn modelId="{97F2FC91-206F-4591-9136-4B7F5F5E3FB6}" srcId="{C6B1F195-A203-4783-8E14-0E16234B9DCE}" destId="{D83C9725-C65F-473F-8845-0132D4550665}" srcOrd="0" destOrd="0" parTransId="{99548C89-91EF-4D50-A2CF-376FBC1AD2AD}" sibTransId="{95339B7B-9B10-4CA4-9F6F-91FEDE124C25}"/>
    <dgm:cxn modelId="{4A8EE9A4-E8AE-4C77-8896-4197849CE455}" srcId="{8DA2D026-9EA0-44AD-AB4A-E2F090ED159F}" destId="{C092A30C-F94A-48B4-BFAE-F45BC007A0F4}" srcOrd="1" destOrd="0" parTransId="{B77B6D1A-888A-41DF-8530-73A3361A0DC9}" sibTransId="{9772D93D-969E-4193-96DB-C05DFE725CA9}"/>
    <dgm:cxn modelId="{08E070A5-502C-43BD-AB92-AE331856182F}" type="presOf" srcId="{99548C89-91EF-4D50-A2CF-376FBC1AD2AD}" destId="{BD2AF1FA-C58E-42B2-8451-071063E4BC97}" srcOrd="0" destOrd="0" presId="urn:microsoft.com/office/officeart/2005/8/layout/lProcess1"/>
    <dgm:cxn modelId="{DA55B7A7-7E2E-4456-B201-256EBE141C4E}" type="presOf" srcId="{D83C9725-C65F-473F-8845-0132D4550665}" destId="{97816E86-34A2-48C0-B024-4768C7240112}" srcOrd="0" destOrd="0" presId="urn:microsoft.com/office/officeart/2005/8/layout/lProcess1"/>
    <dgm:cxn modelId="{82F306AB-DC2A-4DD5-843F-0E944871391B}" type="presOf" srcId="{EAA9ACC1-F404-4C17-817B-DFF22A4B7A16}" destId="{B7BB1DC7-47B0-48C6-A8AA-6B0A33B7E6DA}" srcOrd="0" destOrd="0" presId="urn:microsoft.com/office/officeart/2005/8/layout/lProcess1"/>
    <dgm:cxn modelId="{56FDE0CF-CDA8-4509-82D8-11455302D931}" srcId="{C6B1F195-A203-4783-8E14-0E16234B9DCE}" destId="{44DF7445-BABB-471F-8357-17067E21DF36}" srcOrd="1" destOrd="0" parTransId="{99E06EF1-CE08-4E47-81C9-0FD8A375C408}" sibTransId="{ED3486AB-F349-485D-9307-53CD6CEE42B6}"/>
    <dgm:cxn modelId="{4DE014D3-5F4F-43BB-B0CD-21DDD3011483}" type="presOf" srcId="{415ED29C-E1B2-42CA-854E-3F8DC1DAAD57}" destId="{A8830285-B9ED-49AD-B773-A95EA94FC52B}" srcOrd="0" destOrd="0" presId="urn:microsoft.com/office/officeart/2005/8/layout/lProcess1"/>
    <dgm:cxn modelId="{6D6264EF-92C0-40BF-9C37-34993CDEA282}" type="presOf" srcId="{95339B7B-9B10-4CA4-9F6F-91FEDE124C25}" destId="{02B1152F-3E5C-462C-8622-3520050AA8FD}" srcOrd="0" destOrd="0" presId="urn:microsoft.com/office/officeart/2005/8/layout/lProcess1"/>
    <dgm:cxn modelId="{1FEB78F2-5B93-412B-9B86-3C0A05D0ECD1}" srcId="{A639D7EA-F73C-434D-B6E0-FC2931F12846}" destId="{C6B1F195-A203-4783-8E14-0E16234B9DCE}" srcOrd="0" destOrd="0" parTransId="{FDFFF248-F635-49B4-BDAD-93E22FC85735}" sibTransId="{9FFD0ECC-1E65-4B9B-A125-391C360479A3}"/>
    <dgm:cxn modelId="{C682E8F9-C2C2-4615-A38D-49AFF2893E6E}" srcId="{A639D7EA-F73C-434D-B6E0-FC2931F12846}" destId="{9F481676-3AD2-4FD5-9A20-9245364C4E76}" srcOrd="1" destOrd="0" parTransId="{DFB7A2A9-0B54-4027-A0F8-A91E005269F7}" sibTransId="{A2096FC6-553F-45B3-A6D0-682C11876F03}"/>
    <dgm:cxn modelId="{A8E7D3FD-0F3C-402E-9805-CC16935A09C4}" type="presOf" srcId="{60B4B5B7-733C-4658-8AF5-CB4EDBDA949F}" destId="{C4437A3C-3AFB-4304-A0D0-AA08B9712A60}" srcOrd="0" destOrd="0" presId="urn:microsoft.com/office/officeart/2005/8/layout/lProcess1"/>
    <dgm:cxn modelId="{0FA15331-0C27-4BFD-9E8A-ED91B3166A8F}" type="presParOf" srcId="{8A202451-28D6-409B-8D12-32325B1A51D5}" destId="{DAF9B7B3-82DF-4EC1-9D6B-A43DD440B53D}" srcOrd="0" destOrd="0" presId="urn:microsoft.com/office/officeart/2005/8/layout/lProcess1"/>
    <dgm:cxn modelId="{AEB34B3A-BD3F-4BD9-BC6E-5A96C2FCEC28}" type="presParOf" srcId="{DAF9B7B3-82DF-4EC1-9D6B-A43DD440B53D}" destId="{79E36E6B-6180-44A2-900E-D525D30AD1D9}" srcOrd="0" destOrd="0" presId="urn:microsoft.com/office/officeart/2005/8/layout/lProcess1"/>
    <dgm:cxn modelId="{DCC9A6A0-D952-4445-906E-BDBC0D74668E}" type="presParOf" srcId="{DAF9B7B3-82DF-4EC1-9D6B-A43DD440B53D}" destId="{BD2AF1FA-C58E-42B2-8451-071063E4BC97}" srcOrd="1" destOrd="0" presId="urn:microsoft.com/office/officeart/2005/8/layout/lProcess1"/>
    <dgm:cxn modelId="{9B85812E-338D-4213-90B4-E1CABA405D54}" type="presParOf" srcId="{DAF9B7B3-82DF-4EC1-9D6B-A43DD440B53D}" destId="{97816E86-34A2-48C0-B024-4768C7240112}" srcOrd="2" destOrd="0" presId="urn:microsoft.com/office/officeart/2005/8/layout/lProcess1"/>
    <dgm:cxn modelId="{194DE808-AB96-4522-B59E-94F14E8E1631}" type="presParOf" srcId="{DAF9B7B3-82DF-4EC1-9D6B-A43DD440B53D}" destId="{02B1152F-3E5C-462C-8622-3520050AA8FD}" srcOrd="3" destOrd="0" presId="urn:microsoft.com/office/officeart/2005/8/layout/lProcess1"/>
    <dgm:cxn modelId="{4576231B-27E4-41DB-BF9C-A386E7A240CE}" type="presParOf" srcId="{DAF9B7B3-82DF-4EC1-9D6B-A43DD440B53D}" destId="{6A0BEC37-06DF-4748-B2D4-2DA94F7676DB}" srcOrd="4" destOrd="0" presId="urn:microsoft.com/office/officeart/2005/8/layout/lProcess1"/>
    <dgm:cxn modelId="{33774232-0098-41D7-B195-E351B2C55839}" type="presParOf" srcId="{8A202451-28D6-409B-8D12-32325B1A51D5}" destId="{C922AA51-DAE2-483E-9117-D7C63845F775}" srcOrd="1" destOrd="0" presId="urn:microsoft.com/office/officeart/2005/8/layout/lProcess1"/>
    <dgm:cxn modelId="{A15CCB22-FC27-49B6-BB06-73DCF82DDE25}" type="presParOf" srcId="{8A202451-28D6-409B-8D12-32325B1A51D5}" destId="{D6536BD9-1788-4378-B122-4C86BAB62946}" srcOrd="2" destOrd="0" presId="urn:microsoft.com/office/officeart/2005/8/layout/lProcess1"/>
    <dgm:cxn modelId="{F5D2E846-3B55-4240-8CF4-A9A43A0FA480}" type="presParOf" srcId="{D6536BD9-1788-4378-B122-4C86BAB62946}" destId="{DB559AEE-E94D-4D32-B717-9F72B8E54CEB}" srcOrd="0" destOrd="0" presId="urn:microsoft.com/office/officeart/2005/8/layout/lProcess1"/>
    <dgm:cxn modelId="{3CE4B21D-CB36-4EE7-AD91-49413D3C25AB}" type="presParOf" srcId="{D6536BD9-1788-4378-B122-4C86BAB62946}" destId="{2552FAD2-255F-472F-9FAF-031BD14BE27B}" srcOrd="1" destOrd="0" presId="urn:microsoft.com/office/officeart/2005/8/layout/lProcess1"/>
    <dgm:cxn modelId="{AAF6EB8E-0A71-43B2-88E7-286CA278E9C7}" type="presParOf" srcId="{D6536BD9-1788-4378-B122-4C86BAB62946}" destId="{A8830285-B9ED-49AD-B773-A95EA94FC52B}" srcOrd="2" destOrd="0" presId="urn:microsoft.com/office/officeart/2005/8/layout/lProcess1"/>
    <dgm:cxn modelId="{C3D476EF-7E4E-4FBD-BD09-B6EA0FB1ED46}" type="presParOf" srcId="{D6536BD9-1788-4378-B122-4C86BAB62946}" destId="{F567C1F6-CCE5-4439-8012-5FA3BC5CAA3B}" srcOrd="3" destOrd="0" presId="urn:microsoft.com/office/officeart/2005/8/layout/lProcess1"/>
    <dgm:cxn modelId="{C8CFEECB-E2C2-4D2F-92F3-FF85D07EAAB0}" type="presParOf" srcId="{D6536BD9-1788-4378-B122-4C86BAB62946}" destId="{15341406-4CDB-4C23-92E3-DE553EC2C4DE}" srcOrd="4" destOrd="0" presId="urn:microsoft.com/office/officeart/2005/8/layout/lProcess1"/>
    <dgm:cxn modelId="{EB24966D-D745-40D4-8744-5142A9F06D20}" type="presParOf" srcId="{8A202451-28D6-409B-8D12-32325B1A51D5}" destId="{B639AB4D-C17D-44E3-99CF-8256C819770E}" srcOrd="3" destOrd="0" presId="urn:microsoft.com/office/officeart/2005/8/layout/lProcess1"/>
    <dgm:cxn modelId="{8864B620-8404-40C4-8B56-B094A3B5CF59}" type="presParOf" srcId="{8A202451-28D6-409B-8D12-32325B1A51D5}" destId="{4227333F-8452-4C5A-9C8C-31ADE20AF924}" srcOrd="4" destOrd="0" presId="urn:microsoft.com/office/officeart/2005/8/layout/lProcess1"/>
    <dgm:cxn modelId="{22792A40-A7BB-4C33-9650-096D71B7C27B}" type="presParOf" srcId="{4227333F-8452-4C5A-9C8C-31ADE20AF924}" destId="{A5172F45-C6A0-4411-A3C3-451F820D60BA}" srcOrd="0" destOrd="0" presId="urn:microsoft.com/office/officeart/2005/8/layout/lProcess1"/>
    <dgm:cxn modelId="{CF796E82-7B8F-4839-8ED6-5EB21BAE7FD3}" type="presParOf" srcId="{4227333F-8452-4C5A-9C8C-31ADE20AF924}" destId="{C4437A3C-3AFB-4304-A0D0-AA08B9712A60}" srcOrd="1" destOrd="0" presId="urn:microsoft.com/office/officeart/2005/8/layout/lProcess1"/>
    <dgm:cxn modelId="{2EB992CF-980B-4548-8CD9-0EE4666C8CE3}" type="presParOf" srcId="{4227333F-8452-4C5A-9C8C-31ADE20AF924}" destId="{864AF018-2473-40DF-A19C-90CE2CB7E4F3}" srcOrd="2" destOrd="0" presId="urn:microsoft.com/office/officeart/2005/8/layout/lProcess1"/>
    <dgm:cxn modelId="{EF916E84-6AA1-4C53-A39D-6F95B1ED35AB}" type="presParOf" srcId="{4227333F-8452-4C5A-9C8C-31ADE20AF924}" destId="{B7BB1DC7-47B0-48C6-A8AA-6B0A33B7E6DA}" srcOrd="3" destOrd="0" presId="urn:microsoft.com/office/officeart/2005/8/layout/lProcess1"/>
    <dgm:cxn modelId="{90CFD7D5-6B50-41E0-A73A-DDB624AFA1FA}" type="presParOf" srcId="{4227333F-8452-4C5A-9C8C-31ADE20AF924}" destId="{BB5BAF38-7EEA-47E0-9D58-117152F32B6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123B6-19E6-45F4-9456-BAEE4EC5A012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991E2D-42F0-4846-8A23-FAC0CC0BD862}">
      <dgm:prSet phldrT="[Testo]" custT="1"/>
      <dgm:spPr/>
      <dgm:t>
        <a:bodyPr/>
        <a:lstStyle/>
        <a:p>
          <a:r>
            <a:rPr lang="it-IT" sz="3000" b="1" dirty="0">
              <a:latin typeface="Arial" panose="020B0604020202020204" pitchFamily="34" charset="0"/>
              <a:cs typeface="Arial" panose="020B0604020202020204" pitchFamily="34" charset="0"/>
            </a:rPr>
            <a:t>Principali Maggiori entrate segnalate</a:t>
          </a:r>
        </a:p>
      </dgm:t>
    </dgm:pt>
    <dgm:pt modelId="{9AB3D657-55D8-4D44-86C3-F15CD933772C}" type="parTrans" cxnId="{090D2B2F-9D8C-446B-B972-BFA66E39D163}">
      <dgm:prSet/>
      <dgm:spPr/>
      <dgm:t>
        <a:bodyPr/>
        <a:lstStyle/>
        <a:p>
          <a:endParaRPr lang="it-IT"/>
        </a:p>
      </dgm:t>
    </dgm:pt>
    <dgm:pt modelId="{7556E128-0F21-4041-B7DD-D744FCE57640}" type="sibTrans" cxnId="{090D2B2F-9D8C-446B-B972-BFA66E39D163}">
      <dgm:prSet/>
      <dgm:spPr/>
      <dgm:t>
        <a:bodyPr/>
        <a:lstStyle/>
        <a:p>
          <a:endParaRPr lang="it-IT"/>
        </a:p>
      </dgm:t>
    </dgm:pt>
    <dgm:pt modelId="{87D674BB-2C67-4D88-A9FC-66A197672918}">
      <dgm:prSet custT="1"/>
      <dgm:spPr/>
      <dgm:t>
        <a:bodyPr/>
        <a:lstStyle/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Entrata da eredità</a:t>
          </a:r>
        </a:p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286.938,76</a:t>
          </a:r>
        </a:p>
      </dgm:t>
    </dgm:pt>
    <dgm:pt modelId="{BDE90A1A-AD5E-423F-964A-B44DD44CCFA1}" type="parTrans" cxnId="{50AEC06D-FDCB-4ED8-9560-CA9AB3B26202}">
      <dgm:prSet/>
      <dgm:spPr/>
      <dgm:t>
        <a:bodyPr/>
        <a:lstStyle/>
        <a:p>
          <a:endParaRPr lang="it-IT"/>
        </a:p>
      </dgm:t>
    </dgm:pt>
    <dgm:pt modelId="{0A8739FE-EE60-4588-946D-1FC622F269CB}" type="sibTrans" cxnId="{50AEC06D-FDCB-4ED8-9560-CA9AB3B26202}">
      <dgm:prSet/>
      <dgm:spPr/>
      <dgm:t>
        <a:bodyPr/>
        <a:lstStyle/>
        <a:p>
          <a:endParaRPr lang="it-IT"/>
        </a:p>
      </dgm:t>
    </dgm:pt>
    <dgm:pt modelId="{39F965B2-5DF7-43EE-B2AC-6C991E1C8217}">
      <dgm:prSet custT="1"/>
      <dgm:spPr/>
      <dgm:t>
        <a:bodyPr/>
        <a:lstStyle/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Contributo sistemazioni ambientali (vincolata)</a:t>
          </a:r>
        </a:p>
        <a:p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13.757,02</a:t>
          </a:r>
        </a:p>
      </dgm:t>
    </dgm:pt>
    <dgm:pt modelId="{E4043D35-93A4-4EFF-8CC8-1F3E5FA05C6B}" type="parTrans" cxnId="{D176155F-E567-4CAC-951E-304F2258ECC2}">
      <dgm:prSet/>
      <dgm:spPr/>
      <dgm:t>
        <a:bodyPr/>
        <a:lstStyle/>
        <a:p>
          <a:endParaRPr lang="it-IT"/>
        </a:p>
      </dgm:t>
    </dgm:pt>
    <dgm:pt modelId="{51B715E2-6464-4560-BDD1-37A122AFB536}" type="sibTrans" cxnId="{D176155F-E567-4CAC-951E-304F2258ECC2}">
      <dgm:prSet/>
      <dgm:spPr/>
      <dgm:t>
        <a:bodyPr/>
        <a:lstStyle/>
        <a:p>
          <a:endParaRPr lang="it-IT"/>
        </a:p>
      </dgm:t>
    </dgm:pt>
    <dgm:pt modelId="{03429AA6-C98C-48E1-BB11-FB439D9B993E}">
      <dgm:prSet custT="1"/>
      <dgm:spPr/>
      <dgm:t>
        <a:bodyPr/>
        <a:lstStyle/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Sanzioni per abusivismo edilizio</a:t>
          </a:r>
        </a:p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(vincolata)</a:t>
          </a:r>
        </a:p>
        <a:p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10.000,00</a:t>
          </a:r>
        </a:p>
      </dgm:t>
    </dgm:pt>
    <dgm:pt modelId="{44CAE270-1037-4CFF-BEFE-059E2EA99BC3}" type="parTrans" cxnId="{969BFB07-C9D7-4624-8F7A-7A7D52F40703}">
      <dgm:prSet/>
      <dgm:spPr/>
      <dgm:t>
        <a:bodyPr/>
        <a:lstStyle/>
        <a:p>
          <a:endParaRPr lang="it-IT"/>
        </a:p>
      </dgm:t>
    </dgm:pt>
    <dgm:pt modelId="{BF6618FA-90D2-483E-A07E-2A629B4E2AD3}" type="sibTrans" cxnId="{969BFB07-C9D7-4624-8F7A-7A7D52F40703}">
      <dgm:prSet/>
      <dgm:spPr/>
      <dgm:t>
        <a:bodyPr/>
        <a:lstStyle/>
        <a:p>
          <a:endParaRPr lang="it-IT"/>
        </a:p>
      </dgm:t>
    </dgm:pt>
    <dgm:pt modelId="{44243523-1DCE-4136-8044-29923DF6FE9C}">
      <dgm:prSet custT="1"/>
      <dgm:spPr/>
      <dgm:t>
        <a:bodyPr/>
        <a:lstStyle/>
        <a:p>
          <a:r>
            <a:rPr lang="it-IT" sz="2400" b="1" i="1" dirty="0">
              <a:latin typeface="Arial" panose="020B0604020202020204" pitchFamily="34" charset="0"/>
              <a:cs typeface="Arial" panose="020B0604020202020204" pitchFamily="34" charset="0"/>
            </a:rPr>
            <a:t>Avanzo vincolato applicato</a:t>
          </a:r>
        </a:p>
        <a:p>
          <a:r>
            <a:rPr lang="it-IT" sz="2400" b="1" i="1" dirty="0">
              <a:latin typeface="Arial" panose="020B0604020202020204" pitchFamily="34" charset="0"/>
              <a:cs typeface="Arial" panose="020B0604020202020204" pitchFamily="34" charset="0"/>
            </a:rPr>
            <a:t>412.000,00</a:t>
          </a:r>
        </a:p>
      </dgm:t>
    </dgm:pt>
    <dgm:pt modelId="{2389BA59-BBCB-4E7A-8630-BCAB4EBD6D69}" type="parTrans" cxnId="{169DEE39-0D11-4041-8580-00B5D41349C7}">
      <dgm:prSet/>
      <dgm:spPr/>
      <dgm:t>
        <a:bodyPr/>
        <a:lstStyle/>
        <a:p>
          <a:endParaRPr lang="it-IT"/>
        </a:p>
      </dgm:t>
    </dgm:pt>
    <dgm:pt modelId="{D7AB51CC-7623-4964-BC4D-4E4818FABD3F}" type="sibTrans" cxnId="{169DEE39-0D11-4041-8580-00B5D41349C7}">
      <dgm:prSet/>
      <dgm:spPr/>
      <dgm:t>
        <a:bodyPr/>
        <a:lstStyle/>
        <a:p>
          <a:endParaRPr lang="it-IT"/>
        </a:p>
      </dgm:t>
    </dgm:pt>
    <dgm:pt modelId="{30D36410-3C44-4E4A-9B68-EDC70A6F5B93}" type="pres">
      <dgm:prSet presAssocID="{B81123B6-19E6-45F4-9456-BAEE4EC5A012}" presName="composite" presStyleCnt="0">
        <dgm:presLayoutVars>
          <dgm:chMax val="1"/>
          <dgm:dir/>
          <dgm:resizeHandles val="exact"/>
        </dgm:presLayoutVars>
      </dgm:prSet>
      <dgm:spPr/>
    </dgm:pt>
    <dgm:pt modelId="{863519FD-3FC9-46B2-9B9D-86808CA12D30}" type="pres">
      <dgm:prSet presAssocID="{17991E2D-42F0-4846-8A23-FAC0CC0BD862}" presName="roof" presStyleLbl="dkBgShp" presStyleIdx="0" presStyleCnt="2"/>
      <dgm:spPr/>
    </dgm:pt>
    <dgm:pt modelId="{DA5EF2AC-A025-4B24-8C89-4E09A30D9C41}" type="pres">
      <dgm:prSet presAssocID="{17991E2D-42F0-4846-8A23-FAC0CC0BD862}" presName="pillars" presStyleCnt="0"/>
      <dgm:spPr/>
    </dgm:pt>
    <dgm:pt modelId="{5B8039A2-13B0-45CA-BDC6-DD339314A425}" type="pres">
      <dgm:prSet presAssocID="{17991E2D-42F0-4846-8A23-FAC0CC0BD862}" presName="pillar1" presStyleLbl="node1" presStyleIdx="0" presStyleCnt="4">
        <dgm:presLayoutVars>
          <dgm:bulletEnabled val="1"/>
        </dgm:presLayoutVars>
      </dgm:prSet>
      <dgm:spPr/>
    </dgm:pt>
    <dgm:pt modelId="{286D100C-AA7C-4486-ABA3-B05EFE455924}" type="pres">
      <dgm:prSet presAssocID="{39F965B2-5DF7-43EE-B2AC-6C991E1C8217}" presName="pillarX" presStyleLbl="node1" presStyleIdx="1" presStyleCnt="4">
        <dgm:presLayoutVars>
          <dgm:bulletEnabled val="1"/>
        </dgm:presLayoutVars>
      </dgm:prSet>
      <dgm:spPr/>
    </dgm:pt>
    <dgm:pt modelId="{5520DAAC-2485-4D4F-9D49-A709A49523A8}" type="pres">
      <dgm:prSet presAssocID="{03429AA6-C98C-48E1-BB11-FB439D9B993E}" presName="pillarX" presStyleLbl="node1" presStyleIdx="2" presStyleCnt="4">
        <dgm:presLayoutVars>
          <dgm:bulletEnabled val="1"/>
        </dgm:presLayoutVars>
      </dgm:prSet>
      <dgm:spPr/>
    </dgm:pt>
    <dgm:pt modelId="{BB14C198-26E1-4829-BA58-8907DBCF7DDF}" type="pres">
      <dgm:prSet presAssocID="{44243523-1DCE-4136-8044-29923DF6FE9C}" presName="pillarX" presStyleLbl="node1" presStyleIdx="3" presStyleCnt="4">
        <dgm:presLayoutVars>
          <dgm:bulletEnabled val="1"/>
        </dgm:presLayoutVars>
      </dgm:prSet>
      <dgm:spPr/>
    </dgm:pt>
    <dgm:pt modelId="{BD3C6D85-28CC-4F92-8E69-A4F02D6ED8B1}" type="pres">
      <dgm:prSet presAssocID="{17991E2D-42F0-4846-8A23-FAC0CC0BD862}" presName="base" presStyleLbl="dkBgShp" presStyleIdx="1" presStyleCnt="2"/>
      <dgm:spPr/>
    </dgm:pt>
  </dgm:ptLst>
  <dgm:cxnLst>
    <dgm:cxn modelId="{04A2E605-E8C7-461F-8D02-F63B4B425B70}" type="presOf" srcId="{17991E2D-42F0-4846-8A23-FAC0CC0BD862}" destId="{863519FD-3FC9-46B2-9B9D-86808CA12D30}" srcOrd="0" destOrd="0" presId="urn:microsoft.com/office/officeart/2005/8/layout/hList3"/>
    <dgm:cxn modelId="{969BFB07-C9D7-4624-8F7A-7A7D52F40703}" srcId="{17991E2D-42F0-4846-8A23-FAC0CC0BD862}" destId="{03429AA6-C98C-48E1-BB11-FB439D9B993E}" srcOrd="2" destOrd="0" parTransId="{44CAE270-1037-4CFF-BEFE-059E2EA99BC3}" sibTransId="{BF6618FA-90D2-483E-A07E-2A629B4E2AD3}"/>
    <dgm:cxn modelId="{9140EF10-2EF5-45A5-B315-B74741BC1D7A}" type="presOf" srcId="{39F965B2-5DF7-43EE-B2AC-6C991E1C8217}" destId="{286D100C-AA7C-4486-ABA3-B05EFE455924}" srcOrd="0" destOrd="0" presId="urn:microsoft.com/office/officeart/2005/8/layout/hList3"/>
    <dgm:cxn modelId="{090D2B2F-9D8C-446B-B972-BFA66E39D163}" srcId="{B81123B6-19E6-45F4-9456-BAEE4EC5A012}" destId="{17991E2D-42F0-4846-8A23-FAC0CC0BD862}" srcOrd="0" destOrd="0" parTransId="{9AB3D657-55D8-4D44-86C3-F15CD933772C}" sibTransId="{7556E128-0F21-4041-B7DD-D744FCE57640}"/>
    <dgm:cxn modelId="{169DEE39-0D11-4041-8580-00B5D41349C7}" srcId="{17991E2D-42F0-4846-8A23-FAC0CC0BD862}" destId="{44243523-1DCE-4136-8044-29923DF6FE9C}" srcOrd="3" destOrd="0" parTransId="{2389BA59-BBCB-4E7A-8630-BCAB4EBD6D69}" sibTransId="{D7AB51CC-7623-4964-BC4D-4E4818FABD3F}"/>
    <dgm:cxn modelId="{D176155F-E567-4CAC-951E-304F2258ECC2}" srcId="{17991E2D-42F0-4846-8A23-FAC0CC0BD862}" destId="{39F965B2-5DF7-43EE-B2AC-6C991E1C8217}" srcOrd="1" destOrd="0" parTransId="{E4043D35-93A4-4EFF-8CC8-1F3E5FA05C6B}" sibTransId="{51B715E2-6464-4560-BDD1-37A122AFB536}"/>
    <dgm:cxn modelId="{50AEC06D-FDCB-4ED8-9560-CA9AB3B26202}" srcId="{17991E2D-42F0-4846-8A23-FAC0CC0BD862}" destId="{87D674BB-2C67-4D88-A9FC-66A197672918}" srcOrd="0" destOrd="0" parTransId="{BDE90A1A-AD5E-423F-964A-B44DD44CCFA1}" sibTransId="{0A8739FE-EE60-4588-946D-1FC622F269CB}"/>
    <dgm:cxn modelId="{03929877-2C90-4040-9292-098637200E8A}" type="presOf" srcId="{03429AA6-C98C-48E1-BB11-FB439D9B993E}" destId="{5520DAAC-2485-4D4F-9D49-A709A49523A8}" srcOrd="0" destOrd="0" presId="urn:microsoft.com/office/officeart/2005/8/layout/hList3"/>
    <dgm:cxn modelId="{F74E1B91-82B5-4E44-9347-DA9A8254F840}" type="presOf" srcId="{44243523-1DCE-4136-8044-29923DF6FE9C}" destId="{BB14C198-26E1-4829-BA58-8907DBCF7DDF}" srcOrd="0" destOrd="0" presId="urn:microsoft.com/office/officeart/2005/8/layout/hList3"/>
    <dgm:cxn modelId="{ECB988B3-D30A-46E6-90A7-0AB2D298026E}" type="presOf" srcId="{87D674BB-2C67-4D88-A9FC-66A197672918}" destId="{5B8039A2-13B0-45CA-BDC6-DD339314A425}" srcOrd="0" destOrd="0" presId="urn:microsoft.com/office/officeart/2005/8/layout/hList3"/>
    <dgm:cxn modelId="{420E99C8-627E-48DC-8BEB-5110747F4AAA}" type="presOf" srcId="{B81123B6-19E6-45F4-9456-BAEE4EC5A012}" destId="{30D36410-3C44-4E4A-9B68-EDC70A6F5B93}" srcOrd="0" destOrd="0" presId="urn:microsoft.com/office/officeart/2005/8/layout/hList3"/>
    <dgm:cxn modelId="{9C79B5BC-F5E9-4411-BFAC-65D132748745}" type="presParOf" srcId="{30D36410-3C44-4E4A-9B68-EDC70A6F5B93}" destId="{863519FD-3FC9-46B2-9B9D-86808CA12D30}" srcOrd="0" destOrd="0" presId="urn:microsoft.com/office/officeart/2005/8/layout/hList3"/>
    <dgm:cxn modelId="{B74A76A7-5F8A-4E20-A9F4-0729F986F8F0}" type="presParOf" srcId="{30D36410-3C44-4E4A-9B68-EDC70A6F5B93}" destId="{DA5EF2AC-A025-4B24-8C89-4E09A30D9C41}" srcOrd="1" destOrd="0" presId="urn:microsoft.com/office/officeart/2005/8/layout/hList3"/>
    <dgm:cxn modelId="{B3982C54-0684-4C5A-96EA-1365B46D448C}" type="presParOf" srcId="{DA5EF2AC-A025-4B24-8C89-4E09A30D9C41}" destId="{5B8039A2-13B0-45CA-BDC6-DD339314A425}" srcOrd="0" destOrd="0" presId="urn:microsoft.com/office/officeart/2005/8/layout/hList3"/>
    <dgm:cxn modelId="{8237A5F6-6461-4435-BA49-688A0C2344E5}" type="presParOf" srcId="{DA5EF2AC-A025-4B24-8C89-4E09A30D9C41}" destId="{286D100C-AA7C-4486-ABA3-B05EFE455924}" srcOrd="1" destOrd="0" presId="urn:microsoft.com/office/officeart/2005/8/layout/hList3"/>
    <dgm:cxn modelId="{2A29C0A8-BC0A-4CCC-A738-59CBA5219568}" type="presParOf" srcId="{DA5EF2AC-A025-4B24-8C89-4E09A30D9C41}" destId="{5520DAAC-2485-4D4F-9D49-A709A49523A8}" srcOrd="2" destOrd="0" presId="urn:microsoft.com/office/officeart/2005/8/layout/hList3"/>
    <dgm:cxn modelId="{033E9906-8AD2-45F3-AD9E-9B55E77FADCA}" type="presParOf" srcId="{DA5EF2AC-A025-4B24-8C89-4E09A30D9C41}" destId="{BB14C198-26E1-4829-BA58-8907DBCF7DDF}" srcOrd="3" destOrd="0" presId="urn:microsoft.com/office/officeart/2005/8/layout/hList3"/>
    <dgm:cxn modelId="{7992BD5C-1115-4D38-8165-DF3193C6A003}" type="presParOf" srcId="{30D36410-3C44-4E4A-9B68-EDC70A6F5B93}" destId="{BD3C6D85-28CC-4F92-8E69-A4F02D6ED8B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1BAE9C-20F7-4CBF-BA45-BA8AB00219CC}" type="doc">
      <dgm:prSet loTypeId="urn:microsoft.com/office/officeart/2005/8/layout/hierarchy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B161F9-8F25-474E-A98F-B7A5EC9E7622}">
      <dgm:prSet phldrT="[Testo]"/>
      <dgm:spPr/>
      <dgm:t>
        <a:bodyPr/>
        <a:lstStyle/>
        <a:p>
          <a:r>
            <a:rPr lang="it-IT" b="1" dirty="0"/>
            <a:t>Fondo di cassa netto al 31.12.2019 </a:t>
          </a:r>
        </a:p>
        <a:p>
          <a:r>
            <a:rPr lang="it-IT" b="1" dirty="0"/>
            <a:t>€ 7.749.916,11</a:t>
          </a:r>
        </a:p>
      </dgm:t>
    </dgm:pt>
    <dgm:pt modelId="{2DE0C0D6-F642-4266-B9AD-16EEB231748B}" type="parTrans" cxnId="{079ACEF1-8D20-4E4A-B4AB-C21EC0FF1EE7}">
      <dgm:prSet/>
      <dgm:spPr/>
      <dgm:t>
        <a:bodyPr/>
        <a:lstStyle/>
        <a:p>
          <a:endParaRPr lang="it-IT"/>
        </a:p>
      </dgm:t>
    </dgm:pt>
    <dgm:pt modelId="{7E303CDF-BF40-484E-8464-E51713C74361}" type="sibTrans" cxnId="{079ACEF1-8D20-4E4A-B4AB-C21EC0FF1EE7}">
      <dgm:prSet/>
      <dgm:spPr/>
      <dgm:t>
        <a:bodyPr/>
        <a:lstStyle/>
        <a:p>
          <a:endParaRPr lang="it-IT"/>
        </a:p>
      </dgm:t>
    </dgm:pt>
    <dgm:pt modelId="{EFAF75BF-579A-48A6-B8F1-8BB66181D53F}">
      <dgm:prSet phldrT="[Testo]"/>
      <dgm:spPr/>
      <dgm:t>
        <a:bodyPr/>
        <a:lstStyle/>
        <a:p>
          <a:r>
            <a:rPr lang="it-IT" b="1" dirty="0"/>
            <a:t>Fondo di cassa netto al 24.07.2020 </a:t>
          </a:r>
        </a:p>
        <a:p>
          <a:r>
            <a:rPr lang="it-IT" b="1" dirty="0"/>
            <a:t>€ 7.995.502,37</a:t>
          </a:r>
        </a:p>
      </dgm:t>
    </dgm:pt>
    <dgm:pt modelId="{83E61E7A-DCC2-478F-A8BE-37748611C204}" type="parTrans" cxnId="{897F2F0D-FB03-4182-A818-67B0CA77F6A4}">
      <dgm:prSet/>
      <dgm:spPr/>
      <dgm:t>
        <a:bodyPr/>
        <a:lstStyle/>
        <a:p>
          <a:endParaRPr lang="it-IT"/>
        </a:p>
      </dgm:t>
    </dgm:pt>
    <dgm:pt modelId="{E0B29436-68AE-40C3-ADB4-7B01DBDEB46D}" type="sibTrans" cxnId="{897F2F0D-FB03-4182-A818-67B0CA77F6A4}">
      <dgm:prSet/>
      <dgm:spPr/>
      <dgm:t>
        <a:bodyPr/>
        <a:lstStyle/>
        <a:p>
          <a:endParaRPr lang="it-IT"/>
        </a:p>
      </dgm:t>
    </dgm:pt>
    <dgm:pt modelId="{3FB10523-6B2B-4F5F-9DCC-F842C735BEB3}" type="pres">
      <dgm:prSet presAssocID="{FF1BAE9C-20F7-4CBF-BA45-BA8AB00219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D14E2A-A027-4FC7-BBC5-4B2E2FC5B20B}" type="pres">
      <dgm:prSet presAssocID="{E6B161F9-8F25-474E-A98F-B7A5EC9E7622}" presName="root" presStyleCnt="0"/>
      <dgm:spPr/>
    </dgm:pt>
    <dgm:pt modelId="{31EC0DA4-2362-4BED-9A31-DB9424197DF7}" type="pres">
      <dgm:prSet presAssocID="{E6B161F9-8F25-474E-A98F-B7A5EC9E7622}" presName="rootComposite" presStyleCnt="0"/>
      <dgm:spPr/>
    </dgm:pt>
    <dgm:pt modelId="{969B55E9-CA2E-49C6-8381-171D88765E61}" type="pres">
      <dgm:prSet presAssocID="{E6B161F9-8F25-474E-A98F-B7A5EC9E7622}" presName="rootText" presStyleLbl="node1" presStyleIdx="0" presStyleCnt="2"/>
      <dgm:spPr/>
    </dgm:pt>
    <dgm:pt modelId="{34F7A886-D7AB-415F-B639-29A4014728A8}" type="pres">
      <dgm:prSet presAssocID="{E6B161F9-8F25-474E-A98F-B7A5EC9E7622}" presName="rootConnector" presStyleLbl="node1" presStyleIdx="0" presStyleCnt="2"/>
      <dgm:spPr/>
    </dgm:pt>
    <dgm:pt modelId="{48C5BB18-75A5-46B3-93C2-26422C253B1F}" type="pres">
      <dgm:prSet presAssocID="{E6B161F9-8F25-474E-A98F-B7A5EC9E7622}" presName="childShape" presStyleCnt="0"/>
      <dgm:spPr/>
    </dgm:pt>
    <dgm:pt modelId="{6AFFE85D-C691-4E8F-976B-FA847DADCDDD}" type="pres">
      <dgm:prSet presAssocID="{EFAF75BF-579A-48A6-B8F1-8BB66181D53F}" presName="root" presStyleCnt="0"/>
      <dgm:spPr/>
    </dgm:pt>
    <dgm:pt modelId="{4CAB7E4D-B93C-489A-BE66-C8B3171224D7}" type="pres">
      <dgm:prSet presAssocID="{EFAF75BF-579A-48A6-B8F1-8BB66181D53F}" presName="rootComposite" presStyleCnt="0"/>
      <dgm:spPr/>
    </dgm:pt>
    <dgm:pt modelId="{931FDD68-F814-4332-8EEB-023C8F5FFDF2}" type="pres">
      <dgm:prSet presAssocID="{EFAF75BF-579A-48A6-B8F1-8BB66181D53F}" presName="rootText" presStyleLbl="node1" presStyleIdx="1" presStyleCnt="2"/>
      <dgm:spPr/>
    </dgm:pt>
    <dgm:pt modelId="{C512B042-4C02-4FF7-AD36-A327C8A10D95}" type="pres">
      <dgm:prSet presAssocID="{EFAF75BF-579A-48A6-B8F1-8BB66181D53F}" presName="rootConnector" presStyleLbl="node1" presStyleIdx="1" presStyleCnt="2"/>
      <dgm:spPr/>
    </dgm:pt>
    <dgm:pt modelId="{A6DDDAED-3632-483D-9364-E8880726E0A3}" type="pres">
      <dgm:prSet presAssocID="{EFAF75BF-579A-48A6-B8F1-8BB66181D53F}" presName="childShape" presStyleCnt="0"/>
      <dgm:spPr/>
    </dgm:pt>
  </dgm:ptLst>
  <dgm:cxnLst>
    <dgm:cxn modelId="{897F2F0D-FB03-4182-A818-67B0CA77F6A4}" srcId="{FF1BAE9C-20F7-4CBF-BA45-BA8AB00219CC}" destId="{EFAF75BF-579A-48A6-B8F1-8BB66181D53F}" srcOrd="1" destOrd="0" parTransId="{83E61E7A-DCC2-478F-A8BE-37748611C204}" sibTransId="{E0B29436-68AE-40C3-ADB4-7B01DBDEB46D}"/>
    <dgm:cxn modelId="{CD34A023-2CAA-42C5-81E8-EB43F8902E89}" type="presOf" srcId="{FF1BAE9C-20F7-4CBF-BA45-BA8AB00219CC}" destId="{3FB10523-6B2B-4F5F-9DCC-F842C735BEB3}" srcOrd="0" destOrd="0" presId="urn:microsoft.com/office/officeart/2005/8/layout/hierarchy3"/>
    <dgm:cxn modelId="{791E2F28-0F1D-40CD-A7E0-10E2EDA6EC53}" type="presOf" srcId="{E6B161F9-8F25-474E-A98F-B7A5EC9E7622}" destId="{34F7A886-D7AB-415F-B639-29A4014728A8}" srcOrd="1" destOrd="0" presId="urn:microsoft.com/office/officeart/2005/8/layout/hierarchy3"/>
    <dgm:cxn modelId="{3BC11584-80A3-4FA9-B4E7-8D2A3A60EDF7}" type="presOf" srcId="{EFAF75BF-579A-48A6-B8F1-8BB66181D53F}" destId="{C512B042-4C02-4FF7-AD36-A327C8A10D95}" srcOrd="1" destOrd="0" presId="urn:microsoft.com/office/officeart/2005/8/layout/hierarchy3"/>
    <dgm:cxn modelId="{3E88B89B-13D6-4B00-811D-FCC2E2879542}" type="presOf" srcId="{EFAF75BF-579A-48A6-B8F1-8BB66181D53F}" destId="{931FDD68-F814-4332-8EEB-023C8F5FFDF2}" srcOrd="0" destOrd="0" presId="urn:microsoft.com/office/officeart/2005/8/layout/hierarchy3"/>
    <dgm:cxn modelId="{D6BAE3D9-6A89-40C6-B9DD-CA6A1972A0F2}" type="presOf" srcId="{E6B161F9-8F25-474E-A98F-B7A5EC9E7622}" destId="{969B55E9-CA2E-49C6-8381-171D88765E61}" srcOrd="0" destOrd="0" presId="urn:microsoft.com/office/officeart/2005/8/layout/hierarchy3"/>
    <dgm:cxn modelId="{079ACEF1-8D20-4E4A-B4AB-C21EC0FF1EE7}" srcId="{FF1BAE9C-20F7-4CBF-BA45-BA8AB00219CC}" destId="{E6B161F9-8F25-474E-A98F-B7A5EC9E7622}" srcOrd="0" destOrd="0" parTransId="{2DE0C0D6-F642-4266-B9AD-16EEB231748B}" sibTransId="{7E303CDF-BF40-484E-8464-E51713C74361}"/>
    <dgm:cxn modelId="{F6231F58-0BDB-4A8C-A210-77E69DBD223F}" type="presParOf" srcId="{3FB10523-6B2B-4F5F-9DCC-F842C735BEB3}" destId="{86D14E2A-A027-4FC7-BBC5-4B2E2FC5B20B}" srcOrd="0" destOrd="0" presId="urn:microsoft.com/office/officeart/2005/8/layout/hierarchy3"/>
    <dgm:cxn modelId="{F66C2143-7BA8-47B7-8C16-1FC0FA761D5A}" type="presParOf" srcId="{86D14E2A-A027-4FC7-BBC5-4B2E2FC5B20B}" destId="{31EC0DA4-2362-4BED-9A31-DB9424197DF7}" srcOrd="0" destOrd="0" presId="urn:microsoft.com/office/officeart/2005/8/layout/hierarchy3"/>
    <dgm:cxn modelId="{B921772D-E90E-40DD-8DF1-414F6C5B580E}" type="presParOf" srcId="{31EC0DA4-2362-4BED-9A31-DB9424197DF7}" destId="{969B55E9-CA2E-49C6-8381-171D88765E61}" srcOrd="0" destOrd="0" presId="urn:microsoft.com/office/officeart/2005/8/layout/hierarchy3"/>
    <dgm:cxn modelId="{DFADEAF1-7446-47C1-A988-CCA9C1535B73}" type="presParOf" srcId="{31EC0DA4-2362-4BED-9A31-DB9424197DF7}" destId="{34F7A886-D7AB-415F-B639-29A4014728A8}" srcOrd="1" destOrd="0" presId="urn:microsoft.com/office/officeart/2005/8/layout/hierarchy3"/>
    <dgm:cxn modelId="{C649DEA0-1BA3-4687-B21C-2D23BF3BE77F}" type="presParOf" srcId="{86D14E2A-A027-4FC7-BBC5-4B2E2FC5B20B}" destId="{48C5BB18-75A5-46B3-93C2-26422C253B1F}" srcOrd="1" destOrd="0" presId="urn:microsoft.com/office/officeart/2005/8/layout/hierarchy3"/>
    <dgm:cxn modelId="{E1CE232A-8524-4C4F-A92B-EB07A77506F3}" type="presParOf" srcId="{3FB10523-6B2B-4F5F-9DCC-F842C735BEB3}" destId="{6AFFE85D-C691-4E8F-976B-FA847DADCDDD}" srcOrd="1" destOrd="0" presId="urn:microsoft.com/office/officeart/2005/8/layout/hierarchy3"/>
    <dgm:cxn modelId="{06EFD4F0-53B9-413A-A96C-79DAE5C5945D}" type="presParOf" srcId="{6AFFE85D-C691-4E8F-976B-FA847DADCDDD}" destId="{4CAB7E4D-B93C-489A-BE66-C8B3171224D7}" srcOrd="0" destOrd="0" presId="urn:microsoft.com/office/officeart/2005/8/layout/hierarchy3"/>
    <dgm:cxn modelId="{26325395-CD0E-4D54-B4C9-3C037508440A}" type="presParOf" srcId="{4CAB7E4D-B93C-489A-BE66-C8B3171224D7}" destId="{931FDD68-F814-4332-8EEB-023C8F5FFDF2}" srcOrd="0" destOrd="0" presId="urn:microsoft.com/office/officeart/2005/8/layout/hierarchy3"/>
    <dgm:cxn modelId="{C2A5442B-0C3C-43A5-9202-C93B25AC1A76}" type="presParOf" srcId="{4CAB7E4D-B93C-489A-BE66-C8B3171224D7}" destId="{C512B042-4C02-4FF7-AD36-A327C8A10D95}" srcOrd="1" destOrd="0" presId="urn:microsoft.com/office/officeart/2005/8/layout/hierarchy3"/>
    <dgm:cxn modelId="{D02EBF88-517D-4A35-BC5D-0497F1238D82}" type="presParOf" srcId="{6AFFE85D-C691-4E8F-976B-FA847DADCDDD}" destId="{A6DDDAED-3632-483D-9364-E8880726E0A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519FD-3FC9-46B2-9B9D-86808CA12D30}">
      <dsp:nvSpPr>
        <dsp:cNvPr id="0" name=""/>
        <dsp:cNvSpPr/>
      </dsp:nvSpPr>
      <dsp:spPr>
        <a:xfrm>
          <a:off x="0" y="0"/>
          <a:ext cx="9613900" cy="11622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dirty="0">
              <a:latin typeface="Arial" panose="020B0604020202020204" pitchFamily="34" charset="0"/>
              <a:cs typeface="Arial" panose="020B0604020202020204" pitchFamily="34" charset="0"/>
            </a:rPr>
            <a:t>Principali Minori entrate segnalate</a:t>
          </a:r>
        </a:p>
      </dsp:txBody>
      <dsp:txXfrm>
        <a:off x="0" y="0"/>
        <a:ext cx="9613900" cy="1162211"/>
      </dsp:txXfrm>
    </dsp:sp>
    <dsp:sp modelId="{5B8039A2-13B0-45CA-BDC6-DD339314A425}">
      <dsp:nvSpPr>
        <dsp:cNvPr id="0" name=""/>
        <dsp:cNvSpPr/>
      </dsp:nvSpPr>
      <dsp:spPr>
        <a:xfrm>
          <a:off x="1173" y="1162211"/>
          <a:ext cx="1922310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Refezione scuole d’infanzia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 68.000,00</a:t>
          </a:r>
        </a:p>
      </dsp:txBody>
      <dsp:txXfrm>
        <a:off x="1173" y="1162211"/>
        <a:ext cx="1922310" cy="2440643"/>
      </dsp:txXfrm>
    </dsp:sp>
    <dsp:sp modelId="{286D100C-AA7C-4486-ABA3-B05EFE455924}">
      <dsp:nvSpPr>
        <dsp:cNvPr id="0" name=""/>
        <dsp:cNvSpPr/>
      </dsp:nvSpPr>
      <dsp:spPr>
        <a:xfrm>
          <a:off x="1923484" y="1162211"/>
          <a:ext cx="1922310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Refezione scuole primarie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140.000,00</a:t>
          </a:r>
        </a:p>
      </dsp:txBody>
      <dsp:txXfrm>
        <a:off x="1923484" y="1162211"/>
        <a:ext cx="1922310" cy="2440643"/>
      </dsp:txXfrm>
    </dsp:sp>
    <dsp:sp modelId="{36FD2778-1F79-4612-BF5A-FECC6C2A18AE}">
      <dsp:nvSpPr>
        <dsp:cNvPr id="0" name=""/>
        <dsp:cNvSpPr/>
      </dsp:nvSpPr>
      <dsp:spPr>
        <a:xfrm>
          <a:off x="3845794" y="1162211"/>
          <a:ext cx="1922310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Rette nidi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 53.193,37</a:t>
          </a:r>
          <a:endParaRPr lang="it-IT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5794" y="1162211"/>
        <a:ext cx="1922310" cy="2440643"/>
      </dsp:txXfrm>
    </dsp:sp>
    <dsp:sp modelId="{98238D22-36E3-4E3A-A91F-37E6374C79F5}">
      <dsp:nvSpPr>
        <dsp:cNvPr id="0" name=""/>
        <dsp:cNvSpPr/>
      </dsp:nvSpPr>
      <dsp:spPr>
        <a:xfrm>
          <a:off x="5768105" y="1162211"/>
          <a:ext cx="1922310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Rette trasporto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 17.152,78</a:t>
          </a:r>
        </a:p>
      </dsp:txBody>
      <dsp:txXfrm>
        <a:off x="5768105" y="1162211"/>
        <a:ext cx="1922310" cy="2440643"/>
      </dsp:txXfrm>
    </dsp:sp>
    <dsp:sp modelId="{5360065F-29E5-4575-BD29-42AD209A2188}">
      <dsp:nvSpPr>
        <dsp:cNvPr id="0" name=""/>
        <dsp:cNvSpPr/>
      </dsp:nvSpPr>
      <dsp:spPr>
        <a:xfrm>
          <a:off x="7690415" y="1162211"/>
          <a:ext cx="1922310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Rette scuola d’infanzia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39.714,29</a:t>
          </a:r>
        </a:p>
      </dsp:txBody>
      <dsp:txXfrm>
        <a:off x="7690415" y="1162211"/>
        <a:ext cx="1922310" cy="2440643"/>
      </dsp:txXfrm>
    </dsp:sp>
    <dsp:sp modelId="{BD3C6D85-28CC-4F92-8E69-A4F02D6ED8B1}">
      <dsp:nvSpPr>
        <dsp:cNvPr id="0" name=""/>
        <dsp:cNvSpPr/>
      </dsp:nvSpPr>
      <dsp:spPr>
        <a:xfrm>
          <a:off x="0" y="3602855"/>
          <a:ext cx="9613900" cy="2711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519FD-3FC9-46B2-9B9D-86808CA12D30}">
      <dsp:nvSpPr>
        <dsp:cNvPr id="0" name=""/>
        <dsp:cNvSpPr/>
      </dsp:nvSpPr>
      <dsp:spPr>
        <a:xfrm>
          <a:off x="0" y="0"/>
          <a:ext cx="9613900" cy="11622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dirty="0">
              <a:latin typeface="Arial" panose="020B0604020202020204" pitchFamily="34" charset="0"/>
              <a:cs typeface="Arial" panose="020B0604020202020204" pitchFamily="34" charset="0"/>
            </a:rPr>
            <a:t>Principali Minori entrate segnalate</a:t>
          </a:r>
        </a:p>
      </dsp:txBody>
      <dsp:txXfrm>
        <a:off x="0" y="0"/>
        <a:ext cx="9613900" cy="1162211"/>
      </dsp:txXfrm>
    </dsp:sp>
    <dsp:sp modelId="{5B8039A2-13B0-45CA-BDC6-DD339314A425}">
      <dsp:nvSpPr>
        <dsp:cNvPr id="0" name=""/>
        <dsp:cNvSpPr/>
      </dsp:nvSpPr>
      <dsp:spPr>
        <a:xfrm>
          <a:off x="4694" y="1162211"/>
          <a:ext cx="3201503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TARI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- 250.000,00</a:t>
          </a:r>
        </a:p>
      </dsp:txBody>
      <dsp:txXfrm>
        <a:off x="4694" y="1162211"/>
        <a:ext cx="3201503" cy="2440643"/>
      </dsp:txXfrm>
    </dsp:sp>
    <dsp:sp modelId="{286D100C-AA7C-4486-ABA3-B05EFE455924}">
      <dsp:nvSpPr>
        <dsp:cNvPr id="0" name=""/>
        <dsp:cNvSpPr/>
      </dsp:nvSpPr>
      <dsp:spPr>
        <a:xfrm>
          <a:off x="3206198" y="1162211"/>
          <a:ext cx="3201503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IMU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- 221.000,00</a:t>
          </a:r>
        </a:p>
      </dsp:txBody>
      <dsp:txXfrm>
        <a:off x="3206198" y="1162211"/>
        <a:ext cx="3201503" cy="2440643"/>
      </dsp:txXfrm>
    </dsp:sp>
    <dsp:sp modelId="{36FD2778-1F79-4612-BF5A-FECC6C2A18AE}">
      <dsp:nvSpPr>
        <dsp:cNvPr id="0" name=""/>
        <dsp:cNvSpPr/>
      </dsp:nvSpPr>
      <dsp:spPr>
        <a:xfrm>
          <a:off x="6407701" y="1162211"/>
          <a:ext cx="3201503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Addizionale Comunale Irpef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- 220.000,00</a:t>
          </a:r>
          <a:endParaRPr lang="it-I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7701" y="1162211"/>
        <a:ext cx="3201503" cy="2440643"/>
      </dsp:txXfrm>
    </dsp:sp>
    <dsp:sp modelId="{BD3C6D85-28CC-4F92-8E69-A4F02D6ED8B1}">
      <dsp:nvSpPr>
        <dsp:cNvPr id="0" name=""/>
        <dsp:cNvSpPr/>
      </dsp:nvSpPr>
      <dsp:spPr>
        <a:xfrm>
          <a:off x="0" y="3602855"/>
          <a:ext cx="9613900" cy="2711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82C13-DCCE-469C-9D72-77CB7924AB63}">
      <dsp:nvSpPr>
        <dsp:cNvPr id="0" name=""/>
        <dsp:cNvSpPr/>
      </dsp:nvSpPr>
      <dsp:spPr>
        <a:xfrm>
          <a:off x="0" y="826512"/>
          <a:ext cx="1030241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i="0" u="none" kern="1200" dirty="0">
              <a:latin typeface="Arial" panose="020B0604020202020204" pitchFamily="34" charset="0"/>
              <a:cs typeface="Arial" panose="020B0604020202020204" pitchFamily="34" charset="0"/>
            </a:rPr>
            <a:t>Fondo per l’esercizio delle funzioni fondamentali degli Enti Locali ex art. 106 del D.L. 34/2020</a:t>
          </a:r>
        </a:p>
      </dsp:txBody>
      <dsp:txXfrm>
        <a:off x="59399" y="885911"/>
        <a:ext cx="10183620" cy="1098002"/>
      </dsp:txXfrm>
    </dsp:sp>
    <dsp:sp modelId="{564B4BDE-EBA6-4615-8BDC-00D7D31EDC46}">
      <dsp:nvSpPr>
        <dsp:cNvPr id="0" name=""/>
        <dsp:cNvSpPr/>
      </dsp:nvSpPr>
      <dsp:spPr>
        <a:xfrm>
          <a:off x="0" y="2254283"/>
          <a:ext cx="1030241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€ 706.929,79</a:t>
          </a:r>
        </a:p>
      </dsp:txBody>
      <dsp:txXfrm>
        <a:off x="59399" y="2313682"/>
        <a:ext cx="10183620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36E6B-6180-44A2-900E-D525D30AD1D9}">
      <dsp:nvSpPr>
        <dsp:cNvPr id="0" name=""/>
        <dsp:cNvSpPr/>
      </dsp:nvSpPr>
      <dsp:spPr>
        <a:xfrm>
          <a:off x="109187" y="3092"/>
          <a:ext cx="3222767" cy="806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Arial" panose="020B0604020202020204" pitchFamily="34" charset="0"/>
              <a:cs typeface="Arial" panose="020B0604020202020204" pitchFamily="34" charset="0"/>
            </a:rPr>
            <a:t>Servizi scolastici</a:t>
          </a:r>
        </a:p>
      </dsp:txBody>
      <dsp:txXfrm>
        <a:off x="132814" y="26719"/>
        <a:ext cx="3175513" cy="759438"/>
      </dsp:txXfrm>
    </dsp:sp>
    <dsp:sp modelId="{BD2AF1FA-C58E-42B2-8451-071063E4BC97}">
      <dsp:nvSpPr>
        <dsp:cNvPr id="0" name=""/>
        <dsp:cNvSpPr/>
      </dsp:nvSpPr>
      <dsp:spPr>
        <a:xfrm rot="5446863">
          <a:off x="1676106" y="815056"/>
          <a:ext cx="75863" cy="1411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816E86-34A2-48C0-B024-4768C7240112}">
      <dsp:nvSpPr>
        <dsp:cNvPr id="0" name=""/>
        <dsp:cNvSpPr/>
      </dsp:nvSpPr>
      <dsp:spPr>
        <a:xfrm>
          <a:off x="211056" y="961498"/>
          <a:ext cx="2964690" cy="28757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latin typeface="Arial" panose="020B0604020202020204" pitchFamily="34" charset="0"/>
              <a:cs typeface="Arial" panose="020B0604020202020204" pitchFamily="34" charset="0"/>
            </a:rPr>
            <a:t>Minori spese per sospensione servizi (scuole, refezione, trasporto ecc.)</a:t>
          </a:r>
        </a:p>
      </dsp:txBody>
      <dsp:txXfrm>
        <a:off x="295285" y="1045727"/>
        <a:ext cx="2796232" cy="2707335"/>
      </dsp:txXfrm>
    </dsp:sp>
    <dsp:sp modelId="{02B1152F-3E5C-462C-8622-3520050AA8FD}">
      <dsp:nvSpPr>
        <dsp:cNvPr id="0" name=""/>
        <dsp:cNvSpPr/>
      </dsp:nvSpPr>
      <dsp:spPr>
        <a:xfrm rot="5299662">
          <a:off x="1737076" y="3824764"/>
          <a:ext cx="0" cy="1411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615529"/>
            <a:satOff val="948"/>
            <a:lumOff val="125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0BEC37-06DF-4748-B2D4-2DA94F7676DB}">
      <dsp:nvSpPr>
        <dsp:cNvPr id="0" name=""/>
        <dsp:cNvSpPr/>
      </dsp:nvSpPr>
      <dsp:spPr>
        <a:xfrm>
          <a:off x="294419" y="3953408"/>
          <a:ext cx="2912255" cy="80669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44103"/>
            <a:satOff val="1478"/>
            <a:lumOff val="27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44103"/>
              <a:satOff val="1478"/>
              <a:lumOff val="27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326.000,00</a:t>
          </a:r>
        </a:p>
      </dsp:txBody>
      <dsp:txXfrm>
        <a:off x="318046" y="3977035"/>
        <a:ext cx="2865001" cy="759438"/>
      </dsp:txXfrm>
    </dsp:sp>
    <dsp:sp modelId="{DB559AEE-E94D-4D32-B717-9F72B8E54CEB}">
      <dsp:nvSpPr>
        <dsp:cNvPr id="0" name=""/>
        <dsp:cNvSpPr/>
      </dsp:nvSpPr>
      <dsp:spPr>
        <a:xfrm>
          <a:off x="3783702" y="3092"/>
          <a:ext cx="3226768" cy="806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38822"/>
                <a:satOff val="2369"/>
                <a:lumOff val="31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538822"/>
                <a:satOff val="2369"/>
                <a:lumOff val="3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538822"/>
                <a:satOff val="2369"/>
                <a:lumOff val="313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Arial" panose="020B0604020202020204" pitchFamily="34" charset="0"/>
              <a:cs typeface="Arial" panose="020B0604020202020204" pitchFamily="34" charset="0"/>
            </a:rPr>
            <a:t>Servizi scolastici</a:t>
          </a:r>
        </a:p>
      </dsp:txBody>
      <dsp:txXfrm>
        <a:off x="3807329" y="26719"/>
        <a:ext cx="3179514" cy="759438"/>
      </dsp:txXfrm>
    </dsp:sp>
    <dsp:sp modelId="{2552FAD2-255F-472F-9FAF-031BD14BE27B}">
      <dsp:nvSpPr>
        <dsp:cNvPr id="0" name=""/>
        <dsp:cNvSpPr/>
      </dsp:nvSpPr>
      <dsp:spPr>
        <a:xfrm rot="5417246">
          <a:off x="5346604" y="835153"/>
          <a:ext cx="95955" cy="1411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231058"/>
            <a:satOff val="1895"/>
            <a:lumOff val="251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30285-B9ED-49AD-B773-A95EA94FC52B}">
      <dsp:nvSpPr>
        <dsp:cNvPr id="0" name=""/>
        <dsp:cNvSpPr/>
      </dsp:nvSpPr>
      <dsp:spPr>
        <a:xfrm>
          <a:off x="3773667" y="1001693"/>
          <a:ext cx="3226768" cy="281021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488207"/>
            <a:satOff val="2955"/>
            <a:lumOff val="5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488207"/>
              <a:satOff val="2955"/>
              <a:lumOff val="54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latin typeface="Arial" panose="020B0604020202020204" pitchFamily="34" charset="0"/>
              <a:cs typeface="Arial" panose="020B0604020202020204" pitchFamily="34" charset="0"/>
            </a:rPr>
            <a:t>Minori spese per trasferimenti da finanziamento regionale fondo 0-6, già utilizzato per azzerare le rette dei servizi</a:t>
          </a:r>
        </a:p>
      </dsp:txBody>
      <dsp:txXfrm>
        <a:off x="3855975" y="1084001"/>
        <a:ext cx="3062152" cy="2645601"/>
      </dsp:txXfrm>
    </dsp:sp>
    <dsp:sp modelId="{F567C1F6-CCE5-4439-8012-5FA3BC5CAA3B}">
      <dsp:nvSpPr>
        <dsp:cNvPr id="0" name=""/>
        <dsp:cNvSpPr/>
      </dsp:nvSpPr>
      <dsp:spPr>
        <a:xfrm rot="5442299">
          <a:off x="5369137" y="3792040"/>
          <a:ext cx="0" cy="1411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846586"/>
            <a:satOff val="2843"/>
            <a:lumOff val="376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341406-4CDB-4C23-92E3-DE553EC2C4DE}">
      <dsp:nvSpPr>
        <dsp:cNvPr id="0" name=""/>
        <dsp:cNvSpPr/>
      </dsp:nvSpPr>
      <dsp:spPr>
        <a:xfrm>
          <a:off x="3750014" y="3913341"/>
          <a:ext cx="3226768" cy="8312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232310"/>
            <a:satOff val="4433"/>
            <a:lumOff val="81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232310"/>
              <a:satOff val="4433"/>
              <a:lumOff val="81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Arial" panose="020B0604020202020204" pitchFamily="34" charset="0"/>
              <a:cs typeface="Arial" panose="020B0604020202020204" pitchFamily="34" charset="0"/>
            </a:rPr>
            <a:t> 81.111,42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4362" y="3937689"/>
        <a:ext cx="3178072" cy="782592"/>
      </dsp:txXfrm>
    </dsp:sp>
    <dsp:sp modelId="{A5172F45-C6A0-4411-A3C3-451F820D60BA}">
      <dsp:nvSpPr>
        <dsp:cNvPr id="0" name=""/>
        <dsp:cNvSpPr/>
      </dsp:nvSpPr>
      <dsp:spPr>
        <a:xfrm>
          <a:off x="7462218" y="3092"/>
          <a:ext cx="3226768" cy="806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077644"/>
                <a:satOff val="4738"/>
                <a:lumOff val="627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3077644"/>
                <a:satOff val="4738"/>
                <a:lumOff val="627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3077644"/>
                <a:satOff val="4738"/>
                <a:lumOff val="627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Arial" panose="020B0604020202020204" pitchFamily="34" charset="0"/>
              <a:cs typeface="Arial" panose="020B0604020202020204" pitchFamily="34" charset="0"/>
            </a:rPr>
            <a:t>Settore Finanziario</a:t>
          </a:r>
        </a:p>
      </dsp:txBody>
      <dsp:txXfrm>
        <a:off x="7485845" y="26719"/>
        <a:ext cx="3179514" cy="759438"/>
      </dsp:txXfrm>
    </dsp:sp>
    <dsp:sp modelId="{C4437A3C-3AFB-4304-A0D0-AA08B9712A60}">
      <dsp:nvSpPr>
        <dsp:cNvPr id="0" name=""/>
        <dsp:cNvSpPr/>
      </dsp:nvSpPr>
      <dsp:spPr>
        <a:xfrm rot="5400000">
          <a:off x="9027627" y="835152"/>
          <a:ext cx="95952" cy="1411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462115"/>
            <a:satOff val="3790"/>
            <a:lumOff val="501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AF018-2473-40DF-A19C-90CE2CB7E4F3}">
      <dsp:nvSpPr>
        <dsp:cNvPr id="0" name=""/>
        <dsp:cNvSpPr/>
      </dsp:nvSpPr>
      <dsp:spPr>
        <a:xfrm>
          <a:off x="7462218" y="1001690"/>
          <a:ext cx="3226768" cy="280900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976413"/>
            <a:satOff val="5910"/>
            <a:lumOff val="108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976413"/>
              <a:satOff val="5910"/>
              <a:lumOff val="108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Minori spese quota capitale mutui </a:t>
          </a:r>
          <a:r>
            <a:rPr lang="it-IT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Mef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44491" y="1083963"/>
        <a:ext cx="3062222" cy="2644461"/>
      </dsp:txXfrm>
    </dsp:sp>
    <dsp:sp modelId="{B7BB1DC7-47B0-48C6-A8AA-6B0A33B7E6DA}">
      <dsp:nvSpPr>
        <dsp:cNvPr id="0" name=""/>
        <dsp:cNvSpPr/>
      </dsp:nvSpPr>
      <dsp:spPr>
        <a:xfrm rot="5340653">
          <a:off x="9100863" y="3798705"/>
          <a:ext cx="0" cy="14117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BAF38-7EEA-47E0-9D58-117152F32B68}">
      <dsp:nvSpPr>
        <dsp:cNvPr id="0" name=""/>
        <dsp:cNvSpPr/>
      </dsp:nvSpPr>
      <dsp:spPr>
        <a:xfrm>
          <a:off x="7495454" y="3927883"/>
          <a:ext cx="3226768" cy="80669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720516"/>
            <a:satOff val="7388"/>
            <a:lumOff val="1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720516"/>
              <a:satOff val="7388"/>
              <a:lumOff val="135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28.130,71</a:t>
          </a:r>
        </a:p>
      </dsp:txBody>
      <dsp:txXfrm>
        <a:off x="7519081" y="3951510"/>
        <a:ext cx="3179514" cy="759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519FD-3FC9-46B2-9B9D-86808CA12D30}">
      <dsp:nvSpPr>
        <dsp:cNvPr id="0" name=""/>
        <dsp:cNvSpPr/>
      </dsp:nvSpPr>
      <dsp:spPr>
        <a:xfrm>
          <a:off x="0" y="0"/>
          <a:ext cx="10130988" cy="11622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kern="1200" dirty="0">
              <a:latin typeface="Arial" panose="020B0604020202020204" pitchFamily="34" charset="0"/>
              <a:cs typeface="Arial" panose="020B0604020202020204" pitchFamily="34" charset="0"/>
            </a:rPr>
            <a:t>Principali Maggiori entrate segnalate</a:t>
          </a:r>
        </a:p>
      </dsp:txBody>
      <dsp:txXfrm>
        <a:off x="0" y="0"/>
        <a:ext cx="10130988" cy="1162211"/>
      </dsp:txXfrm>
    </dsp:sp>
    <dsp:sp modelId="{5B8039A2-13B0-45CA-BDC6-DD339314A425}">
      <dsp:nvSpPr>
        <dsp:cNvPr id="0" name=""/>
        <dsp:cNvSpPr/>
      </dsp:nvSpPr>
      <dsp:spPr>
        <a:xfrm>
          <a:off x="0" y="1162211"/>
          <a:ext cx="2532747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Entrata da eredità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286.938,76</a:t>
          </a:r>
        </a:p>
      </dsp:txBody>
      <dsp:txXfrm>
        <a:off x="0" y="1162211"/>
        <a:ext cx="2532747" cy="2440643"/>
      </dsp:txXfrm>
    </dsp:sp>
    <dsp:sp modelId="{286D100C-AA7C-4486-ABA3-B05EFE455924}">
      <dsp:nvSpPr>
        <dsp:cNvPr id="0" name=""/>
        <dsp:cNvSpPr/>
      </dsp:nvSpPr>
      <dsp:spPr>
        <a:xfrm>
          <a:off x="2532746" y="1162211"/>
          <a:ext cx="2532747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Contributo sistemazioni ambientali (vincolata)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13.757,02</a:t>
          </a:r>
        </a:p>
      </dsp:txBody>
      <dsp:txXfrm>
        <a:off x="2532746" y="1162211"/>
        <a:ext cx="2532747" cy="2440643"/>
      </dsp:txXfrm>
    </dsp:sp>
    <dsp:sp modelId="{5520DAAC-2485-4D4F-9D49-A709A49523A8}">
      <dsp:nvSpPr>
        <dsp:cNvPr id="0" name=""/>
        <dsp:cNvSpPr/>
      </dsp:nvSpPr>
      <dsp:spPr>
        <a:xfrm>
          <a:off x="5065493" y="1162211"/>
          <a:ext cx="2532747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Sanzioni per abusivismo edilizio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(vincolata)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10.000,00</a:t>
          </a:r>
        </a:p>
      </dsp:txBody>
      <dsp:txXfrm>
        <a:off x="5065493" y="1162211"/>
        <a:ext cx="2532747" cy="2440643"/>
      </dsp:txXfrm>
    </dsp:sp>
    <dsp:sp modelId="{BB14C198-26E1-4829-BA58-8907DBCF7DDF}">
      <dsp:nvSpPr>
        <dsp:cNvPr id="0" name=""/>
        <dsp:cNvSpPr/>
      </dsp:nvSpPr>
      <dsp:spPr>
        <a:xfrm>
          <a:off x="7598241" y="1162211"/>
          <a:ext cx="2532747" cy="2440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dirty="0">
              <a:latin typeface="Arial" panose="020B0604020202020204" pitchFamily="34" charset="0"/>
              <a:cs typeface="Arial" panose="020B0604020202020204" pitchFamily="34" charset="0"/>
            </a:rPr>
            <a:t>Avanzo vincolato applicato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dirty="0">
              <a:latin typeface="Arial" panose="020B0604020202020204" pitchFamily="34" charset="0"/>
              <a:cs typeface="Arial" panose="020B0604020202020204" pitchFamily="34" charset="0"/>
            </a:rPr>
            <a:t>412.000,00</a:t>
          </a:r>
        </a:p>
      </dsp:txBody>
      <dsp:txXfrm>
        <a:off x="7598241" y="1162211"/>
        <a:ext cx="2532747" cy="2440643"/>
      </dsp:txXfrm>
    </dsp:sp>
    <dsp:sp modelId="{BD3C6D85-28CC-4F92-8E69-A4F02D6ED8B1}">
      <dsp:nvSpPr>
        <dsp:cNvPr id="0" name=""/>
        <dsp:cNvSpPr/>
      </dsp:nvSpPr>
      <dsp:spPr>
        <a:xfrm>
          <a:off x="0" y="3602855"/>
          <a:ext cx="10130988" cy="2711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B55E9-CA2E-49C6-8381-171D88765E61}">
      <dsp:nvSpPr>
        <dsp:cNvPr id="0" name=""/>
        <dsp:cNvSpPr/>
      </dsp:nvSpPr>
      <dsp:spPr>
        <a:xfrm>
          <a:off x="1249" y="662098"/>
          <a:ext cx="4549331" cy="227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  <a:sp3d extrusionH="28000" prstMaterial="matte"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Fondo di cassa netto al 31.12.2019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€ 7.749.916,11</a:t>
          </a:r>
        </a:p>
      </dsp:txBody>
      <dsp:txXfrm>
        <a:off x="67872" y="728721"/>
        <a:ext cx="4416085" cy="2141419"/>
      </dsp:txXfrm>
    </dsp:sp>
    <dsp:sp modelId="{931FDD68-F814-4332-8EEB-023C8F5FFDF2}">
      <dsp:nvSpPr>
        <dsp:cNvPr id="0" name=""/>
        <dsp:cNvSpPr/>
      </dsp:nvSpPr>
      <dsp:spPr>
        <a:xfrm>
          <a:off x="5687914" y="662098"/>
          <a:ext cx="4549331" cy="227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  <a:sp3d extrusionH="28000" prstMaterial="matte"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Fondo di cassa netto al 24.07.2020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€ 7.995.502,37</a:t>
          </a:r>
        </a:p>
      </dsp:txBody>
      <dsp:txXfrm>
        <a:off x="5754537" y="728721"/>
        <a:ext cx="4416085" cy="2141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0.37784</cdr:x>
      <cdr:y>0.12832</cdr:y>
    </cdr:from>
    <cdr:to>
      <cdr:x>0.37784</cdr:x>
      <cdr:y>0.12832</cdr:y>
    </cdr:to>
    <cdr:cxnSp macro="">
      <cdr:nvCxnSpPr>
        <cdr:cNvPr id="6" name="Connettore diritto 5">
          <a:extLst xmlns:a="http://schemas.openxmlformats.org/drawingml/2006/main">
            <a:ext uri="{FF2B5EF4-FFF2-40B4-BE49-F238E27FC236}">
              <a16:creationId xmlns:a16="http://schemas.microsoft.com/office/drawing/2014/main" id="{519BCEF0-94DF-46CF-A810-4AB5D0D2EA0C}"/>
            </a:ext>
          </a:extLst>
        </cdr:cNvPr>
        <cdr:cNvCxnSpPr/>
      </cdr:nvCxnSpPr>
      <cdr:spPr>
        <a:xfrm xmlns:a="http://schemas.openxmlformats.org/drawingml/2006/main">
          <a:off x="3632545" y="57647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0.37482</cdr:x>
      <cdr:y>0.08628</cdr:y>
    </cdr:from>
    <cdr:to>
      <cdr:x>0.39756</cdr:x>
      <cdr:y>0.13136</cdr:y>
    </cdr:to>
    <cdr:cxnSp macro="">
      <cdr:nvCxnSpPr>
        <cdr:cNvPr id="12" name="Connettore diritto 11">
          <a:extLst xmlns:a="http://schemas.openxmlformats.org/drawingml/2006/main">
            <a:ext uri="{FF2B5EF4-FFF2-40B4-BE49-F238E27FC236}">
              <a16:creationId xmlns:a16="http://schemas.microsoft.com/office/drawing/2014/main" id="{C483E176-6752-434C-B4D5-E6F0416B9FE9}"/>
            </a:ext>
          </a:extLst>
        </cdr:cNvPr>
        <cdr:cNvCxnSpPr/>
      </cdr:nvCxnSpPr>
      <cdr:spPr>
        <a:xfrm xmlns:a="http://schemas.openxmlformats.org/drawingml/2006/main">
          <a:off x="3603444" y="404778"/>
          <a:ext cx="218661" cy="211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0.16841</cdr:x>
      <cdr:y>0.50424</cdr:y>
    </cdr:from>
    <cdr:to>
      <cdr:x>0.18975</cdr:x>
      <cdr:y>0.50424</cdr:y>
    </cdr:to>
    <cdr:cxnSp macro="">
      <cdr:nvCxnSpPr>
        <cdr:cNvPr id="19" name="Connettore diritto 18">
          <a:extLst xmlns:a="http://schemas.openxmlformats.org/drawingml/2006/main">
            <a:ext uri="{FF2B5EF4-FFF2-40B4-BE49-F238E27FC236}">
              <a16:creationId xmlns:a16="http://schemas.microsoft.com/office/drawing/2014/main" id="{C6C58FB0-DB0E-4DF0-917B-D717A311C75D}"/>
            </a:ext>
          </a:extLst>
        </cdr:cNvPr>
        <cdr:cNvCxnSpPr/>
      </cdr:nvCxnSpPr>
      <cdr:spPr>
        <a:xfrm xmlns:a="http://schemas.openxmlformats.org/drawingml/2006/main">
          <a:off x="1724950" y="2365513"/>
          <a:ext cx="2186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0.78749</cdr:x>
      <cdr:y>0.65678</cdr:y>
    </cdr:from>
    <cdr:to>
      <cdr:x>0.79817</cdr:x>
      <cdr:y>0.65678</cdr:y>
    </cdr:to>
    <cdr:cxnSp macro="">
      <cdr:nvCxnSpPr>
        <cdr:cNvPr id="21" name="Connettore diritto 20">
          <a:extLst xmlns:a="http://schemas.openxmlformats.org/drawingml/2006/main">
            <a:ext uri="{FF2B5EF4-FFF2-40B4-BE49-F238E27FC236}">
              <a16:creationId xmlns:a16="http://schemas.microsoft.com/office/drawing/2014/main" id="{F1D411E8-2273-4A57-B0F9-CE785DA2C91E}"/>
            </a:ext>
          </a:extLst>
        </cdr:cNvPr>
        <cdr:cNvCxnSpPr/>
      </cdr:nvCxnSpPr>
      <cdr:spPr>
        <a:xfrm xmlns:a="http://schemas.openxmlformats.org/drawingml/2006/main" flipH="1">
          <a:off x="8066115" y="3081130"/>
          <a:ext cx="10933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5DEC3-D729-4261-8F25-86DFC23A7A70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26D6D9-6971-4B97-B77E-6AEBC6CA71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5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4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14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8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57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132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349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901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2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09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77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82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85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29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80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440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067CB7-A666-4DAE-8704-0C53F3C8BED3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55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9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97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75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58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1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99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5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4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0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3B99-D906-4BF8-9D35-538F62EBA6AA}" type="datetimeFigureOut">
              <a:rPr lang="it-IT" smtClean="0"/>
              <a:t>30/07/2020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39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AFA690-D32D-41E0-9001-0E7298B17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t="22901" r="3882" b="95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932CE1-7E2E-4CDE-9E76-FDE94C4C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br>
              <a:rPr lang="it-IT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VARIAZIONE DI ASSESTAMENTO DI BILANCIO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8743C-0631-44FD-B22A-42B48402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it-IT" sz="1800" dirty="0"/>
              <a:t>Consiglio Comunale del 30 luglio 2020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(2)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037917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59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IN CONTO CAPITALE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91108E89-A305-4DD7-A59C-7DF0F1045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020928"/>
              </p:ext>
            </p:extLst>
          </p:nvPr>
        </p:nvGraphicFramePr>
        <p:xfrm>
          <a:off x="681038" y="2336800"/>
          <a:ext cx="9729054" cy="424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93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IN CONTO CAPITALE</a:t>
            </a:r>
          </a:p>
        </p:txBody>
      </p:sp>
      <p:graphicFrame>
        <p:nvGraphicFramePr>
          <p:cNvPr id="9" name="Segnaposto contenuto 3">
            <a:extLst>
              <a:ext uri="{FF2B5EF4-FFF2-40B4-BE49-F238E27FC236}">
                <a16:creationId xmlns:a16="http://schemas.microsoft.com/office/drawing/2014/main" id="{2F74452C-608F-4D99-9F22-800737EF9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16258"/>
              </p:ext>
            </p:extLst>
          </p:nvPr>
        </p:nvGraphicFramePr>
        <p:xfrm>
          <a:off x="681038" y="2230734"/>
          <a:ext cx="10130988" cy="387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33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UTILIZZO AVANZO DI AMMINISTRAZIONE IN ASSESTAMENTO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56023"/>
              </p:ext>
            </p:extLst>
          </p:nvPr>
        </p:nvGraphicFramePr>
        <p:xfrm>
          <a:off x="680320" y="2017644"/>
          <a:ext cx="10242783" cy="469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45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COMPOSIZIONE DEL RISULTATO DI AMMINISTRAZIONE DOPO LE VARIAZIONI D’ESERCIZIO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182861"/>
              </p:ext>
            </p:extLst>
          </p:nvPr>
        </p:nvGraphicFramePr>
        <p:xfrm>
          <a:off x="432080" y="2673515"/>
          <a:ext cx="5576834" cy="408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Segnaposto contenuto 5" descr="Risultato a Rendiconto 2019&#10;">
            <a:extLst>
              <a:ext uri="{FF2B5EF4-FFF2-40B4-BE49-F238E27FC236}">
                <a16:creationId xmlns:a16="http://schemas.microsoft.com/office/drawing/2014/main" id="{5367FDE7-CFB2-4E0D-B5F7-6D09F440A0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477078"/>
              </p:ext>
            </p:extLst>
          </p:nvPr>
        </p:nvGraphicFramePr>
        <p:xfrm>
          <a:off x="6501285" y="2674168"/>
          <a:ext cx="5496448" cy="408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5D759F-4F11-48AE-A9A0-46399C4D12BA}"/>
              </a:ext>
            </a:extLst>
          </p:cNvPr>
          <p:cNvSpPr txBox="1"/>
          <p:nvPr/>
        </p:nvSpPr>
        <p:spPr>
          <a:xfrm>
            <a:off x="1256044" y="1986197"/>
            <a:ext cx="392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Risultato di amministrazione dopo le variazioni intervenute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054FD1-6290-4B0E-8D61-32961E129757}"/>
              </a:ext>
            </a:extLst>
          </p:cNvPr>
          <p:cNvSpPr txBox="1"/>
          <p:nvPr/>
        </p:nvSpPr>
        <p:spPr>
          <a:xfrm>
            <a:off x="7516169" y="1986198"/>
            <a:ext cx="392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Risultato di amministrazione a Rendiconto 2019</a:t>
            </a:r>
          </a:p>
        </p:txBody>
      </p:sp>
    </p:spTree>
    <p:extLst>
      <p:ext uri="{BB962C8B-B14F-4D97-AF65-F5344CB8AC3E}">
        <p14:creationId xmlns:p14="http://schemas.microsoft.com/office/powerpoint/2010/main" val="422708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FONDO CASSA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0DBB5D8-BAC6-4EBF-8E6A-961A8277A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71075"/>
              </p:ext>
            </p:extLst>
          </p:nvPr>
        </p:nvGraphicFramePr>
        <p:xfrm>
          <a:off x="681038" y="2336800"/>
          <a:ext cx="10238496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86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CE9F0F-BD4A-41D9-A8EB-19D29D7719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" b="2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21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649FB-63FD-40A6-B425-F8441DE24C27}"/>
              </a:ext>
            </a:extLst>
          </p:cNvPr>
          <p:cNvSpPr txBox="1"/>
          <p:nvPr/>
        </p:nvSpPr>
        <p:spPr>
          <a:xfrm>
            <a:off x="168965" y="2063262"/>
            <a:ext cx="4331929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Grazie</a:t>
            </a:r>
            <a:r>
              <a:rPr lang="en-US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</a:t>
            </a: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l’attenzione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SETTORE SERVIZI SCOLASTICI ED EDUCATIVI - ENTRATE</a:t>
            </a:r>
          </a:p>
        </p:txBody>
      </p:sp>
      <p:graphicFrame>
        <p:nvGraphicFramePr>
          <p:cNvPr id="9" name="Segnaposto contenuto 3">
            <a:extLst>
              <a:ext uri="{FF2B5EF4-FFF2-40B4-BE49-F238E27FC236}">
                <a16:creationId xmlns:a16="http://schemas.microsoft.com/office/drawing/2014/main" id="{2F74452C-608F-4D99-9F22-800737EF9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167589"/>
              </p:ext>
            </p:extLst>
          </p:nvPr>
        </p:nvGraphicFramePr>
        <p:xfrm>
          <a:off x="681038" y="2230734"/>
          <a:ext cx="9613900" cy="387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75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SETTORE SERVIZI SCOLASTICI ED EDUCATIVI - ENTRATE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675A4DCC-C7B3-404D-9223-B812E5F49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495757"/>
              </p:ext>
            </p:extLst>
          </p:nvPr>
        </p:nvGraphicFramePr>
        <p:xfrm>
          <a:off x="681038" y="2336800"/>
          <a:ext cx="9613900" cy="401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289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SETTORE TRIBUTI – ENTRATE</a:t>
            </a:r>
          </a:p>
        </p:txBody>
      </p:sp>
      <p:graphicFrame>
        <p:nvGraphicFramePr>
          <p:cNvPr id="9" name="Segnaposto contenuto 3">
            <a:extLst>
              <a:ext uri="{FF2B5EF4-FFF2-40B4-BE49-F238E27FC236}">
                <a16:creationId xmlns:a16="http://schemas.microsoft.com/office/drawing/2014/main" id="{2F74452C-608F-4D99-9F22-800737EF9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634493"/>
              </p:ext>
            </p:extLst>
          </p:nvPr>
        </p:nvGraphicFramePr>
        <p:xfrm>
          <a:off x="681038" y="2230734"/>
          <a:ext cx="9613900" cy="387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493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SETTORE TRIBUTI - ENTRATE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675A4DCC-C7B3-404D-9223-B812E5F49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724464"/>
              </p:ext>
            </p:extLst>
          </p:nvPr>
        </p:nvGraphicFramePr>
        <p:xfrm>
          <a:off x="681038" y="2336800"/>
          <a:ext cx="9613900" cy="401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559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71446"/>
            <a:ext cx="9613861" cy="1080938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SETTORE FINANZIARIO - ENTRATE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D08BAD-1B7B-4E81-A182-5F872E34F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31EF6A9A-FEDB-477B-AC10-1B71537D3A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843543"/>
              </p:ext>
            </p:extLst>
          </p:nvPr>
        </p:nvGraphicFramePr>
        <p:xfrm>
          <a:off x="680321" y="2146852"/>
          <a:ext cx="10302418" cy="427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47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SETTORE FINANZIARIO - ENTRATE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675A4DCC-C7B3-404D-9223-B812E5F49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023430"/>
              </p:ext>
            </p:extLst>
          </p:nvPr>
        </p:nvGraphicFramePr>
        <p:xfrm>
          <a:off x="681038" y="2336800"/>
          <a:ext cx="9613900" cy="401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74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latin typeface="Arial" charset="0"/>
                <a:cs typeface="Arial" charset="0"/>
              </a:rPr>
              <a:t>SPESE – Minori spese segnalate</a:t>
            </a:r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1151995878"/>
              </p:ext>
            </p:extLst>
          </p:nvPr>
        </p:nvGraphicFramePr>
        <p:xfrm>
          <a:off x="469252" y="2032986"/>
          <a:ext cx="10798175" cy="506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(1)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969428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818023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357</Words>
  <Application>Microsoft Office PowerPoint</Application>
  <PresentationFormat>Widescreen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Berlino</vt:lpstr>
      <vt:lpstr> VARIAZIONE DI ASSESTAMENTO DI BILANCIO</vt:lpstr>
      <vt:lpstr>SETTORE SERVIZI SCOLASTICI ED EDUCATIVI - ENTRATE</vt:lpstr>
      <vt:lpstr>SETTORE SERVIZI SCOLASTICI ED EDUCATIVI - ENTRATE</vt:lpstr>
      <vt:lpstr>SETTORE TRIBUTI – ENTRATE</vt:lpstr>
      <vt:lpstr>SETTORE TRIBUTI - ENTRATE</vt:lpstr>
      <vt:lpstr>SETTORE FINANZIARIO - ENTRATE</vt:lpstr>
      <vt:lpstr>SETTORE FINANZIARIO - ENTRATE</vt:lpstr>
      <vt:lpstr>SPESE – Minori spese segnalate</vt:lpstr>
      <vt:lpstr>PRINCIPALI VARIAZIONI PER MISSIONI E PROGRAMMI – SPESA CORRENTE (1)</vt:lpstr>
      <vt:lpstr>PRINCIPALI VARIAZIONI PER MISSIONI E PROGRAMMI – SPESA CORRENTE (2)</vt:lpstr>
      <vt:lpstr>PRINCIPALI VARIAZIONI PER MISSIONI E PROGRAMMI – SPESA IN CONTO CAPITALE</vt:lpstr>
      <vt:lpstr>ENTRATE IN CONTO CAPITALE</vt:lpstr>
      <vt:lpstr>UTILIZZO AVANZO DI AMMINISTRAZIONE IN ASSESTAMENTO</vt:lpstr>
      <vt:lpstr>COMPOSIZIONE DEL RISULTATO DI AMMINISTRAZIONE DOPO LE VARIAZIONI D’ESERCIZIO</vt:lpstr>
      <vt:lpstr>FONDO CASSA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RENDICONTO DELLA GESTIONE 2018</dc:title>
  <dc:creator>Alessandra Gherardi</dc:creator>
  <cp:lastModifiedBy>Alessandra Gherardi</cp:lastModifiedBy>
  <cp:revision>176</cp:revision>
  <cp:lastPrinted>2019-04-19T11:30:58Z</cp:lastPrinted>
  <dcterms:created xsi:type="dcterms:W3CDTF">2019-04-17T08:36:13Z</dcterms:created>
  <dcterms:modified xsi:type="dcterms:W3CDTF">2020-07-30T08:40:45Z</dcterms:modified>
</cp:coreProperties>
</file>