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256" r:id="rId2"/>
    <p:sldId id="282" r:id="rId3"/>
    <p:sldId id="322" r:id="rId4"/>
    <p:sldId id="260" r:id="rId5"/>
    <p:sldId id="323" r:id="rId6"/>
    <p:sldId id="271" r:id="rId7"/>
    <p:sldId id="334" r:id="rId8"/>
    <p:sldId id="311" r:id="rId9"/>
    <p:sldId id="333" r:id="rId10"/>
    <p:sldId id="312" r:id="rId11"/>
    <p:sldId id="313" r:id="rId12"/>
    <p:sldId id="272" r:id="rId13"/>
    <p:sldId id="314" r:id="rId14"/>
    <p:sldId id="315" r:id="rId15"/>
    <p:sldId id="316" r:id="rId16"/>
    <p:sldId id="317" r:id="rId17"/>
    <p:sldId id="284" r:id="rId18"/>
    <p:sldId id="324" r:id="rId19"/>
    <p:sldId id="329" r:id="rId20"/>
    <p:sldId id="330" r:id="rId21"/>
    <p:sldId id="325" r:id="rId22"/>
    <p:sldId id="326" r:id="rId23"/>
    <p:sldId id="331" r:id="rId24"/>
    <p:sldId id="305" r:id="rId2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0033CC"/>
    <a:srgbClr val="CC6600"/>
    <a:srgbClr val="663300"/>
    <a:srgbClr val="993300"/>
    <a:srgbClr val="C98018"/>
    <a:srgbClr val="788E8C"/>
    <a:srgbClr val="B2230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9.2470277410832726E-3"/>
                  <c:y val="-3.5288923196020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30-40E6-8CE6-4E38B43A2E47}"/>
                </c:ext>
              </c:extLst>
            </c:dLbl>
            <c:dLbl>
              <c:idx val="2"/>
              <c:layout>
                <c:manualLayout>
                  <c:x val="-1.0568031704095112E-2"/>
                  <c:y val="-7.057784639204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30-40E6-8CE6-4E38B43A2E47}"/>
                </c:ext>
              </c:extLst>
            </c:dLbl>
            <c:dLbl>
              <c:idx val="3"/>
              <c:layout>
                <c:manualLayout>
                  <c:x val="-1.8494055482166545E-2"/>
                  <c:y val="-1.058667695880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130-40E6-8CE6-4E38B43A2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3910789.66</c:v>
                </c:pt>
                <c:pt idx="1">
                  <c:v>351961.69</c:v>
                </c:pt>
                <c:pt idx="2" formatCode="#,##0.00">
                  <c:v>2669955.06</c:v>
                </c:pt>
                <c:pt idx="3" formatCode="#,##0.00">
                  <c:v>340927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B130-40E6-8CE6-4E38B43A2E4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840158520475564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30-40E6-8CE6-4E38B43A2E47}"/>
                </c:ext>
              </c:extLst>
            </c:dLbl>
            <c:dLbl>
              <c:idx val="1"/>
              <c:layout>
                <c:manualLayout>
                  <c:x val="3.6988110964332896E-2"/>
                  <c:y val="-2.470224623721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30-40E6-8CE6-4E38B43A2E47}"/>
                </c:ext>
              </c:extLst>
            </c:dLbl>
            <c:dLbl>
              <c:idx val="2"/>
              <c:layout>
                <c:manualLayout>
                  <c:x val="4.227212681638044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30-40E6-8CE6-4E38B43A2E47}"/>
                </c:ext>
              </c:extLst>
            </c:dLbl>
            <c:dLbl>
              <c:idx val="3"/>
              <c:layout>
                <c:manualLayout>
                  <c:x val="4.095112285336866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30-40E6-8CE6-4E38B43A2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3: Ordine pubblico e sicurezza</c:v>
                </c:pt>
                <c:pt idx="2">
                  <c:v>MISSIONE 4: Istruzione e diritto allo studio</c:v>
                </c:pt>
                <c:pt idx="3">
                  <c:v>MISSIONE 5: Tutela e valorizzazione dei beni e delle attività culturali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2820330.71</c:v>
                </c:pt>
                <c:pt idx="1">
                  <c:v>127838.24</c:v>
                </c:pt>
                <c:pt idx="2">
                  <c:v>2291366.1800000002</c:v>
                </c:pt>
                <c:pt idx="3">
                  <c:v>266075.89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130-40E6-8CE6-4E38B43A2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0703584"/>
        <c:axId val="806937584"/>
        <c:axId val="0"/>
      </c:bar3DChart>
      <c:catAx>
        <c:axId val="67070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06937584"/>
        <c:crosses val="autoZero"/>
        <c:auto val="1"/>
        <c:lblAlgn val="ctr"/>
        <c:lblOffset val="100"/>
        <c:noMultiLvlLbl val="0"/>
      </c:catAx>
      <c:valAx>
        <c:axId val="8069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07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7173051519154606E-2"/>
                  <c:y val="-2.70190090429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09-4C73-9785-315DD62C64E8}"/>
                </c:ext>
              </c:extLst>
            </c:dLbl>
            <c:dLbl>
              <c:idx val="2"/>
              <c:layout>
                <c:manualLayout>
                  <c:x val="-9.247027741083224E-3"/>
                  <c:y val="-1.801267269531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9-4C73-9785-315DD62C64E8}"/>
                </c:ext>
              </c:extLst>
            </c:dLbl>
            <c:dLbl>
              <c:idx val="3"/>
              <c:layout>
                <c:manualLayout>
                  <c:x val="-9.6872504874762429E-17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09-4C73-9785-315DD62C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40200 - Contributi agli investimenti</c:v>
                </c:pt>
                <c:pt idx="1">
                  <c:v>40300 - Altri trasferimenti in conto capitale</c:v>
                </c:pt>
                <c:pt idx="2">
                  <c:v>40400 - Entrate da alienazione di beni materiali e immateriali</c:v>
                </c:pt>
                <c:pt idx="3">
                  <c:v>40500 - Altre entrate in conto capitale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113757.02</c:v>
                </c:pt>
                <c:pt idx="1">
                  <c:v>102847.01</c:v>
                </c:pt>
                <c:pt idx="2">
                  <c:v>586000</c:v>
                </c:pt>
                <c:pt idx="3">
                  <c:v>725449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1.200844846354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09-4C73-9785-315DD62C64E8}"/>
                </c:ext>
              </c:extLst>
            </c:dLbl>
            <c:dLbl>
              <c:idx val="1"/>
              <c:layout>
                <c:manualLayout>
                  <c:x val="1.5852047556142668E-2"/>
                  <c:y val="-6.0042242317725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09-4C73-9785-315DD62C64E8}"/>
                </c:ext>
              </c:extLst>
            </c:dLbl>
            <c:dLbl>
              <c:idx val="2"/>
              <c:layout>
                <c:manualLayout>
                  <c:x val="1.9815059445178335E-2"/>
                  <c:y val="-1.801267269531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09-4C73-9785-315DD62C64E8}"/>
                </c:ext>
              </c:extLst>
            </c:dLbl>
            <c:dLbl>
              <c:idx val="3"/>
              <c:layout>
                <c:manualLayout>
                  <c:x val="2.2457067371202018E-2"/>
                  <c:y val="-9.0063363476588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09-4C73-9785-315DD62C6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40200 - Contributi agli investimenti</c:v>
                </c:pt>
                <c:pt idx="1">
                  <c:v>40300 - Altri trasferimenti in conto capitale</c:v>
                </c:pt>
                <c:pt idx="2">
                  <c:v>40400 - Entrate da alienazione di beni materiali e immateriali</c:v>
                </c:pt>
                <c:pt idx="3">
                  <c:v>40500 - Altre entrate in conto capitale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113757.02</c:v>
                </c:pt>
                <c:pt idx="1">
                  <c:v>138492.60999999999</c:v>
                </c:pt>
                <c:pt idx="2">
                  <c:v>48060</c:v>
                </c:pt>
                <c:pt idx="3">
                  <c:v>409812.95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68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29-4C96-A428-E3872D46B8DA}"/>
                </c:ext>
              </c:extLst>
            </c:dLbl>
            <c:dLbl>
              <c:idx val="1"/>
              <c:layout>
                <c:manualLayout>
                  <c:x val="0"/>
                  <c:y val="-3.002112115886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29-4C96-A428-E3872D46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Alienazioni di attività finanziarie</c:v>
                </c:pt>
                <c:pt idx="1">
                  <c:v>Accensione di mutui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1725</c:v>
                </c:pt>
                <c:pt idx="1">
                  <c:v>201698.1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35667107001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9-4C96-A428-E3872D46B8DA}"/>
                </c:ext>
              </c:extLst>
            </c:dLbl>
            <c:dLbl>
              <c:idx val="1"/>
              <c:layout>
                <c:manualLayout>
                  <c:x val="2.9062087186261461E-2"/>
                  <c:y val="-3.302323327474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9-4C96-A428-E3872D46B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Alienazioni di attività finanziarie</c:v>
                </c:pt>
                <c:pt idx="1">
                  <c:v>Accensione di mutui</c:v>
                </c:pt>
              </c:strCache>
            </c:strRef>
          </c:cat>
          <c:val>
            <c:numRef>
              <c:f>Foglio1!$C$2:$C$3</c:f>
              <c:numCache>
                <c:formatCode>#,##0.00\ _€</c:formatCode>
                <c:ptCount val="2"/>
                <c:pt idx="0">
                  <c:v>1725</c:v>
                </c:pt>
                <c:pt idx="1">
                  <c:v>90764.15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2"/>
              <c:layout>
                <c:manualLayout>
                  <c:x val="-2.509907529722589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 2: Segreteria generale</c:v>
                </c:pt>
                <c:pt idx="1">
                  <c:v>MISSIONE 01 - Prog. 3: Gestione economica e finanziaria</c:v>
                </c:pt>
                <c:pt idx="2">
                  <c:v>MISSIONE 01 - Prog. 6: Ufficio tecnico</c:v>
                </c:pt>
                <c:pt idx="3">
                  <c:v>MISSIONE 01 - Prog.  7:Anagrafe e stato civile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>
                  <c:v>178380.08</c:v>
                </c:pt>
                <c:pt idx="1">
                  <c:v>341735.8</c:v>
                </c:pt>
                <c:pt idx="2">
                  <c:v>577609</c:v>
                </c:pt>
                <c:pt idx="3">
                  <c:v>346760.16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9062087186261559E-2"/>
                  <c:y val="-2.470224623721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B1-4E09-A725-115C277D3717}"/>
                </c:ext>
              </c:extLst>
            </c:dLbl>
            <c:dLbl>
              <c:idx val="1"/>
              <c:layout>
                <c:manualLayout>
                  <c:x val="3.302509907529718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1-4E09-A725-115C277D3717}"/>
                </c:ext>
              </c:extLst>
            </c:dLbl>
            <c:dLbl>
              <c:idx val="2"/>
              <c:layout>
                <c:manualLayout>
                  <c:x val="6.8692206076618231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1-4E09-A725-115C277D3717}"/>
                </c:ext>
              </c:extLst>
            </c:dLbl>
            <c:dLbl>
              <c:idx val="3"/>
              <c:layout>
                <c:manualLayout>
                  <c:x val="2.7741083223249766E-2"/>
                  <c:y val="-1.411556927840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 2: Segreteria generale</c:v>
                </c:pt>
                <c:pt idx="1">
                  <c:v>MISSIONE 01 - Prog. 3: Gestione economica e finanziaria</c:v>
                </c:pt>
                <c:pt idx="2">
                  <c:v>MISSIONE 01 - Prog. 6: Ufficio tecnico</c:v>
                </c:pt>
                <c:pt idx="3">
                  <c:v>MISSIONE 01 - Prog.  7:Anagrafe e stato civile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>
                  <c:v>191422.07999999999</c:v>
                </c:pt>
                <c:pt idx="1">
                  <c:v>329547.03000000003</c:v>
                </c:pt>
                <c:pt idx="2">
                  <c:v>573690</c:v>
                </c:pt>
                <c:pt idx="3">
                  <c:v>356660.18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9B1-4E09-A725-115C277D3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A-4184-840D-E2C20A36E486}"/>
                </c:ext>
              </c:extLst>
            </c:dLbl>
            <c:dLbl>
              <c:idx val="1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1.7173051519154558E-2"/>
                  <c:y val="-4.2346707835224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dLbl>
              <c:idx val="4"/>
              <c:layout>
                <c:manualLayout>
                  <c:x val="-2.2457067371202115E-2"/>
                  <c:y val="-2.82311385568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1: Istruzione prescolastica</c:v>
                </c:pt>
                <c:pt idx="1">
                  <c:v>MISSIONE 04 - Prog. 2: Altri ordini di istruzione non universitaria</c:v>
                </c:pt>
                <c:pt idx="2">
                  <c:v>MISSIONE 04 - Prog. 6: Servizi ausiliari all'istruzione</c:v>
                </c:pt>
                <c:pt idx="3">
                  <c:v>MISSIONE 05 - Prog. 2: Attività culturali</c:v>
                </c:pt>
                <c:pt idx="4">
                  <c:v>MISSIONE 08 - Prog. 1: Urbanistica e assetto territorio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819391.57</c:v>
                </c:pt>
                <c:pt idx="1">
                  <c:v>498711.42</c:v>
                </c:pt>
                <c:pt idx="2">
                  <c:v>1351852.07</c:v>
                </c:pt>
                <c:pt idx="3">
                  <c:v>340927</c:v>
                </c:pt>
                <c:pt idx="4">
                  <c:v>34500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3025099075297132E-2"/>
                  <c:y val="-3.88178155156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dLbl>
              <c:idx val="4"/>
              <c:layout>
                <c:manualLayout>
                  <c:x val="4.6235138705416019E-2"/>
                  <c:y val="-3.88178155156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04 - Prog. 1: Istruzione prescolastica</c:v>
                </c:pt>
                <c:pt idx="1">
                  <c:v>MISSIONE 04 - Prog. 2: Altri ordini di istruzione non universitaria</c:v>
                </c:pt>
                <c:pt idx="2">
                  <c:v>MISSIONE 04 - Prog. 6: Servizi ausiliari all'istruzione</c:v>
                </c:pt>
                <c:pt idx="3">
                  <c:v>MISSIONE 05 - Prog. 2: Attività culturali</c:v>
                </c:pt>
                <c:pt idx="4">
                  <c:v>MISSIONE 08 - Prog. 1: Urbanistica e assetto territorio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836337.57</c:v>
                </c:pt>
                <c:pt idx="1">
                  <c:v>517211.42</c:v>
                </c:pt>
                <c:pt idx="2">
                  <c:v>1308852.07</c:v>
                </c:pt>
                <c:pt idx="3">
                  <c:v>344754.2</c:v>
                </c:pt>
                <c:pt idx="4">
                  <c:v>15517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302509907529722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BE-49E2-A9C3-5FE1471EDE57}"/>
                </c:ext>
              </c:extLst>
            </c:dLbl>
            <c:dLbl>
              <c:idx val="1"/>
              <c:layout>
                <c:manualLayout>
                  <c:x val="-2.509907529722594E-2"/>
                  <c:y val="-5.293338479403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BE-49E2-A9C3-5FE1471EDE57}"/>
                </c:ext>
              </c:extLst>
            </c:dLbl>
            <c:dLbl>
              <c:idx val="2"/>
              <c:layout>
                <c:manualLayout>
                  <c:x val="-1.4531043593130876E-2"/>
                  <c:y val="-3.881781551562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BE-49E2-A9C3-5FE1471EDE57}"/>
                </c:ext>
              </c:extLst>
            </c:dLbl>
            <c:dLbl>
              <c:idx val="3"/>
              <c:layout>
                <c:manualLayout>
                  <c:x val="-2.3778071334214099E-2"/>
                  <c:y val="-5.6462277113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BE-49E2-A9C3-5FE1471EDE57}"/>
                </c:ext>
              </c:extLst>
            </c:dLbl>
            <c:dLbl>
              <c:idx val="4"/>
              <c:layout>
                <c:manualLayout>
                  <c:x val="-2.3778071334214099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BE-49E2-A9C3-5FE1471EDE57}"/>
                </c:ext>
              </c:extLst>
            </c:dLbl>
            <c:dLbl>
              <c:idx val="5"/>
              <c:layout>
                <c:manualLayout>
                  <c:x val="-1.540977254609493E-2"/>
                  <c:y val="-4.641594583880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B8-4359-81D3-27E495742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MISSIONE 09 - Prog. 2: Tutela e recupero ambientale naturalistica</c:v>
                </c:pt>
                <c:pt idx="1">
                  <c:v>MISSIONE 09 - Prog. 5:Aree protette e parchi</c:v>
                </c:pt>
                <c:pt idx="2">
                  <c:v>MISSIONE 10 - Prog. 5: Viabiilità e infrastrutture stradali</c:v>
                </c:pt>
                <c:pt idx="3">
                  <c:v>MISSIONE 12 - Prog. 1: Interventi per l'infanzia, asili nido</c:v>
                </c:pt>
                <c:pt idx="4">
                  <c:v>MISSIONE 12 - Prog. 7: Programmazione e governo rete sociale</c:v>
                </c:pt>
                <c:pt idx="5">
                  <c:v>MISSIONE 20 - Prog. 1: Fondo di riserva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99501</c:v>
                </c:pt>
                <c:pt idx="1">
                  <c:v>325282.78000000003</c:v>
                </c:pt>
                <c:pt idx="2">
                  <c:v>919968.95</c:v>
                </c:pt>
                <c:pt idx="3">
                  <c:v>565186.9</c:v>
                </c:pt>
                <c:pt idx="4">
                  <c:v>839615.55</c:v>
                </c:pt>
                <c:pt idx="5">
                  <c:v>30385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FEBE-49E2-A9C3-5FE1471EDE5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3778071334214002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BE-49E2-A9C3-5FE1471EDE57}"/>
                </c:ext>
              </c:extLst>
            </c:dLbl>
            <c:dLbl>
              <c:idx val="1"/>
              <c:layout>
                <c:manualLayout>
                  <c:x val="2.2457067371202115E-2"/>
                  <c:y val="-3.88178155156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BE-49E2-A9C3-5FE1471EDE57}"/>
                </c:ext>
              </c:extLst>
            </c:dLbl>
            <c:dLbl>
              <c:idx val="2"/>
              <c:layout>
                <c:manualLayout>
                  <c:x val="3.1704095112285335E-2"/>
                  <c:y val="-3.5288923196020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BE-49E2-A9C3-5FE1471EDE57}"/>
                </c:ext>
              </c:extLst>
            </c:dLbl>
            <c:dLbl>
              <c:idx val="3"/>
              <c:layout>
                <c:manualLayout>
                  <c:x val="6.6050198150594455E-3"/>
                  <c:y val="-3.176003087641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BE-49E2-A9C3-5FE1471EDE57}"/>
                </c:ext>
              </c:extLst>
            </c:dLbl>
            <c:dLbl>
              <c:idx val="4"/>
              <c:layout>
                <c:manualLayout>
                  <c:x val="3.0383091149273546E-2"/>
                  <c:y val="-2.470224623721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BE-49E2-A9C3-5FE1471EDE57}"/>
                </c:ext>
              </c:extLst>
            </c:dLbl>
            <c:dLbl>
              <c:idx val="5"/>
              <c:layout>
                <c:manualLayout>
                  <c:x val="4.2376874501760614E-2"/>
                  <c:y val="-2.166077472477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B8-4359-81D3-27E495742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MISSIONE 09 - Prog. 2: Tutela e recupero ambientale naturalistica</c:v>
                </c:pt>
                <c:pt idx="1">
                  <c:v>MISSIONE 09 - Prog. 5:Aree protette e parchi</c:v>
                </c:pt>
                <c:pt idx="2">
                  <c:v>MISSIONE 10 - Prog. 5: Viabiilità e infrastrutture stradali</c:v>
                </c:pt>
                <c:pt idx="3">
                  <c:v>MISSIONE 12 - Prog. 1: Interventi per l'infanzia, asili nido</c:v>
                </c:pt>
                <c:pt idx="4">
                  <c:v>MISSIONE 12 - Prog. 7: Programmazione e governo rete sociale</c:v>
                </c:pt>
                <c:pt idx="5">
                  <c:v>MISSIONE 20 - Prog. 1: Fondo di riserva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69839</c:v>
                </c:pt>
                <c:pt idx="1">
                  <c:v>291382.78000000003</c:v>
                </c:pt>
                <c:pt idx="2">
                  <c:v>951868.95</c:v>
                </c:pt>
                <c:pt idx="3">
                  <c:v>555186.9</c:v>
                </c:pt>
                <c:pt idx="4">
                  <c:v>853197.98</c:v>
                </c:pt>
                <c:pt idx="5">
                  <c:v>70385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FEBE-49E2-A9C3-5FE1471E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872"/>
        <c:axId val="1909240560"/>
        <c:axId val="0"/>
      </c:bar3DChart>
      <c:catAx>
        <c:axId val="19031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0560"/>
        <c:crosses val="autoZero"/>
        <c:auto val="1"/>
        <c:lblAlgn val="ctr"/>
        <c:lblOffset val="100"/>
        <c:noMultiLvlLbl val="0"/>
      </c:catAx>
      <c:valAx>
        <c:axId val="190924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8572206506408562E-2"/>
                  <c:y val="-9.92437930961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F-432D-BAFB-D6F9534BFE2F}"/>
                </c:ext>
              </c:extLst>
            </c:dLbl>
            <c:dLbl>
              <c:idx val="1"/>
              <c:layout>
                <c:manualLayout>
                  <c:x val="-1.5914599713394588E-2"/>
                  <c:y val="-1.227505200394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F-432D-BAFB-D6F9534BFE2F}"/>
                </c:ext>
              </c:extLst>
            </c:dLbl>
            <c:dLbl>
              <c:idx val="2"/>
              <c:layout>
                <c:manualLayout>
                  <c:x val="-7.926023778071431E-3"/>
                  <c:y val="-3.71327566710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2F-432D-BAFB-D6F9534BFE2F}"/>
                </c:ext>
              </c:extLst>
            </c:dLbl>
            <c:dLbl>
              <c:idx val="3"/>
              <c:layout>
                <c:manualLayout>
                  <c:x val="-3.5244947761622042E-2"/>
                  <c:y val="-5.9836932579796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77E-B053-AB46ED6A2D6F}"/>
                </c:ext>
              </c:extLst>
            </c:dLbl>
            <c:dLbl>
              <c:idx val="4"/>
              <c:layout>
                <c:manualLayout>
                  <c:x val="-1.0442947484925051E-2"/>
                  <c:y val="-4.188585280585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5"/>
                <c:pt idx="0">
                  <c:v>MISSIONE 01 - Prog. 6: Ufficio tecnico</c:v>
                </c:pt>
                <c:pt idx="1">
                  <c:v>MISSIONE 06 - Prog. 1: Sport e tempo libero</c:v>
                </c:pt>
                <c:pt idx="2">
                  <c:v>MISSIONE 09 - Prog. 2: Tutela e recupero ambientale</c:v>
                </c:pt>
                <c:pt idx="3">
                  <c:v>MISSIONE 10 - Prog. 5: Viabilità e infrastrutture stradali</c:v>
                </c:pt>
                <c:pt idx="4">
                  <c:v>MISSIONE 12 - Prog. 5: Interventi per le famiglie</c:v>
                </c:pt>
              </c:strCache>
            </c:strRef>
          </c:cat>
          <c:val>
            <c:numRef>
              <c:f>Foglio1!$B$2:$B$7</c:f>
              <c:numCache>
                <c:formatCode>#,##0.00\ _€</c:formatCode>
                <c:ptCount val="6"/>
                <c:pt idx="0">
                  <c:v>187147.04</c:v>
                </c:pt>
                <c:pt idx="1">
                  <c:v>323154.96999999997</c:v>
                </c:pt>
                <c:pt idx="2">
                  <c:v>470797.59</c:v>
                </c:pt>
                <c:pt idx="3" formatCode="#,##0.00">
                  <c:v>2220250.3199999998</c:v>
                </c:pt>
                <c:pt idx="4" formatCode="#,##0.00">
                  <c:v>35000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B2F-432D-BAFB-D6F9534BFE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955324947317594E-2"/>
                  <c:y val="-0.10481710865114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F-432D-BAFB-D6F9534BFE2F}"/>
                </c:ext>
              </c:extLst>
            </c:dLbl>
            <c:dLbl>
              <c:idx val="1"/>
              <c:layout>
                <c:manualLayout>
                  <c:x val="3.9630118890356669E-2"/>
                  <c:y val="-1.54719819462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F-432D-BAFB-D6F9534BFE2F}"/>
                </c:ext>
              </c:extLst>
            </c:dLbl>
            <c:dLbl>
              <c:idx val="2"/>
              <c:layout>
                <c:manualLayout>
                  <c:x val="5.0198150594451686E-2"/>
                  <c:y val="-5.5699135006565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F-432D-BAFB-D6F9534BFE2F}"/>
                </c:ext>
              </c:extLst>
            </c:dLbl>
            <c:dLbl>
              <c:idx val="3"/>
              <c:layout>
                <c:manualLayout>
                  <c:x val="5.0909368989009621E-2"/>
                  <c:y val="-2.692661966090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C-477E-B053-AB46ED6A2D6F}"/>
                </c:ext>
              </c:extLst>
            </c:dLbl>
            <c:dLbl>
              <c:idx val="4"/>
              <c:layout>
                <c:manualLayout>
                  <c:x val="3.6550316197237677E-2"/>
                  <c:y val="-2.393477303191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5"/>
                <c:pt idx="0">
                  <c:v>MISSIONE 01 - Prog. 6: Ufficio tecnico</c:v>
                </c:pt>
                <c:pt idx="1">
                  <c:v>MISSIONE 06 - Prog. 1: Sport e tempo libero</c:v>
                </c:pt>
                <c:pt idx="2">
                  <c:v>MISSIONE 09 - Prog. 2: Tutela e recupero ambientale</c:v>
                </c:pt>
                <c:pt idx="3">
                  <c:v>MISSIONE 10 - Prog. 5: Viabilità e infrastrutture stradali</c:v>
                </c:pt>
                <c:pt idx="4">
                  <c:v>MISSIONE 12 - Prog. 5: Interventi per le famiglie</c:v>
                </c:pt>
              </c:strCache>
            </c:strRef>
          </c:cat>
          <c:val>
            <c:numRef>
              <c:f>Foglio1!$C$2:$C$7</c:f>
              <c:numCache>
                <c:formatCode>#,##0.00\ _€</c:formatCode>
                <c:ptCount val="6"/>
                <c:pt idx="0">
                  <c:v>162147.04</c:v>
                </c:pt>
                <c:pt idx="1">
                  <c:v>333454.96999999997</c:v>
                </c:pt>
                <c:pt idx="2">
                  <c:v>490497.59</c:v>
                </c:pt>
                <c:pt idx="3" formatCode="#,##0.00">
                  <c:v>2134166.89</c:v>
                </c:pt>
                <c:pt idx="4" formatCode="#,##0.00">
                  <c:v>5000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B2F-432D-BAFB-D6F9534B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623008"/>
        <c:axId val="676081904"/>
        <c:axId val="0"/>
      </c:bar3DChart>
      <c:catAx>
        <c:axId val="613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6081904"/>
        <c:crosses val="autoZero"/>
        <c:auto val="1"/>
        <c:lblAlgn val="ctr"/>
        <c:lblOffset val="100"/>
        <c:noMultiLvlLbl val="0"/>
      </c:catAx>
      <c:valAx>
        <c:axId val="6760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6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2840158520475076E-3"/>
                  <c:y val="-4.734322496083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5C-4A63-8494-BA4A56C10F77}"/>
                </c:ext>
              </c:extLst>
            </c:dLbl>
            <c:dLbl>
              <c:idx val="1"/>
              <c:layout>
                <c:manualLayout>
                  <c:x val="-3.9630118890356669E-3"/>
                  <c:y val="-6.9436729942564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Titolo/Tipologia 403004  - Altri trasferimenti in conto capitale</c:v>
                </c:pt>
                <c:pt idx="1">
                  <c:v>Titolo/Tipologia 405004  - Altre entrate in conto capitale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102847.01</c:v>
                </c:pt>
                <c:pt idx="1">
                  <c:v>725449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A5C-4A63-8494-BA4A56C10F7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889035667107001E-2"/>
                  <c:y val="-6.980951124146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C-4A63-8494-BA4A56C10F77}"/>
                </c:ext>
              </c:extLst>
            </c:dLbl>
            <c:dLbl>
              <c:idx val="1"/>
              <c:layout>
                <c:manualLayout>
                  <c:x val="1.4531043593130779E-2"/>
                  <c:y val="-5.049943995822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5C-4A63-8494-BA4A56C10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Titolo/Tipologia 403004  - Altri trasferimenti in conto capitale</c:v>
                </c:pt>
                <c:pt idx="1">
                  <c:v>Titolo/Tipologia 405004  - Altre entrate in conto capitale</c:v>
                </c:pt>
              </c:strCache>
            </c:strRef>
          </c:cat>
          <c:val>
            <c:numRef>
              <c:f>Foglio1!$C$2:$C$3</c:f>
              <c:numCache>
                <c:formatCode>#,##0.00\ _€</c:formatCode>
                <c:ptCount val="2"/>
                <c:pt idx="0">
                  <c:v>122847.01</c:v>
                </c:pt>
                <c:pt idx="1">
                  <c:v>555449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CA5C-4A63-8494-BA4A56C10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9718896"/>
        <c:axId val="1753007616"/>
        <c:axId val="0"/>
      </c:bar3DChart>
      <c:catAx>
        <c:axId val="190971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53007616"/>
        <c:crosses val="autoZero"/>
        <c:auto val="1"/>
        <c:lblAlgn val="ctr"/>
        <c:lblOffset val="100"/>
        <c:noMultiLvlLbl val="0"/>
      </c:catAx>
      <c:valAx>
        <c:axId val="17530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71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0078618181767727E-2"/>
                  <c:y val="-2.764650592186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CD-4BBA-BC51-7063CC337CE4}"/>
                </c:ext>
              </c:extLst>
            </c:dLbl>
            <c:dLbl>
              <c:idx val="2"/>
              <c:layout>
                <c:manualLayout>
                  <c:x val="-2.3936718181698333E-2"/>
                  <c:y val="-3.071833991318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CD-4BBA-BC51-7063CC337CE4}"/>
                </c:ext>
              </c:extLst>
            </c:dLbl>
            <c:dLbl>
              <c:idx val="3"/>
              <c:layout>
                <c:manualLayout>
                  <c:x val="-5.0393090908839328E-3"/>
                  <c:y val="-1.5359169956592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CD-4BBA-BC51-7063CC337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6: Politiche giovanili, sport e tempo libero</c:v>
                </c:pt>
                <c:pt idx="1">
                  <c:v>MISSIONE 8: Assetto del territorio ed edilizia abit.</c:v>
                </c:pt>
                <c:pt idx="2">
                  <c:v>MISSIONE 9: Sviluppo sostenibile e tutela del territorio e dell'ambiente</c:v>
                </c:pt>
                <c:pt idx="3">
                  <c:v>MISSIONE 10: Trasporti e diritto alla mobilità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521629.54</c:v>
                </c:pt>
                <c:pt idx="1">
                  <c:v>34500</c:v>
                </c:pt>
                <c:pt idx="2" formatCode="#,##0.00">
                  <c:v>3394249.87</c:v>
                </c:pt>
                <c:pt idx="3" formatCode="#,##0.00">
                  <c:v>958063.95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FCD-4BBA-BC51-7063CC337C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7794818181628803E-2"/>
                  <c:y val="-2.457467193054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CD-4BBA-BC51-7063CC337CE4}"/>
                </c:ext>
              </c:extLst>
            </c:dLbl>
            <c:dLbl>
              <c:idx val="1"/>
              <c:layout>
                <c:manualLayout>
                  <c:x val="3.6534990908907841E-2"/>
                  <c:y val="-3.071833991318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D-4BBA-BC51-7063CC337CE4}"/>
                </c:ext>
              </c:extLst>
            </c:dLbl>
            <c:dLbl>
              <c:idx val="2"/>
              <c:layout>
                <c:manualLayout>
                  <c:x val="2.7716199999861121E-2"/>
                  <c:y val="-2.457467193054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CD-4BBA-BC51-7063CC337CE4}"/>
                </c:ext>
              </c:extLst>
            </c:dLbl>
            <c:dLbl>
              <c:idx val="3"/>
              <c:layout>
                <c:manualLayout>
                  <c:x val="3.5275163636186879E-2"/>
                  <c:y val="-2.1502837939229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CD-4BBA-BC51-7063CC337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6: Politiche giovanili, sport e tempo libero</c:v>
                </c:pt>
                <c:pt idx="1">
                  <c:v>MISSIONE 8: Assetto del territorio ed edilizia abit.</c:v>
                </c:pt>
                <c:pt idx="2">
                  <c:v>MISSIONE 9: Sviluppo sostenibile e tutela del territorio e dell'ambiente</c:v>
                </c:pt>
                <c:pt idx="3">
                  <c:v>MISSIONE 10: Trasporti e diritto alla mobilità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415468.24</c:v>
                </c:pt>
                <c:pt idx="1">
                  <c:v>7516.5</c:v>
                </c:pt>
                <c:pt idx="2">
                  <c:v>3247483.4</c:v>
                </c:pt>
                <c:pt idx="3">
                  <c:v>903861.74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EFCD-4BBA-BC51-7063CC337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1522352"/>
        <c:axId val="673345920"/>
        <c:axId val="0"/>
      </c:bar3DChart>
      <c:catAx>
        <c:axId val="23152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3345920"/>
        <c:crosses val="autoZero"/>
        <c:auto val="1"/>
        <c:lblAlgn val="ctr"/>
        <c:lblOffset val="100"/>
        <c:noMultiLvlLbl val="0"/>
      </c:catAx>
      <c:valAx>
        <c:axId val="6733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152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4218126218690607E-17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-1.3210039630118891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-7.926023778071431E-3"/>
                  <c:y val="-5.293338479403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dLbl>
              <c:idx val="3"/>
              <c:layout>
                <c:manualLayout>
                  <c:x val="-1.056803170409521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12: Diritti sociali, politiche sociali e famiglie</c:v>
                </c:pt>
                <c:pt idx="1">
                  <c:v>MISSIONE 14: Sviluppo economico e competitività</c:v>
                </c:pt>
                <c:pt idx="2">
                  <c:v>MISSIONE 15: Politiche per il lavoro e la formazione professionale</c:v>
                </c:pt>
                <c:pt idx="3">
                  <c:v>MISSIONE 18:Relazioni con le altre autonomie territoriali e locali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1458102.45</c:v>
                </c:pt>
                <c:pt idx="1">
                  <c:v>129417</c:v>
                </c:pt>
                <c:pt idx="2" formatCode="#,##0.00\ _€">
                  <c:v>7360.28</c:v>
                </c:pt>
                <c:pt idx="3" formatCode="#,##0.00\ _€">
                  <c:v>7240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877146631439848E-2"/>
                  <c:y val="-6.4695611823475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7-46F7-8950-847BA3D65D0D}"/>
                </c:ext>
              </c:extLst>
            </c:dLbl>
            <c:dLbl>
              <c:idx val="1"/>
              <c:layout>
                <c:manualLayout>
                  <c:x val="1.5852047556142668E-2"/>
                  <c:y val="-1.76444615980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7-46F7-8950-847BA3D65D0D}"/>
                </c:ext>
              </c:extLst>
            </c:dLbl>
            <c:dLbl>
              <c:idx val="2"/>
              <c:layout>
                <c:manualLayout>
                  <c:x val="3.6988110964332896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7-46F7-8950-847BA3D65D0D}"/>
                </c:ext>
              </c:extLst>
            </c:dLbl>
            <c:dLbl>
              <c:idx val="3"/>
              <c:layout>
                <c:manualLayout>
                  <c:x val="3.4346103038309019E-2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12: Diritti sociali, politiche sociali e famiglie</c:v>
                </c:pt>
                <c:pt idx="1">
                  <c:v>MISSIONE 14: Sviluppo economico e competitività</c:v>
                </c:pt>
                <c:pt idx="2">
                  <c:v>MISSIONE 15: Politiche per il lavoro e la formazione professionale</c:v>
                </c:pt>
                <c:pt idx="3">
                  <c:v>MISSIONE 18:Relazioni con le altre autonomie territoriali e locali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1040770.5600000001</c:v>
                </c:pt>
                <c:pt idx="1">
                  <c:v>71436.759999999995</c:v>
                </c:pt>
                <c:pt idx="2" formatCode="#,##0.00\ _€">
                  <c:v>7360.28</c:v>
                </c:pt>
                <c:pt idx="3" formatCode="#,##0.00\ _€">
                  <c:v>7240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047-46F7-8950-847BA3D6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4218126218690607E-17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7-46F7-8950-847BA3D65D0D}"/>
                </c:ext>
              </c:extLst>
            </c:dLbl>
            <c:dLbl>
              <c:idx val="1"/>
              <c:layout>
                <c:manualLayout>
                  <c:x val="-1.3210039630118891E-2"/>
                  <c:y val="-1.4115569278408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7-46F7-8950-847BA3D65D0D}"/>
                </c:ext>
              </c:extLst>
            </c:dLbl>
            <c:dLbl>
              <c:idx val="2"/>
              <c:layout>
                <c:manualLayout>
                  <c:x val="-7.926023778071431E-3"/>
                  <c:y val="-5.293338479403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7-46F7-8950-847BA3D65D0D}"/>
                </c:ext>
              </c:extLst>
            </c:dLbl>
            <c:dLbl>
              <c:idx val="3"/>
              <c:layout>
                <c:manualLayout>
                  <c:x val="-1.056803170409521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19: Relazioni internazionali</c:v>
                </c:pt>
                <c:pt idx="1">
                  <c:v>MISSIONE 20: Fondi e accantonamenti</c:v>
                </c:pt>
                <c:pt idx="2">
                  <c:v>MISSIONE 50: Debito pubblico</c:v>
                </c:pt>
                <c:pt idx="3">
                  <c:v>MISSIONE 99: Servizi per conto terzi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150538.6</c:v>
                </c:pt>
                <c:pt idx="1">
                  <c:v>367494.02</c:v>
                </c:pt>
                <c:pt idx="2">
                  <c:v>149535</c:v>
                </c:pt>
                <c:pt idx="3">
                  <c:v>2069000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047-46F7-8950-847BA3D65D0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877146631439848E-2"/>
                  <c:y val="-6.4695611823475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7-46F7-8950-847BA3D65D0D}"/>
                </c:ext>
              </c:extLst>
            </c:dLbl>
            <c:dLbl>
              <c:idx val="1"/>
              <c:layout>
                <c:manualLayout>
                  <c:x val="1.5852047556142668E-2"/>
                  <c:y val="-1.764446159801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7-46F7-8950-847BA3D65D0D}"/>
                </c:ext>
              </c:extLst>
            </c:dLbl>
            <c:dLbl>
              <c:idx val="2"/>
              <c:layout>
                <c:manualLayout>
                  <c:x val="3.6988110964332896E-2"/>
                  <c:y val="-4.23467078352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7-46F7-8950-847BA3D65D0D}"/>
                </c:ext>
              </c:extLst>
            </c:dLbl>
            <c:dLbl>
              <c:idx val="3"/>
              <c:layout>
                <c:manualLayout>
                  <c:x val="3.4346103038309019E-2"/>
                  <c:y val="-2.117335391761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47-46F7-8950-847BA3D65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19: Relazioni internazionali</c:v>
                </c:pt>
                <c:pt idx="1">
                  <c:v>MISSIONE 20: Fondi e accantonamenti</c:v>
                </c:pt>
                <c:pt idx="2">
                  <c:v>MISSIONE 50: Debito pubblico</c:v>
                </c:pt>
                <c:pt idx="3">
                  <c:v>MISSIONE 99: Servizi per conto terzi</c:v>
                </c:pt>
              </c:strCache>
            </c:strRef>
          </c:cat>
          <c:val>
            <c:numRef>
              <c:f>Foglio1!$C$2:$C$5</c:f>
              <c:numCache>
                <c:formatCode>#,##0.00\ _€</c:formatCode>
                <c:ptCount val="4"/>
                <c:pt idx="0" formatCode="#,##0.00">
                  <c:v>11508.37</c:v>
                </c:pt>
                <c:pt idx="1">
                  <c:v>0</c:v>
                </c:pt>
                <c:pt idx="2">
                  <c:v>74765.78</c:v>
                </c:pt>
                <c:pt idx="3" formatCode="#,##0.00">
                  <c:v>1710667.62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047-46F7-8950-847BA3D65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5092208"/>
        <c:axId val="349586464"/>
        <c:axId val="0"/>
      </c:bar3DChart>
      <c:catAx>
        <c:axId val="6750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9586464"/>
        <c:crosses val="autoZero"/>
        <c:auto val="1"/>
        <c:lblAlgn val="ctr"/>
        <c:lblOffset val="100"/>
        <c:noMultiLvlLbl val="0"/>
      </c:catAx>
      <c:valAx>
        <c:axId val="3495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50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-3.9630118890357641E-3"/>
                  <c:y val="-3.176003087641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F1-4BE7-B8EC-0200CA45B830}"/>
                </c:ext>
              </c:extLst>
            </c:dLbl>
            <c:dLbl>
              <c:idx val="3"/>
              <c:layout>
                <c:manualLayout>
                  <c:x val="-5.2840158520476533E-3"/>
                  <c:y val="-1.0586676958806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F1-4BE7-B8EC-0200CA45B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</c:strCache>
            </c:strRef>
          </c:cat>
          <c:val>
            <c:numRef>
              <c:f>Foglio1!$B$2:$B$5</c:f>
              <c:numCache>
                <c:formatCode>#,##0.00\ _€</c:formatCode>
                <c:ptCount val="4"/>
                <c:pt idx="0" formatCode="#,##0.00">
                  <c:v>1125511.44</c:v>
                </c:pt>
                <c:pt idx="1">
                  <c:v>216698.1</c:v>
                </c:pt>
                <c:pt idx="2">
                  <c:v>15000</c:v>
                </c:pt>
                <c:pt idx="3">
                  <c:v>323154.96999999997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EF1-4BE7-B8EC-0200CA45B83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-7.0577846392041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F1-4BE7-B8EC-0200CA45B830}"/>
                </c:ext>
              </c:extLst>
            </c:dLbl>
            <c:dLbl>
              <c:idx val="1"/>
              <c:layout>
                <c:manualLayout>
                  <c:x val="2.9062087186261559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F1-4BE7-B8EC-0200CA45B830}"/>
                </c:ext>
              </c:extLst>
            </c:dLbl>
            <c:dLbl>
              <c:idx val="2"/>
              <c:layout>
                <c:manualLayout>
                  <c:x val="4.2272126816380449E-2"/>
                  <c:y val="-3.881781551562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1-4BE7-B8EC-0200CA45B830}"/>
                </c:ext>
              </c:extLst>
            </c:dLbl>
            <c:dLbl>
              <c:idx val="3"/>
              <c:layout>
                <c:manualLayout>
                  <c:x val="4.6235138705416214E-2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1-4BE7-B8EC-0200CA45B8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01: Servizi istituzionali, generali e di gestione</c:v>
                </c:pt>
                <c:pt idx="1">
                  <c:v>MISSIONE 4: Istruzione e diritto allo studio</c:v>
                </c:pt>
                <c:pt idx="2">
                  <c:v>MISSIONE 5: Tutela e valorizzazione dei beni e delle attività culturali</c:v>
                </c:pt>
                <c:pt idx="3">
                  <c:v>MISSIONE 6: Politiche giovanili, sport e tempo libero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799229.01</c:v>
                </c:pt>
                <c:pt idx="1">
                  <c:v>210868.63</c:v>
                </c:pt>
                <c:pt idx="2">
                  <c:v>13184</c:v>
                </c:pt>
                <c:pt idx="3">
                  <c:v>280862.34999999998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EF1-4BE7-B8EC-0200CA45B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547696"/>
        <c:axId val="665400592"/>
        <c:axId val="0"/>
      </c:bar3DChart>
      <c:catAx>
        <c:axId val="4395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5400592"/>
        <c:crosses val="autoZero"/>
        <c:auto val="1"/>
        <c:lblAlgn val="ctr"/>
        <c:lblOffset val="100"/>
        <c:noMultiLvlLbl val="0"/>
      </c:catAx>
      <c:valAx>
        <c:axId val="66540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3954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9: Sviluppo sostenibile e tutela del territorio e dell'ambiente</c:v>
                </c:pt>
                <c:pt idx="1">
                  <c:v>MISSIONE 10: Trasporti e diritto alla mobilità</c:v>
                </c:pt>
                <c:pt idx="2">
                  <c:v>MISSIONE 12: Diritti sociali, politiche sociali e famiglie</c:v>
                </c:pt>
              </c:strCache>
            </c:strRef>
          </c:cat>
          <c:val>
            <c:numRef>
              <c:f>Foglio1!$B$2:$B$4</c:f>
              <c:numCache>
                <c:formatCode>#,##0.00</c:formatCode>
                <c:ptCount val="3"/>
                <c:pt idx="0">
                  <c:v>525815.59</c:v>
                </c:pt>
                <c:pt idx="1">
                  <c:v>2220250.3199999998</c:v>
                </c:pt>
                <c:pt idx="2">
                  <c:v>978195.92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05A-4790-A354-0757A81F9D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IMPEGNATO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302509907529718E-2"/>
                  <c:y val="-3.176003087641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A-4790-A354-0757A81F9DEC}"/>
                </c:ext>
              </c:extLst>
            </c:dLbl>
            <c:dLbl>
              <c:idx val="1"/>
              <c:layout>
                <c:manualLayout>
                  <c:x val="1.5852047556142571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5A-4790-A354-0757A81F9DEC}"/>
                </c:ext>
              </c:extLst>
            </c:dLbl>
            <c:dLbl>
              <c:idx val="2"/>
              <c:layout>
                <c:manualLayout>
                  <c:x val="3.1704095112285335E-2"/>
                  <c:y val="-1.7644461598010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5A-4790-A354-0757A81F9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MISSIONE 9: Sviluppo sostenibile e tutela del territorio e dell'ambiente</c:v>
                </c:pt>
                <c:pt idx="1">
                  <c:v>MISSIONE 10: Trasporti e diritto alla mobilità</c:v>
                </c:pt>
                <c:pt idx="2">
                  <c:v>MISSIONE 12: Diritti sociali, politiche sociali e famiglie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270260.17</c:v>
                </c:pt>
                <c:pt idx="1">
                  <c:v>1527917.78</c:v>
                </c:pt>
                <c:pt idx="2">
                  <c:v>293266.82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05A-4790-A354-0757A81F9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793648"/>
        <c:axId val="633551904"/>
        <c:axId val="0"/>
      </c:bar3DChart>
      <c:catAx>
        <c:axId val="42979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551904"/>
        <c:crosses val="autoZero"/>
        <c:auto val="1"/>
        <c:lblAlgn val="ctr"/>
        <c:lblOffset val="100"/>
        <c:noMultiLvlLbl val="0"/>
      </c:catAx>
      <c:valAx>
        <c:axId val="6335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979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3.2287826396238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71-4086-83D0-ED1D0631D8B8}"/>
                </c:ext>
              </c:extLst>
            </c:dLbl>
            <c:dLbl>
              <c:idx val="1"/>
              <c:layout>
                <c:manualLayout>
                  <c:x val="0"/>
                  <c:y val="-2.5830261116990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71-4086-83D0-ED1D0631D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correnti di natura tributaria - Imposte e tasse</c:v>
                </c:pt>
                <c:pt idx="1">
                  <c:v>Entrate correnti di natura tributaria - Fondi perequativi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9196565</c:v>
                </c:pt>
                <c:pt idx="1">
                  <c:v>2052859.7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7671-4086-83D0-ED1D0631D8B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9815059445178335E-2"/>
                  <c:y val="-1.937269583774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71-4086-83D0-ED1D0631D8B8}"/>
                </c:ext>
              </c:extLst>
            </c:dLbl>
            <c:dLbl>
              <c:idx val="1"/>
              <c:layout>
                <c:manualLayout>
                  <c:x val="1.8494055482166545E-2"/>
                  <c:y val="-1.291513055849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71-4086-83D0-ED1D0631D8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Entrate correnti di natura tributaria - Imposte e tasse</c:v>
                </c:pt>
                <c:pt idx="1">
                  <c:v>Entrate correnti di natura tributaria - Fondi perequativi</c:v>
                </c:pt>
              </c:strCache>
            </c:strRef>
          </c:cat>
          <c:val>
            <c:numRef>
              <c:f>Foglio1!$C$2:$C$3</c:f>
              <c:numCache>
                <c:formatCode>#,##0.00</c:formatCode>
                <c:ptCount val="2"/>
                <c:pt idx="0">
                  <c:v>5776062.21</c:v>
                </c:pt>
                <c:pt idx="1">
                  <c:v>1566275.88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7671-4086-83D0-ED1D0631D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1011279"/>
        <c:axId val="1536658367"/>
        <c:axId val="0"/>
      </c:bar3DChart>
      <c:catAx>
        <c:axId val="146101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6658367"/>
        <c:crosses val="autoZero"/>
        <c:auto val="1"/>
        <c:lblAlgn val="ctr"/>
        <c:lblOffset val="100"/>
        <c:noMultiLvlLbl val="0"/>
      </c:catAx>
      <c:valAx>
        <c:axId val="153665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101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correnti da amministrazioni pubbliche</c:v>
                </c:pt>
                <c:pt idx="1">
                  <c:v>Trasferimenti correnti da imprese</c:v>
                </c:pt>
                <c:pt idx="2">
                  <c:v>Trasferimenti correnti da U.E. e Resto del Mondo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>
                  <c:v>813433.99</c:v>
                </c:pt>
                <c:pt idx="1">
                  <c:v>3500</c:v>
                </c:pt>
                <c:pt idx="2">
                  <c:v>128372.5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7B6-40F8-81FE-9DF3416B5A0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Trasferimenti correnti da amministrazioni pubbliche</c:v>
                </c:pt>
                <c:pt idx="1">
                  <c:v>Trasferimenti correnti da imprese</c:v>
                </c:pt>
                <c:pt idx="2">
                  <c:v>Trasferimenti correnti da U.E. e Resto del Mondo</c:v>
                </c:pt>
              </c:strCache>
            </c:strRef>
          </c:cat>
          <c:val>
            <c:numRef>
              <c:f>Foglio1!$C$2:$C$4</c:f>
              <c:numCache>
                <c:formatCode>#,##0.00\ _€</c:formatCode>
                <c:ptCount val="3"/>
                <c:pt idx="0">
                  <c:v>537684.94999999995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A7B6-40F8-81FE-9DF3416B5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925855"/>
        <c:axId val="1551020383"/>
        <c:axId val="0"/>
      </c:bar3DChart>
      <c:catAx>
        <c:axId val="154292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0383"/>
        <c:crosses val="autoZero"/>
        <c:auto val="1"/>
        <c:lblAlgn val="ctr"/>
        <c:lblOffset val="100"/>
        <c:noMultiLvlLbl val="0"/>
      </c:catAx>
      <c:valAx>
        <c:axId val="155102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292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1315129,26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21003963011889E-3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1-4644-8181-CA565E82FF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91-4644-8181-CA565E82FF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91-4644-8181-CA565E82FF35}"/>
                </c:ext>
              </c:extLst>
            </c:dLbl>
            <c:dLbl>
              <c:idx val="3"/>
              <c:layout>
                <c:manualLayout>
                  <c:x val="-2.6420079260237782E-2"/>
                  <c:y val="-9.0063363476588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91-4644-8181-CA565E82FF35}"/>
                </c:ext>
              </c:extLst>
            </c:dLbl>
            <c:dLbl>
              <c:idx val="4"/>
              <c:layout>
                <c:manualLayout>
                  <c:x val="-1.056803170409521E-2"/>
                  <c:y val="-1.200844846354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91-4644-8181-CA565E82F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 e proventi derivanti dalla gestione dei beni</c:v>
                </c:pt>
                <c:pt idx="1">
                  <c:v>Proventi derivanti dall'attività di controllo e repressione delle irregolarità e degli illeciti</c:v>
                </c:pt>
                <c:pt idx="2">
                  <c:v> 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1341441.22</c:v>
                </c:pt>
                <c:pt idx="1">
                  <c:v>47500</c:v>
                </c:pt>
                <c:pt idx="2">
                  <c:v>9500</c:v>
                </c:pt>
                <c:pt idx="3">
                  <c:v>356962.6</c:v>
                </c:pt>
                <c:pt idx="4">
                  <c:v>236626.93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8191-4644-8181-CA565E82FF3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Accertato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0951122853368563E-2"/>
                  <c:y val="-1.5010560579431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91-4644-8181-CA565E82FF35}"/>
                </c:ext>
              </c:extLst>
            </c:dLbl>
            <c:dLbl>
              <c:idx val="1"/>
              <c:layout>
                <c:manualLayout>
                  <c:x val="2.642007926023783E-2"/>
                  <c:y val="-4.503168173829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1-4644-8181-CA565E82FF35}"/>
                </c:ext>
              </c:extLst>
            </c:dLbl>
            <c:dLbl>
              <c:idx val="2"/>
              <c:layout>
                <c:manualLayout>
                  <c:x val="1.7173051519154558E-2"/>
                  <c:y val="-9.0063363476587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91-4644-8181-CA565E82FF35}"/>
                </c:ext>
              </c:extLst>
            </c:dLbl>
            <c:dLbl>
              <c:idx val="3"/>
              <c:layout>
                <c:manualLayout>
                  <c:x val="3.8309114927344783E-2"/>
                  <c:y val="-2.101478481120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1-4644-8181-CA565E82FF35}"/>
                </c:ext>
              </c:extLst>
            </c:dLbl>
            <c:dLbl>
              <c:idx val="4"/>
              <c:layout>
                <c:manualLayout>
                  <c:x val="3.6988110964332896E-2"/>
                  <c:y val="-3.302323327474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91-4644-8181-CA565E82FF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Vendita di beni e servizi e proventi derivanti dalla gestione dei beni</c:v>
                </c:pt>
                <c:pt idx="1">
                  <c:v>Proventi derivanti dall'attività di controllo e repressione delle irregolarità e degli illeciti</c:v>
                </c:pt>
                <c:pt idx="2">
                  <c:v> Interessi Attivi</c:v>
                </c:pt>
                <c:pt idx="3">
                  <c:v>Altre entrate da redditi di capitale</c:v>
                </c:pt>
                <c:pt idx="4">
                  <c:v>Rimborsi e altre entrate correnti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1137794.18</c:v>
                </c:pt>
                <c:pt idx="1">
                  <c:v>29601.94</c:v>
                </c:pt>
                <c:pt idx="2">
                  <c:v>470.65</c:v>
                </c:pt>
                <c:pt idx="3">
                  <c:v>356962.62</c:v>
                </c:pt>
                <c:pt idx="4">
                  <c:v>171183.92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8191-4644-8181-CA565E82F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224479"/>
        <c:axId val="1551026207"/>
        <c:axId val="0"/>
      </c:bar3DChart>
      <c:catAx>
        <c:axId val="146222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026207"/>
        <c:crosses val="autoZero"/>
        <c:auto val="1"/>
        <c:lblAlgn val="ctr"/>
        <c:lblOffset val="100"/>
        <c:noMultiLvlLbl val="0"/>
      </c:catAx>
      <c:valAx>
        <c:axId val="1551026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6222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31F2ABF0-F45F-4833-9A38-9780EA7C7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DB2B2437-26C8-4867-83C4-ED93BBCB2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2F2965E8-CE5B-44F3-801D-171E37126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099A08EA-6FF6-4445-935F-8E215B817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447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3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142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8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653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2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71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1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63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72F9399A-4D37-4FA8-B2E0-6A68B53CA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7F815DD-A0D9-4135-BC5C-E28C00A81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BADB19AC-8064-4E21-A148-2C9FFD811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ote 1">
            <a:extLst>
              <a:ext uri="{FF2B5EF4-FFF2-40B4-BE49-F238E27FC236}">
                <a16:creationId xmlns:a16="http://schemas.microsoft.com/office/drawing/2014/main" id="{E7BBF286-5D36-4445-A32A-4672498B3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28/11/2019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 fontScale="90000"/>
          </a:bodyPr>
          <a:lstStyle/>
          <a:p>
            <a:b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VARIAZIONI DI BILANCIO E SECONDO PROVVEDIMENTO DI SALVAGUARDIA DEGLI EQUILIBRI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 28 novembre 2019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INVESTIMENTO (1)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89159E3-FD66-416F-8173-36C5E37389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647712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296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INVESTIMENTO (2)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6D4ADCB-0430-462F-B34B-7EB2F679F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288019"/>
              </p:ext>
            </p:extLst>
          </p:nvPr>
        </p:nvGraphicFramePr>
        <p:xfrm>
          <a:off x="681038" y="2336800"/>
          <a:ext cx="9613900" cy="376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578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TRIBUTARIE 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2A47015-8E75-4F75-8680-2A5F965F2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2217"/>
              </p:ext>
            </p:extLst>
          </p:nvPr>
        </p:nvGraphicFramePr>
        <p:xfrm>
          <a:off x="681038" y="2336800"/>
          <a:ext cx="9613900" cy="393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468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TRASFERIMENTI CORRENTI– ACCERTATO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1CAA8B6-C6FE-4E56-9667-0881C3103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0170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42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EXTRA TRIBUTARIE 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97743"/>
              </p:ext>
            </p:extLst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64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IN CONTO CAPITALE–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179533"/>
              </p:ext>
            </p:extLst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308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ENTRATE DA RIDUZIONE DI ATTIVITA’ FINANZIARIE E DA ACCENSIONE PRESTITI - ACCERTATO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BB241ED-203A-4EBD-912C-C334E182AA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2150347"/>
          <a:ext cx="9613900" cy="423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05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500" b="1" dirty="0">
                <a:latin typeface="Arial" panose="020B0604020202020204" pitchFamily="34" charset="0"/>
                <a:cs typeface="Arial" panose="020B0604020202020204" pitchFamily="34" charset="0"/>
              </a:rPr>
              <a:t>VARIAZIONE DI BILANCIO - RIEPILOGO GENERALE DELLE SPESE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43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(1)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511986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9070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(2)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080470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1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4190C0-7D18-44E2-B627-4D2419678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b="1" dirty="0">
                <a:latin typeface="Arial" panose="020B0604020202020204" pitchFamily="34" charset="0"/>
                <a:cs typeface="Arial" panose="020B0604020202020204" pitchFamily="34" charset="0"/>
              </a:rPr>
              <a:t>DATI GENERALI SULLA GESTIONE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D8FC48C-2BD5-49D1-9090-9E0F79E95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67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(3)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3AD6712-E58A-428C-BFF2-565289977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619768"/>
              </p:ext>
            </p:extLst>
          </p:nvPr>
        </p:nvGraphicFramePr>
        <p:xfrm>
          <a:off x="681038" y="2336800"/>
          <a:ext cx="9889828" cy="410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722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IN CONTO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1108E89-A305-4DD7-A59C-7DF0F1045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39685"/>
              </p:ext>
            </p:extLst>
          </p:nvPr>
        </p:nvGraphicFramePr>
        <p:xfrm>
          <a:off x="681038" y="2336800"/>
          <a:ext cx="9729054" cy="42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31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23F998-7760-4E9E-8E16-E9748C1DE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500" b="1" dirty="0">
                <a:latin typeface="Arial" panose="020B0604020202020204" pitchFamily="34" charset="0"/>
                <a:cs typeface="Arial" panose="020B0604020202020204" pitchFamily="34" charset="0"/>
              </a:rPr>
              <a:t>VARIAZIONI DI BILANCIO - RIEPILOGO GENERALE DELLE ENTRATE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7D52D-2E49-451D-9B14-DE4ED4DB9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109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TITOLO E TIPOLOGIA – ENTRATE IN CONTO CAPITALE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DA5F3D5-3EB1-48B7-93D0-35544D439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81742"/>
              </p:ext>
            </p:extLst>
          </p:nvPr>
        </p:nvGraphicFramePr>
        <p:xfrm>
          <a:off x="681038" y="2336800"/>
          <a:ext cx="9613900" cy="402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46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DI CASSA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1815ECF-E25C-439E-84A5-53B9244512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371156"/>
              </p:ext>
            </p:extLst>
          </p:nvPr>
        </p:nvGraphicFramePr>
        <p:xfrm>
          <a:off x="633046" y="2336800"/>
          <a:ext cx="10500528" cy="3662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4948">
                  <a:extLst>
                    <a:ext uri="{9D8B030D-6E8A-4147-A177-3AD203B41FA5}">
                      <a16:colId xmlns:a16="http://schemas.microsoft.com/office/drawing/2014/main" val="3454216579"/>
                    </a:ext>
                  </a:extLst>
                </a:gridCol>
                <a:gridCol w="3482790">
                  <a:extLst>
                    <a:ext uri="{9D8B030D-6E8A-4147-A177-3AD203B41FA5}">
                      <a16:colId xmlns:a16="http://schemas.microsoft.com/office/drawing/2014/main" val="2850938987"/>
                    </a:ext>
                  </a:extLst>
                </a:gridCol>
                <a:gridCol w="3482790">
                  <a:extLst>
                    <a:ext uri="{9D8B030D-6E8A-4147-A177-3AD203B41FA5}">
                      <a16:colId xmlns:a16="http://schemas.microsoft.com/office/drawing/2014/main" val="300170593"/>
                    </a:ext>
                  </a:extLst>
                </a:gridCol>
              </a:tblGrid>
              <a:tr h="912102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Risultato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Stanziato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Riscosso/Pagato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181165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Totale entrate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24.153.054,84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12.475.465,20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946692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Totale uscite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23.833.066,57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14.071.281,28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68266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35041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24023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Fondo cassa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7.497.681,01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/>
                        <a:t>7.497.681,01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04862"/>
                  </a:ext>
                </a:extLst>
              </a:tr>
              <a:tr h="458327">
                <a:tc>
                  <a:txBody>
                    <a:bodyPr/>
                    <a:lstStyle/>
                    <a:p>
                      <a:r>
                        <a:rPr lang="it-IT" dirty="0"/>
                        <a:t>Situazione di cassa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7.817.669,28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5.901.864,93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7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2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BILANCIO CORRENTE -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588820"/>
              </p:ext>
            </p:extLst>
          </p:nvPr>
        </p:nvGraphicFramePr>
        <p:xfrm>
          <a:off x="592853" y="2221388"/>
          <a:ext cx="10762503" cy="36568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96219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91422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Entrate bilancio corrente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16.520.764,12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bilancio corrente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16.520.764,12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Avanzo/disavanzo di competenza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56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C2A45-00A7-4DB1-9668-0CE39997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EQUILIBRIO BILANCIO INVESTIMENTI - COMPETENZA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8E247A1-6CD4-4CC3-AA3C-653E98F01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107577"/>
              </p:ext>
            </p:extLst>
          </p:nvPr>
        </p:nvGraphicFramePr>
        <p:xfrm>
          <a:off x="592853" y="2221388"/>
          <a:ext cx="10762503" cy="36568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96219">
                  <a:extLst>
                    <a:ext uri="{9D8B030D-6E8A-4147-A177-3AD203B41FA5}">
                      <a16:colId xmlns:a16="http://schemas.microsoft.com/office/drawing/2014/main" val="996030576"/>
                    </a:ext>
                  </a:extLst>
                </a:gridCol>
                <a:gridCol w="4466284">
                  <a:extLst>
                    <a:ext uri="{9D8B030D-6E8A-4147-A177-3AD203B41FA5}">
                      <a16:colId xmlns:a16="http://schemas.microsoft.com/office/drawing/2014/main" val="4275384609"/>
                    </a:ext>
                  </a:extLst>
                </a:gridCol>
              </a:tblGrid>
              <a:tr h="91422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42099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Entrate bilancio investimenti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5.404.606,34</a:t>
                      </a:r>
                      <a:endParaRPr lang="it-IT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58812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Spese bilancio investimenti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5.404.606,34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67453"/>
                  </a:ext>
                </a:extLst>
              </a:tr>
              <a:tr h="914224">
                <a:tc>
                  <a:txBody>
                    <a:bodyPr/>
                    <a:lstStyle/>
                    <a:p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Avanzo/disavanzo di competenza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it-IT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81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(1)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A347487-3FAC-44DC-BF66-5EE900814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139670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9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(2)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87D8864-4A94-428E-ADFE-3C96A6C3F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18551"/>
              </p:ext>
            </p:extLst>
          </p:nvPr>
        </p:nvGraphicFramePr>
        <p:xfrm>
          <a:off x="681037" y="2336800"/>
          <a:ext cx="10080747" cy="413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64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(3)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796262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784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IMPEGNI FINALI PER MISSIONI – SPESA CORRENTE (4)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F428FB3B-B8E5-4FBC-A8A9-534EBD99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772714"/>
              </p:ext>
            </p:extLst>
          </p:nvPr>
        </p:nvGraphicFramePr>
        <p:xfrm>
          <a:off x="681038" y="2336800"/>
          <a:ext cx="9613900" cy="395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9862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272</Words>
  <Application>Microsoft Office PowerPoint</Application>
  <PresentationFormat>Widescreen</PresentationFormat>
  <Paragraphs>79</Paragraphs>
  <Slides>24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Calibri</vt:lpstr>
      <vt:lpstr>Trebuchet MS</vt:lpstr>
      <vt:lpstr>Berlino</vt:lpstr>
      <vt:lpstr> VARIAZIONI DI BILANCIO E SECONDO PROVVEDIMENTO DI SALVAGUARDIA DEGLI EQUILIBRI</vt:lpstr>
      <vt:lpstr>DATI GENERALI SULLA GESTIONE</vt:lpstr>
      <vt:lpstr>EQUILIBRIO DI CASSA</vt:lpstr>
      <vt:lpstr>EQUILIBRIO BILANCIO CORRENTE - COMPETENZA</vt:lpstr>
      <vt:lpstr>EQUILIBRIO BILANCIO INVESTIMENTI - COMPETENZA</vt:lpstr>
      <vt:lpstr>IMPEGNI FINALI PER MISSIONI – SPESA CORRENTE (1)</vt:lpstr>
      <vt:lpstr>IMPEGNI FINALI PER MISSIONI – SPESA CORRENTE (2)</vt:lpstr>
      <vt:lpstr>IMPEGNI FINALI PER MISSIONI – SPESA CORRENTE (3)</vt:lpstr>
      <vt:lpstr>IMPEGNI FINALI PER MISSIONI – SPESA CORRENTE (4)</vt:lpstr>
      <vt:lpstr>IMPEGNI FINALI PER MISSIONI – INVESTIMENTO (1)</vt:lpstr>
      <vt:lpstr>IMPEGNI FINALI PER MISSIONI – INVESTIMENTO (2)</vt:lpstr>
      <vt:lpstr>ENTRATE TRIBUTARIE – ACCERTATO</vt:lpstr>
      <vt:lpstr>TRASFERIMENTI CORRENTI– ACCERTATO</vt:lpstr>
      <vt:lpstr>ENTRATE EXTRA TRIBUTARIE – ACCERTATO</vt:lpstr>
      <vt:lpstr>ENTRATE IN CONTO CAPITALE– ACCERTATO</vt:lpstr>
      <vt:lpstr>ENTRATE DA RIDUZIONE DI ATTIVITA’ FINANZIARIE E DA ACCENSIONE PRESTITI - ACCERTATO</vt:lpstr>
      <vt:lpstr>VARIAZIONE DI BILANCIO - RIEPILOGO GENERALE DELLE SPESE </vt:lpstr>
      <vt:lpstr>PRINCIPALI VARIAZIONI PER MISSIONI E PROGRAMMI – SPESA CORRENTE (1)</vt:lpstr>
      <vt:lpstr>PRINCIPALI VARIAZIONI PER MISSIONI E PROGRAMMI – SPESA CORRENTE (2)</vt:lpstr>
      <vt:lpstr>PRINCIPALI VARIAZIONI PER MISSIONI E PROGRAMMI – SPESA CORRENTE (3)</vt:lpstr>
      <vt:lpstr>PRINCIPALI VARIAZIONI PER MISSIONI E PROGRAMMI – SPESA IN CONTO CAPITALE</vt:lpstr>
      <vt:lpstr>VARIAZIONI DI BILANCIO - RIEPILOGO GENERALE DELLE ENTRATE </vt:lpstr>
      <vt:lpstr>PRINCIPALI VARIAZIONI PER TITOLO E TIPOLOGIA – ENTRATE IN CONTO CAPITALE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145</cp:revision>
  <cp:lastPrinted>2019-04-19T11:30:58Z</cp:lastPrinted>
  <dcterms:created xsi:type="dcterms:W3CDTF">2019-04-17T08:36:13Z</dcterms:created>
  <dcterms:modified xsi:type="dcterms:W3CDTF">2019-11-28T15:26:04Z</dcterms:modified>
</cp:coreProperties>
</file>