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4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5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6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7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8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3"/>
  </p:notesMasterIdLst>
  <p:sldIdLst>
    <p:sldId id="256" r:id="rId2"/>
    <p:sldId id="282" r:id="rId3"/>
    <p:sldId id="322" r:id="rId4"/>
    <p:sldId id="260" r:id="rId5"/>
    <p:sldId id="323" r:id="rId6"/>
    <p:sldId id="271" r:id="rId7"/>
    <p:sldId id="334" r:id="rId8"/>
    <p:sldId id="311" r:id="rId9"/>
    <p:sldId id="333" r:id="rId10"/>
    <p:sldId id="312" r:id="rId11"/>
    <p:sldId id="313" r:id="rId12"/>
    <p:sldId id="272" r:id="rId13"/>
    <p:sldId id="314" r:id="rId14"/>
    <p:sldId id="315" r:id="rId15"/>
    <p:sldId id="316" r:id="rId16"/>
    <p:sldId id="317" r:id="rId17"/>
    <p:sldId id="284" r:id="rId18"/>
    <p:sldId id="324" r:id="rId19"/>
    <p:sldId id="329" r:id="rId20"/>
    <p:sldId id="330" r:id="rId21"/>
    <p:sldId id="325" r:id="rId22"/>
    <p:sldId id="326" r:id="rId23"/>
    <p:sldId id="340" r:id="rId24"/>
    <p:sldId id="342" r:id="rId25"/>
    <p:sldId id="338" r:id="rId26"/>
    <p:sldId id="339" r:id="rId27"/>
    <p:sldId id="335" r:id="rId28"/>
    <p:sldId id="337" r:id="rId29"/>
    <p:sldId id="336" r:id="rId30"/>
    <p:sldId id="331" r:id="rId31"/>
    <p:sldId id="305" r:id="rId32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90000"/>
    <a:srgbClr val="0033CC"/>
    <a:srgbClr val="CC6600"/>
    <a:srgbClr val="663300"/>
    <a:srgbClr val="993300"/>
    <a:srgbClr val="C98018"/>
    <a:srgbClr val="788E8C"/>
    <a:srgbClr val="B22307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88582" autoAdjust="0"/>
  </p:normalViewPr>
  <p:slideViewPr>
    <p:cSldViewPr snapToGrid="0">
      <p:cViewPr varScale="1">
        <p:scale>
          <a:sx n="72" d="100"/>
          <a:sy n="72" d="100"/>
        </p:scale>
        <p:origin x="9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1"/>
              <c:layout>
                <c:manualLayout>
                  <c:x val="-9.2470277410832726E-3"/>
                  <c:y val="-3.52889231960205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130-40E6-8CE6-4E38B43A2E47}"/>
                </c:ext>
              </c:extLst>
            </c:dLbl>
            <c:dLbl>
              <c:idx val="2"/>
              <c:layout>
                <c:manualLayout>
                  <c:x val="-1.0568031704095112E-2"/>
                  <c:y val="-7.05778463920416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30-40E6-8CE6-4E38B43A2E47}"/>
                </c:ext>
              </c:extLst>
            </c:dLbl>
            <c:dLbl>
              <c:idx val="3"/>
              <c:layout>
                <c:manualLayout>
                  <c:x val="-1.8494055482166545E-2"/>
                  <c:y val="-1.0586676958806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130-40E6-8CE6-4E38B43A2E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MISSIONE 01: Servizi istituzionali, generali e di gestione</c:v>
                </c:pt>
                <c:pt idx="1">
                  <c:v>MISSIONE 3: Ordine pubblico e sicurezza</c:v>
                </c:pt>
                <c:pt idx="2">
                  <c:v>MISSIONE 4: Istruzione e diritto allo studio</c:v>
                </c:pt>
                <c:pt idx="3">
                  <c:v>MISSIONE 5: Tutela e valorizzazione dei beni e delle attività culturali</c:v>
                </c:pt>
              </c:strCache>
            </c:strRef>
          </c:cat>
          <c:val>
            <c:numRef>
              <c:f>Foglio1!$B$2:$B$5</c:f>
              <c:numCache>
                <c:formatCode>#,##0.00\ _€</c:formatCode>
                <c:ptCount val="4"/>
                <c:pt idx="0" formatCode="#,##0.00">
                  <c:v>4207618.49</c:v>
                </c:pt>
                <c:pt idx="1">
                  <c:v>351952.08</c:v>
                </c:pt>
                <c:pt idx="2" formatCode="#,##0.00">
                  <c:v>2422822.12</c:v>
                </c:pt>
                <c:pt idx="3" formatCode="#,##0.00">
                  <c:v>319401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B130-40E6-8CE6-4E38B43A2E4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IMPEGNATO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5.2840158520475564E-2"/>
                  <c:y val="-1.4115569278408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30-40E6-8CE6-4E38B43A2E47}"/>
                </c:ext>
              </c:extLst>
            </c:dLbl>
            <c:dLbl>
              <c:idx val="1"/>
              <c:layout>
                <c:manualLayout>
                  <c:x val="3.6988110964332896E-2"/>
                  <c:y val="-2.4702246237214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30-40E6-8CE6-4E38B43A2E47}"/>
                </c:ext>
              </c:extLst>
            </c:dLbl>
            <c:dLbl>
              <c:idx val="2"/>
              <c:layout>
                <c:manualLayout>
                  <c:x val="4.2272126816380449E-2"/>
                  <c:y val="-3.5288923196020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30-40E6-8CE6-4E38B43A2E47}"/>
                </c:ext>
              </c:extLst>
            </c:dLbl>
            <c:dLbl>
              <c:idx val="3"/>
              <c:layout>
                <c:manualLayout>
                  <c:x val="4.095112285336866E-2"/>
                  <c:y val="-1.7644461598010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30-40E6-8CE6-4E38B43A2E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MISSIONE 01: Servizi istituzionali, generali e di gestione</c:v>
                </c:pt>
                <c:pt idx="1">
                  <c:v>MISSIONE 3: Ordine pubblico e sicurezza</c:v>
                </c:pt>
                <c:pt idx="2">
                  <c:v>MISSIONE 4: Istruzione e diritto allo studio</c:v>
                </c:pt>
                <c:pt idx="3">
                  <c:v>MISSIONE 5: Tutela e valorizzazione dei beni e delle attività culturali</c:v>
                </c:pt>
              </c:strCache>
            </c:strRef>
          </c:cat>
          <c:val>
            <c:numRef>
              <c:f>Foglio1!$C$2:$C$5</c:f>
              <c:numCache>
                <c:formatCode>#,##0.00</c:formatCode>
                <c:ptCount val="4"/>
                <c:pt idx="0">
                  <c:v>2783382.22</c:v>
                </c:pt>
                <c:pt idx="1">
                  <c:v>135826.25</c:v>
                </c:pt>
                <c:pt idx="2">
                  <c:v>2111950.12</c:v>
                </c:pt>
                <c:pt idx="3">
                  <c:v>241753.31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B130-40E6-8CE6-4E38B43A2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703584"/>
        <c:axId val="806937584"/>
        <c:axId val="0"/>
      </c:bar3DChart>
      <c:catAx>
        <c:axId val="67070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806937584"/>
        <c:crosses val="autoZero"/>
        <c:auto val="1"/>
        <c:lblAlgn val="ctr"/>
        <c:lblOffset val="100"/>
        <c:noMultiLvlLbl val="0"/>
      </c:catAx>
      <c:valAx>
        <c:axId val="80693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7070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1"/>
              <c:layout>
                <c:manualLayout>
                  <c:x val="-1.7173051519154606E-2"/>
                  <c:y val="-2.70190090429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09-4C73-9785-315DD62C64E8}"/>
                </c:ext>
              </c:extLst>
            </c:dLbl>
            <c:dLbl>
              <c:idx val="2"/>
              <c:layout>
                <c:manualLayout>
                  <c:x val="-9.247027741083224E-3"/>
                  <c:y val="-1.8012672695317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09-4C73-9785-315DD62C64E8}"/>
                </c:ext>
              </c:extLst>
            </c:dLbl>
            <c:dLbl>
              <c:idx val="3"/>
              <c:layout>
                <c:manualLayout>
                  <c:x val="-9.6872504874762429E-17"/>
                  <c:y val="-1.5010560579431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09-4C73-9785-315DD62C64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40200 - Contributi agli investimenti</c:v>
                </c:pt>
                <c:pt idx="1">
                  <c:v>40300 - Altri trasferimenti in conto capitale</c:v>
                </c:pt>
                <c:pt idx="2">
                  <c:v>40400 - Entrate da alienazione di beni materiali e immateriali</c:v>
                </c:pt>
                <c:pt idx="3">
                  <c:v>40500 - Altre entrate in conto capitale</c:v>
                </c:pt>
              </c:strCache>
            </c:strRef>
          </c:cat>
          <c:val>
            <c:numRef>
              <c:f>Foglio1!$B$2:$B$5</c:f>
              <c:numCache>
                <c:formatCode>#,##0.00\ _€</c:formatCode>
                <c:ptCount val="4"/>
                <c:pt idx="0">
                  <c:v>963757.02</c:v>
                </c:pt>
                <c:pt idx="1">
                  <c:v>349439.76</c:v>
                </c:pt>
                <c:pt idx="2">
                  <c:v>482124</c:v>
                </c:pt>
                <c:pt idx="3">
                  <c:v>500000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8191-4644-8181-CA565E82FF3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Accertato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4346103038309116E-2"/>
                  <c:y val="1.2008448463544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09-4C73-9785-315DD62C64E8}"/>
                </c:ext>
              </c:extLst>
            </c:dLbl>
            <c:dLbl>
              <c:idx val="1"/>
              <c:layout>
                <c:manualLayout>
                  <c:x val="1.5852047556142668E-2"/>
                  <c:y val="-6.00422423177251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09-4C73-9785-315DD62C64E8}"/>
                </c:ext>
              </c:extLst>
            </c:dLbl>
            <c:dLbl>
              <c:idx val="2"/>
              <c:layout>
                <c:manualLayout>
                  <c:x val="1.9815059445178335E-2"/>
                  <c:y val="-1.8012672695317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09-4C73-9785-315DD62C64E8}"/>
                </c:ext>
              </c:extLst>
            </c:dLbl>
            <c:dLbl>
              <c:idx val="3"/>
              <c:layout>
                <c:manualLayout>
                  <c:x val="2.2457067371202018E-2"/>
                  <c:y val="-9.0063363476588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09-4C73-9785-315DD62C64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40200 - Contributi agli investimenti</c:v>
                </c:pt>
                <c:pt idx="1">
                  <c:v>40300 - Altri trasferimenti in conto capitale</c:v>
                </c:pt>
                <c:pt idx="2">
                  <c:v>40400 - Entrate da alienazione di beni materiali e immateriali</c:v>
                </c:pt>
                <c:pt idx="3">
                  <c:v>40500 - Altre entrate in conto capitale</c:v>
                </c:pt>
              </c:strCache>
            </c:strRef>
          </c:cat>
          <c:val>
            <c:numRef>
              <c:f>Foglio1!$C$2:$C$5</c:f>
              <c:numCache>
                <c:formatCode>#,##0.00\ _€</c:formatCode>
                <c:ptCount val="4"/>
                <c:pt idx="0">
                  <c:v>754957.02</c:v>
                </c:pt>
                <c:pt idx="1">
                  <c:v>380299.63</c:v>
                </c:pt>
                <c:pt idx="2">
                  <c:v>131630</c:v>
                </c:pt>
                <c:pt idx="3">
                  <c:v>201036.71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8191-4644-8181-CA565E82F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62224479"/>
        <c:axId val="1551026207"/>
        <c:axId val="0"/>
      </c:bar3DChart>
      <c:catAx>
        <c:axId val="1462224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51026207"/>
        <c:crosses val="autoZero"/>
        <c:auto val="1"/>
        <c:lblAlgn val="ctr"/>
        <c:lblOffset val="100"/>
        <c:noMultiLvlLbl val="0"/>
      </c:catAx>
      <c:valAx>
        <c:axId val="1551026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62224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5852047556142668E-2"/>
                  <c:y val="-4.5031681738293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29-4C96-A428-E3872D46B8DA}"/>
                </c:ext>
              </c:extLst>
            </c:dLbl>
            <c:dLbl>
              <c:idx val="1"/>
              <c:layout>
                <c:manualLayout>
                  <c:x val="0"/>
                  <c:y val="-3.0021121158862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29-4C96-A428-E3872D46B8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Alienazioni di attività finanziarie</c:v>
                </c:pt>
                <c:pt idx="1">
                  <c:v>Accensione di mutui</c:v>
                </c:pt>
              </c:strCache>
            </c:strRef>
          </c:cat>
          <c:val>
            <c:numRef>
              <c:f>Foglio1!$B$2:$B$3</c:f>
              <c:numCache>
                <c:formatCode>#,##0.00\ _€</c:formatCode>
                <c:ptCount val="2"/>
                <c:pt idx="0">
                  <c:v>1725</c:v>
                </c:pt>
                <c:pt idx="1">
                  <c:v>201698.1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8191-4644-8181-CA565E82FF3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Accertato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1889035667107001E-2"/>
                  <c:y val="-4.5031681738293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29-4C96-A428-E3872D46B8DA}"/>
                </c:ext>
              </c:extLst>
            </c:dLbl>
            <c:dLbl>
              <c:idx val="1"/>
              <c:layout>
                <c:manualLayout>
                  <c:x val="2.9062087186261461E-2"/>
                  <c:y val="-3.3023233274748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29-4C96-A428-E3872D46B8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Alienazioni di attività finanziarie</c:v>
                </c:pt>
                <c:pt idx="1">
                  <c:v>Accensione di mutui</c:v>
                </c:pt>
              </c:strCache>
            </c:strRef>
          </c:cat>
          <c:val>
            <c:numRef>
              <c:f>Foglio1!$C$2:$C$3</c:f>
              <c:numCache>
                <c:formatCode>#,##0.00\ _€</c:formatCode>
                <c:ptCount val="2"/>
                <c:pt idx="0">
                  <c:v>1725</c:v>
                </c:pt>
                <c:pt idx="1">
                  <c:v>90764.15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8191-4644-8181-CA565E82F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62224479"/>
        <c:axId val="1551026207"/>
        <c:axId val="0"/>
      </c:bar3DChart>
      <c:catAx>
        <c:axId val="1462224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51026207"/>
        <c:crosses val="autoZero"/>
        <c:auto val="1"/>
        <c:lblAlgn val="ctr"/>
        <c:lblOffset val="100"/>
        <c:noMultiLvlLbl val="0"/>
      </c:catAx>
      <c:valAx>
        <c:axId val="1551026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62224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1"/>
              <c:layout>
                <c:manualLayout>
                  <c:x val="-1.5852047556142692E-2"/>
                  <c:y val="-4.9404492474428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B1-4E09-A725-115C277D3717}"/>
                </c:ext>
              </c:extLst>
            </c:dLbl>
            <c:dLbl>
              <c:idx val="2"/>
              <c:layout>
                <c:manualLayout>
                  <c:x val="-2.3778071334214002E-2"/>
                  <c:y val="-3.5288923196020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B1-4E09-A725-115C277D3717}"/>
                </c:ext>
              </c:extLst>
            </c:dLbl>
            <c:dLbl>
              <c:idx val="4"/>
              <c:layout>
                <c:manualLayout>
                  <c:x val="-2.5099075297225892E-2"/>
                  <c:y val="-3.8817815515622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7173051519154558E-2"/>
                  <c:y val="-4.5875600154826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Foglio1!$A$2:$A$8</c:f>
              <c:strCache>
                <c:ptCount val="7"/>
                <c:pt idx="0">
                  <c:v>MISSIONE 01 - Prog.  1: Organi istituzionali</c:v>
                </c:pt>
                <c:pt idx="1">
                  <c:v>MISSIONE 01 - Prog.  2: Segreteria generale</c:v>
                </c:pt>
                <c:pt idx="2">
                  <c:v>MISSIONE 01 - Prog. 3: Gestione economica e finanziaria</c:v>
                </c:pt>
                <c:pt idx="3">
                  <c:v>MISSIONE 01 - Prog. 4: Gestione tributi e servizi fiscali</c:v>
                </c:pt>
                <c:pt idx="4">
                  <c:v>MISSIONE 01 - Prog. 5: Gestione dei beni demaniali e patrimoniali</c:v>
                </c:pt>
                <c:pt idx="5">
                  <c:v>MISSIONE 01 - Prog.  6: Ufficio tecnico</c:v>
                </c:pt>
                <c:pt idx="6">
                  <c:v>MISSIONE 01 - Prog.  7:Anagrafe e stato civile</c:v>
                </c:pt>
              </c:strCache>
            </c:strRef>
          </c:cat>
          <c:val>
            <c:numRef>
              <c:f>Foglio1!$B$2:$B$8</c:f>
              <c:numCache>
                <c:formatCode>#,##0.00\ _€</c:formatCode>
                <c:ptCount val="7"/>
                <c:pt idx="0" formatCode="#,##0.00">
                  <c:v>144246</c:v>
                </c:pt>
                <c:pt idx="1">
                  <c:v>201604.99</c:v>
                </c:pt>
                <c:pt idx="2">
                  <c:v>422012.56</c:v>
                </c:pt>
                <c:pt idx="3">
                  <c:v>701027.08</c:v>
                </c:pt>
                <c:pt idx="4">
                  <c:v>155474.54999999999</c:v>
                </c:pt>
                <c:pt idx="5">
                  <c:v>635208.69999999995</c:v>
                </c:pt>
                <c:pt idx="6">
                  <c:v>327083.23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59B1-4E09-A725-115C277D371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STANZIATO POST VARIAZIONE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1"/>
              <c:layout>
                <c:manualLayout>
                  <c:x val="2.9062087186261559E-2"/>
                  <c:y val="-2.4702246237214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B1-4E09-A725-115C277D3717}"/>
                </c:ext>
              </c:extLst>
            </c:dLbl>
            <c:dLbl>
              <c:idx val="2"/>
              <c:layout>
                <c:manualLayout>
                  <c:x val="3.302509907529718E-2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B1-4E09-A725-115C277D3717}"/>
                </c:ext>
              </c:extLst>
            </c:dLbl>
            <c:dLbl>
              <c:idx val="4"/>
              <c:layout>
                <c:manualLayout>
                  <c:x val="6.8692206076618231E-2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7741083223249766E-2"/>
                  <c:y val="-1.411556927840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Foglio1!$A$2:$A$8</c:f>
              <c:strCache>
                <c:ptCount val="7"/>
                <c:pt idx="0">
                  <c:v>MISSIONE 01 - Prog.  1: Organi istituzionali</c:v>
                </c:pt>
                <c:pt idx="1">
                  <c:v>MISSIONE 01 - Prog.  2: Segreteria generale</c:v>
                </c:pt>
                <c:pt idx="2">
                  <c:v>MISSIONE 01 - Prog. 3: Gestione economica e finanziaria</c:v>
                </c:pt>
                <c:pt idx="3">
                  <c:v>MISSIONE 01 - Prog. 4: Gestione tributi e servizi fiscali</c:v>
                </c:pt>
                <c:pt idx="4">
                  <c:v>MISSIONE 01 - Prog. 5: Gestione dei beni demaniali e patrimoniali</c:v>
                </c:pt>
                <c:pt idx="5">
                  <c:v>MISSIONE 01 - Prog.  6: Ufficio tecnico</c:v>
                </c:pt>
                <c:pt idx="6">
                  <c:v>MISSIONE 01 - Prog.  7:Anagrafe e stato civile</c:v>
                </c:pt>
              </c:strCache>
            </c:strRef>
          </c:cat>
          <c:val>
            <c:numRef>
              <c:f>Foglio1!$C$2:$C$8</c:f>
              <c:numCache>
                <c:formatCode>#,##0.00\ _€</c:formatCode>
                <c:ptCount val="7"/>
                <c:pt idx="0">
                  <c:v>140318</c:v>
                </c:pt>
                <c:pt idx="1">
                  <c:v>205674.45</c:v>
                </c:pt>
                <c:pt idx="2">
                  <c:v>430333.14</c:v>
                </c:pt>
                <c:pt idx="3">
                  <c:v>672266</c:v>
                </c:pt>
                <c:pt idx="4">
                  <c:v>168274.55</c:v>
                </c:pt>
                <c:pt idx="5">
                  <c:v>597932.15</c:v>
                </c:pt>
                <c:pt idx="6">
                  <c:v>316224.38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59B1-4E09-A725-115C277D3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3179072"/>
        <c:axId val="1909250960"/>
        <c:axId val="0"/>
      </c:bar3DChart>
      <c:catAx>
        <c:axId val="190317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9250960"/>
        <c:crosses val="autoZero"/>
        <c:auto val="1"/>
        <c:lblAlgn val="ctr"/>
        <c:lblOffset val="100"/>
        <c:noMultiLvlLbl val="0"/>
      </c:catAx>
      <c:valAx>
        <c:axId val="190925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17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2.9062087186261559E-2"/>
                  <c:y val="-3.1760030876418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8A-4184-840D-E2C20A36E486}"/>
                </c:ext>
              </c:extLst>
            </c:dLbl>
            <c:dLbl>
              <c:idx val="1"/>
              <c:layout>
                <c:manualLayout>
                  <c:x val="-1.7173051519154558E-2"/>
                  <c:y val="-4.2346707835224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8A-4184-840D-E2C20A36E486}"/>
                </c:ext>
              </c:extLst>
            </c:dLbl>
            <c:dLbl>
              <c:idx val="2"/>
              <c:layout>
                <c:manualLayout>
                  <c:x val="-9.2470277410833194E-3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8A-4184-840D-E2C20A36E486}"/>
                </c:ext>
              </c:extLst>
            </c:dLbl>
            <c:dLbl>
              <c:idx val="3"/>
              <c:layout>
                <c:manualLayout>
                  <c:x val="-2.2457067371202115E-2"/>
                  <c:y val="-2.823113855681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8A-4184-840D-E2C20A36E4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MISSIONE 04 - Prog. 2: Altri ordini di istruzione non universitaria</c:v>
                </c:pt>
                <c:pt idx="1">
                  <c:v>MISSIONE 04 - Prog. 6: Servizi ausiliari all'istruzione</c:v>
                </c:pt>
                <c:pt idx="2">
                  <c:v>MISSIONE 06 - Prog. 1: Sport e tempo libero</c:v>
                </c:pt>
                <c:pt idx="3">
                  <c:v>MISSIONE 09 - Prog. 2: Tutela e valorizzazione ambientale</c:v>
                </c:pt>
                <c:pt idx="4">
                  <c:v>MISSIONE 09 - Prog. 5: Aree verdi, parchi naturali</c:v>
                </c:pt>
              </c:strCache>
            </c:strRef>
          </c:cat>
          <c:val>
            <c:numRef>
              <c:f>Foglio1!$B$2:$B$6</c:f>
              <c:numCache>
                <c:formatCode>#,##0.00\ _€</c:formatCode>
                <c:ptCount val="5"/>
                <c:pt idx="0">
                  <c:v>433047</c:v>
                </c:pt>
                <c:pt idx="1">
                  <c:v>1058507.76</c:v>
                </c:pt>
                <c:pt idx="2">
                  <c:v>440023</c:v>
                </c:pt>
                <c:pt idx="3">
                  <c:v>123532</c:v>
                </c:pt>
                <c:pt idx="4" formatCode="General">
                  <c:v>411841.94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018A-4184-840D-E2C20A36E48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STANZIATO POST VARIAZIONE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5667107001321051E-2"/>
                  <c:y val="-2.4702246237214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8A-4184-840D-E2C20A36E486}"/>
                </c:ext>
              </c:extLst>
            </c:dLbl>
            <c:dLbl>
              <c:idx val="1"/>
              <c:layout>
                <c:manualLayout>
                  <c:x val="3.3025099075297132E-2"/>
                  <c:y val="-3.881781551562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8A-4184-840D-E2C20A36E486}"/>
                </c:ext>
              </c:extLst>
            </c:dLbl>
            <c:dLbl>
              <c:idx val="2"/>
              <c:layout>
                <c:manualLayout>
                  <c:x val="3.4346103038309116E-2"/>
                  <c:y val="-6.3520061752836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8A-4184-840D-E2C20A36E486}"/>
                </c:ext>
              </c:extLst>
            </c:dLbl>
            <c:dLbl>
              <c:idx val="3"/>
              <c:layout>
                <c:manualLayout>
                  <c:x val="4.6235138705416019E-2"/>
                  <c:y val="-3.8817815515622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8A-4184-840D-E2C20A36E4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MISSIONE 04 - Prog. 2: Altri ordini di istruzione non universitaria</c:v>
                </c:pt>
                <c:pt idx="1">
                  <c:v>MISSIONE 04 - Prog. 6: Servizi ausiliari all'istruzione</c:v>
                </c:pt>
                <c:pt idx="2">
                  <c:v>MISSIONE 06 - Prog. 1: Sport e tempo libero</c:v>
                </c:pt>
                <c:pt idx="3">
                  <c:v>MISSIONE 09 - Prog. 2: Tutela e valorizzazione ambientale</c:v>
                </c:pt>
                <c:pt idx="4">
                  <c:v>MISSIONE 09 - Prog. 5: Aree verdi, parchi naturali</c:v>
                </c:pt>
              </c:strCache>
            </c:strRef>
          </c:cat>
          <c:val>
            <c:numRef>
              <c:f>Foglio1!$C$2:$C$6</c:f>
              <c:numCache>
                <c:formatCode>#,##0.00\ _€</c:formatCode>
                <c:ptCount val="5"/>
                <c:pt idx="0">
                  <c:v>405620.92</c:v>
                </c:pt>
                <c:pt idx="1">
                  <c:v>997878.82</c:v>
                </c:pt>
                <c:pt idx="2">
                  <c:v>369767.84</c:v>
                </c:pt>
                <c:pt idx="3">
                  <c:v>83532</c:v>
                </c:pt>
                <c:pt idx="4" formatCode="General">
                  <c:v>436941.94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018A-4184-840D-E2C20A36E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3191072"/>
        <c:axId val="1909247216"/>
        <c:axId val="0"/>
      </c:bar3DChart>
      <c:catAx>
        <c:axId val="190319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9247216"/>
        <c:crosses val="autoZero"/>
        <c:auto val="1"/>
        <c:lblAlgn val="ctr"/>
        <c:lblOffset val="100"/>
        <c:noMultiLvlLbl val="0"/>
      </c:catAx>
      <c:valAx>
        <c:axId val="190924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19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4531043593130876E-2"/>
                  <c:y val="-3.8817815515622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EBE-49E2-A9C3-5FE1471EDE57}"/>
                </c:ext>
              </c:extLst>
            </c:dLbl>
            <c:dLbl>
              <c:idx val="1"/>
              <c:layout>
                <c:manualLayout>
                  <c:x val="-2.3778071334214099E-2"/>
                  <c:y val="-5.64622771136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BE-49E2-A9C3-5FE1471EDE57}"/>
                </c:ext>
              </c:extLst>
            </c:dLbl>
            <c:dLbl>
              <c:idx val="2"/>
              <c:layout>
                <c:manualLayout>
                  <c:x val="-2.3778071334214099E-2"/>
                  <c:y val="-4.2346707835224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BE-49E2-A9C3-5FE1471EDE57}"/>
                </c:ext>
              </c:extLst>
            </c:dLbl>
            <c:dLbl>
              <c:idx val="3"/>
              <c:layout>
                <c:manualLayout>
                  <c:x val="-1.540977254609493E-2"/>
                  <c:y val="-4.6415945838804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BE-49E2-A9C3-5FE1471EDE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MISSIONE 10 - Prog. 5: Viabiilità e infrastrutture stradali</c:v>
                </c:pt>
                <c:pt idx="1">
                  <c:v>MISSIONE 12 - Prog. 1: Interventi per l'infanzia, asili nido</c:v>
                </c:pt>
                <c:pt idx="2">
                  <c:v>MISSIONE 12 - Prog. 7: Programmazione e governo rete sociale</c:v>
                </c:pt>
                <c:pt idx="3">
                  <c:v>MISSIONE 20 - Prog. 2: Fcde</c:v>
                </c:pt>
                <c:pt idx="4">
                  <c:v>MISSIONE 20 - Prog. 3: Fondo funzioni fondamentali COVID-19</c:v>
                </c:pt>
              </c:strCache>
            </c:strRef>
          </c:cat>
          <c:val>
            <c:numRef>
              <c:f>Foglio1!$B$2:$B$6</c:f>
              <c:numCache>
                <c:formatCode>#,##0.00\ _€</c:formatCode>
                <c:ptCount val="5"/>
                <c:pt idx="0">
                  <c:v>769646</c:v>
                </c:pt>
                <c:pt idx="1">
                  <c:v>565186.9</c:v>
                </c:pt>
                <c:pt idx="2">
                  <c:v>953170.5</c:v>
                </c:pt>
                <c:pt idx="3">
                  <c:v>466303.86</c:v>
                </c:pt>
                <c:pt idx="4">
                  <c:v>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FEBE-49E2-A9C3-5FE1471EDE5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STANZIATO POST VARIAZIONE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1704095112285335E-2"/>
                  <c:y val="-3.5288923196020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EBE-49E2-A9C3-5FE1471EDE57}"/>
                </c:ext>
              </c:extLst>
            </c:dLbl>
            <c:dLbl>
              <c:idx val="1"/>
              <c:layout>
                <c:manualLayout>
                  <c:x val="6.6050198150594455E-3"/>
                  <c:y val="-3.1760030876418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BE-49E2-A9C3-5FE1471EDE57}"/>
                </c:ext>
              </c:extLst>
            </c:dLbl>
            <c:dLbl>
              <c:idx val="2"/>
              <c:layout>
                <c:manualLayout>
                  <c:x val="3.0383091149273546E-2"/>
                  <c:y val="-2.4702246237214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BE-49E2-A9C3-5FE1471EDE57}"/>
                </c:ext>
              </c:extLst>
            </c:dLbl>
            <c:dLbl>
              <c:idx val="3"/>
              <c:layout>
                <c:manualLayout>
                  <c:x val="4.2376874501760614E-2"/>
                  <c:y val="-2.1660774724775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BE-49E2-A9C3-5FE1471EDE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MISSIONE 10 - Prog. 5: Viabiilità e infrastrutture stradali</c:v>
                </c:pt>
                <c:pt idx="1">
                  <c:v>MISSIONE 12 - Prog. 1: Interventi per l'infanzia, asili nido</c:v>
                </c:pt>
                <c:pt idx="2">
                  <c:v>MISSIONE 12 - Prog. 7: Programmazione e governo rete sociale</c:v>
                </c:pt>
                <c:pt idx="3">
                  <c:v>MISSIONE 20 - Prog. 2: Fcde</c:v>
                </c:pt>
                <c:pt idx="4">
                  <c:v>MISSIONE 20 - Prog. 3: Fondo funzioni fondamentali COVID-19</c:v>
                </c:pt>
              </c:strCache>
            </c:strRef>
          </c:cat>
          <c:val>
            <c:numRef>
              <c:f>Foglio1!$C$2:$C$6</c:f>
              <c:numCache>
                <c:formatCode>#,##0.00\ _€</c:formatCode>
                <c:ptCount val="5"/>
                <c:pt idx="0">
                  <c:v>824246</c:v>
                </c:pt>
                <c:pt idx="1">
                  <c:v>555186.9</c:v>
                </c:pt>
                <c:pt idx="2">
                  <c:v>1003268.84</c:v>
                </c:pt>
                <c:pt idx="3">
                  <c:v>385230.37</c:v>
                </c:pt>
                <c:pt idx="4">
                  <c:v>181543.5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FEBE-49E2-A9C3-5FE1471ED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3191872"/>
        <c:axId val="1909240560"/>
        <c:axId val="0"/>
      </c:bar3DChart>
      <c:catAx>
        <c:axId val="190319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9240560"/>
        <c:crosses val="autoZero"/>
        <c:auto val="1"/>
        <c:lblAlgn val="ctr"/>
        <c:lblOffset val="100"/>
        <c:noMultiLvlLbl val="0"/>
      </c:catAx>
      <c:valAx>
        <c:axId val="190924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19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8572206506408562E-2"/>
                  <c:y val="-9.9243793096137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2F-432D-BAFB-D6F9534BFE2F}"/>
                </c:ext>
              </c:extLst>
            </c:dLbl>
            <c:dLbl>
              <c:idx val="1"/>
              <c:layout>
                <c:manualLayout>
                  <c:x val="-1.5914599713394588E-2"/>
                  <c:y val="-1.2275052003948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2F-432D-BAFB-D6F9534BFE2F}"/>
                </c:ext>
              </c:extLst>
            </c:dLbl>
            <c:dLbl>
              <c:idx val="2"/>
              <c:layout>
                <c:manualLayout>
                  <c:x val="-7.926023778071431E-3"/>
                  <c:y val="-3.713275667104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2F-432D-BAFB-D6F9534BFE2F}"/>
                </c:ext>
              </c:extLst>
            </c:dLbl>
            <c:dLbl>
              <c:idx val="3"/>
              <c:layout>
                <c:manualLayout>
                  <c:x val="-3.5244947761622042E-2"/>
                  <c:y val="-5.9836932579796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EC-477E-B053-AB46ED6A2D6F}"/>
                </c:ext>
              </c:extLst>
            </c:dLbl>
            <c:dLbl>
              <c:idx val="4"/>
              <c:layout>
                <c:manualLayout>
                  <c:x val="-1.0442947484925051E-2"/>
                  <c:y val="-4.1885852805857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EC-477E-B053-AB46ED6A2D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MISSIONE 01 - Prog. 6: Ufficio tecnico</c:v>
                </c:pt>
                <c:pt idx="1">
                  <c:v>MISSIONE 06 - Prog. 1: Sport e tempo libero</c:v>
                </c:pt>
                <c:pt idx="2">
                  <c:v>MISSIONE 09 - Prog. 2: Tutela e recupero ambientale</c:v>
                </c:pt>
                <c:pt idx="3">
                  <c:v>MISSIONE 10 - Prog. 5: Viabilità e infrastrutture stradali</c:v>
                </c:pt>
                <c:pt idx="4">
                  <c:v>MISSIONE 12 - Prog. 2: Interventi per le DISABILITà</c:v>
                </c:pt>
              </c:strCache>
            </c:strRef>
          </c:cat>
          <c:val>
            <c:numRef>
              <c:f>Foglio1!$B$2:$B$6</c:f>
              <c:numCache>
                <c:formatCode>#,##0.00\ _€</c:formatCode>
                <c:ptCount val="5"/>
                <c:pt idx="0">
                  <c:v>187147.04</c:v>
                </c:pt>
                <c:pt idx="1">
                  <c:v>323154.96999999997</c:v>
                </c:pt>
                <c:pt idx="2">
                  <c:v>470797.59</c:v>
                </c:pt>
                <c:pt idx="3" formatCode="#,##0.00">
                  <c:v>2585862.12</c:v>
                </c:pt>
                <c:pt idx="4" formatCode="#,##0.00">
                  <c:v>10000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6B2F-432D-BAFB-D6F9534BFE2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STANZIATO POST VARIAZIONE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4.8955324947317594E-2"/>
                  <c:y val="-0.104817108651148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2F-432D-BAFB-D6F9534BFE2F}"/>
                </c:ext>
              </c:extLst>
            </c:dLbl>
            <c:dLbl>
              <c:idx val="1"/>
              <c:layout>
                <c:manualLayout>
                  <c:x val="3.9630118890356669E-2"/>
                  <c:y val="-1.5471981946268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2F-432D-BAFB-D6F9534BFE2F}"/>
                </c:ext>
              </c:extLst>
            </c:dLbl>
            <c:dLbl>
              <c:idx val="2"/>
              <c:layout>
                <c:manualLayout>
                  <c:x val="5.0198150594451686E-2"/>
                  <c:y val="-5.5699135006565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2F-432D-BAFB-D6F9534BFE2F}"/>
                </c:ext>
              </c:extLst>
            </c:dLbl>
            <c:dLbl>
              <c:idx val="3"/>
              <c:layout>
                <c:manualLayout>
                  <c:x val="5.0909368989009621E-2"/>
                  <c:y val="-2.6926619660908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EC-477E-B053-AB46ED6A2D6F}"/>
                </c:ext>
              </c:extLst>
            </c:dLbl>
            <c:dLbl>
              <c:idx val="4"/>
              <c:layout>
                <c:manualLayout>
                  <c:x val="3.6550316197237677E-2"/>
                  <c:y val="-2.3934773031918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EC-477E-B053-AB46ED6A2D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MISSIONE 01 - Prog. 6: Ufficio tecnico</c:v>
                </c:pt>
                <c:pt idx="1">
                  <c:v>MISSIONE 06 - Prog. 1: Sport e tempo libero</c:v>
                </c:pt>
                <c:pt idx="2">
                  <c:v>MISSIONE 09 - Prog. 2: Tutela e recupero ambientale</c:v>
                </c:pt>
                <c:pt idx="3">
                  <c:v>MISSIONE 10 - Prog. 5: Viabilità e infrastrutture stradali</c:v>
                </c:pt>
                <c:pt idx="4">
                  <c:v>MISSIONE 12 - Prog. 2: Interventi per le DISABILITà</c:v>
                </c:pt>
              </c:strCache>
            </c:strRef>
          </c:cat>
          <c:val>
            <c:numRef>
              <c:f>Foglio1!$C$2:$C$6</c:f>
              <c:numCache>
                <c:formatCode>#,##0.00\ _€</c:formatCode>
                <c:ptCount val="5"/>
                <c:pt idx="0">
                  <c:v>162147.04</c:v>
                </c:pt>
                <c:pt idx="1">
                  <c:v>333454.96999999997</c:v>
                </c:pt>
                <c:pt idx="2">
                  <c:v>490497.59</c:v>
                </c:pt>
                <c:pt idx="3" formatCode="#,##0.00">
                  <c:v>2709202.48</c:v>
                </c:pt>
                <c:pt idx="4" formatCode="#,##0.00">
                  <c:v>32800.370000000003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6B2F-432D-BAFB-D6F9534BFE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3623008"/>
        <c:axId val="676081904"/>
        <c:axId val="0"/>
      </c:bar3DChart>
      <c:catAx>
        <c:axId val="61362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76081904"/>
        <c:crosses val="autoZero"/>
        <c:auto val="1"/>
        <c:lblAlgn val="ctr"/>
        <c:lblOffset val="100"/>
        <c:noMultiLvlLbl val="0"/>
      </c:catAx>
      <c:valAx>
        <c:axId val="67608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1362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 FINALE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3.1704095112285335E-2"/>
                  <c:y val="-4.7343224960839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5C-4A63-8494-BA4A56C10F77}"/>
                </c:ext>
              </c:extLst>
            </c:dLbl>
            <c:dLbl>
              <c:idx val="1"/>
              <c:layout>
                <c:manualLayout>
                  <c:x val="-2.2457067371202115E-2"/>
                  <c:y val="-6.9436729942564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5C-4A63-8494-BA4A56C10F77}"/>
                </c:ext>
              </c:extLst>
            </c:dLbl>
            <c:dLbl>
              <c:idx val="2"/>
              <c:layout>
                <c:manualLayout>
                  <c:x val="-1.4531043593130779E-2"/>
                  <c:y val="-3.1562149973892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1C-4974-B749-77DCA9BC9DB0}"/>
                </c:ext>
              </c:extLst>
            </c:dLbl>
            <c:dLbl>
              <c:idx val="3"/>
              <c:layout>
                <c:manualLayout>
                  <c:x val="-2.1136063408190225E-2"/>
                  <c:y val="-3.1562149973893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1C-4974-B749-77DCA9BC9DB0}"/>
                </c:ext>
              </c:extLst>
            </c:dLbl>
            <c:dLbl>
              <c:idx val="4"/>
              <c:layout>
                <c:manualLayout>
                  <c:x val="-1.9815059445178432E-2"/>
                  <c:y val="-4.734322496083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51C-4974-B749-77DCA9BC9DB0}"/>
                </c:ext>
              </c:extLst>
            </c:dLbl>
            <c:dLbl>
              <c:idx val="5"/>
              <c:layout>
                <c:manualLayout>
                  <c:x val="-7.9260237780713338E-3"/>
                  <c:y val="-6.6280514945175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1C-4974-B749-77DCA9BC9D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Trasferimento per sanificazione COVID-19</c:v>
                </c:pt>
                <c:pt idx="1">
                  <c:v>Fondo per l'emergenza alimentare</c:v>
                </c:pt>
                <c:pt idx="2">
                  <c:v>Fondo lavoro straordinario P.M.</c:v>
                </c:pt>
                <c:pt idx="3">
                  <c:v>Ristoro cancellazione prima rata Imu su categorie di immobili</c:v>
                </c:pt>
                <c:pt idx="4">
                  <c:v>Fondo per le funzioani fondamentali (Tranche I e acconto tranche II)</c:v>
                </c:pt>
              </c:strCache>
            </c:strRef>
          </c:cat>
          <c:val>
            <c:numRef>
              <c:f>Foglio1!$B$2:$B$6</c:f>
              <c:numCache>
                <c:formatCode>#,##0.00\ _€</c:formatCode>
                <c:ptCount val="5"/>
                <c:pt idx="0">
                  <c:v>26730.48</c:v>
                </c:pt>
                <c:pt idx="1">
                  <c:v>100634.29</c:v>
                </c:pt>
                <c:pt idx="2">
                  <c:v>3552.4</c:v>
                </c:pt>
                <c:pt idx="3" formatCode="#,##0.00">
                  <c:v>3477.7</c:v>
                </c:pt>
                <c:pt idx="4" formatCode="#,##0.00">
                  <c:v>941869.04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CA5C-4A63-8494-BA4A56C10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9718896"/>
        <c:axId val="1753007616"/>
        <c:axId val="0"/>
      </c:bar3DChart>
      <c:catAx>
        <c:axId val="190971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53007616"/>
        <c:crosses val="autoZero"/>
        <c:auto val="1"/>
        <c:lblAlgn val="ctr"/>
        <c:lblOffset val="100"/>
        <c:noMultiLvlLbl val="0"/>
      </c:catAx>
      <c:valAx>
        <c:axId val="175300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971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 INIZIALE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3.3025099075297229E-2"/>
                  <c:y val="-3.1562149973892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5C-4A63-8494-BA4A56C10F77}"/>
                </c:ext>
              </c:extLst>
            </c:dLbl>
            <c:dLbl>
              <c:idx val="1"/>
              <c:layout>
                <c:manualLayout>
                  <c:x val="-3.9630118890356669E-3"/>
                  <c:y val="-6.9436729942564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5C-4A63-8494-BA4A56C10F77}"/>
                </c:ext>
              </c:extLst>
            </c:dLbl>
            <c:dLbl>
              <c:idx val="2"/>
              <c:layout>
                <c:manualLayout>
                  <c:x val="-1.7173051519154558E-2"/>
                  <c:y val="-2.5249719979114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55-4F51-8AC7-601EA98CE1CA}"/>
                </c:ext>
              </c:extLst>
            </c:dLbl>
            <c:dLbl>
              <c:idx val="3"/>
              <c:layout>
                <c:manualLayout>
                  <c:x val="-1.1889035667107001E-2"/>
                  <c:y val="-1.8937289984335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55-4F51-8AC7-601EA98CE1CA}"/>
                </c:ext>
              </c:extLst>
            </c:dLbl>
            <c:dLbl>
              <c:idx val="4"/>
              <c:layout>
                <c:manualLayout>
                  <c:x val="-1.0568031704095112E-2"/>
                  <c:y val="-7.8905374934732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55-4F51-8AC7-601EA98CE1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Entrate extratributarie -vendita di beni e servizi</c:v>
                </c:pt>
              </c:strCache>
            </c:strRef>
          </c:cat>
          <c:val>
            <c:numRef>
              <c:f>Foglio1!$B$2</c:f>
              <c:numCache>
                <c:formatCode>#,##0.00\ _€</c:formatCode>
                <c:ptCount val="1"/>
                <c:pt idx="0">
                  <c:v>768830.67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CA5C-4A63-8494-BA4A56C10F7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STANZIATO FINALE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6988110964332896E-2"/>
                  <c:y val="-5.7184651251911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5C-4A63-8494-BA4A56C10F77}"/>
                </c:ext>
              </c:extLst>
            </c:dLbl>
            <c:dLbl>
              <c:idx val="1"/>
              <c:layout>
                <c:manualLayout>
                  <c:x val="1.4531043593130779E-2"/>
                  <c:y val="-5.0499439958228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5C-4A63-8494-BA4A56C10F77}"/>
                </c:ext>
              </c:extLst>
            </c:dLbl>
            <c:dLbl>
              <c:idx val="2"/>
              <c:layout>
                <c:manualLayout>
                  <c:x val="3.4346103038309116E-2"/>
                  <c:y val="-6.3124299947786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55-4F51-8AC7-601EA98CE1CA}"/>
                </c:ext>
              </c:extLst>
            </c:dLbl>
            <c:dLbl>
              <c:idx val="3"/>
              <c:layout>
                <c:manualLayout>
                  <c:x val="3.0383091149273352E-2"/>
                  <c:y val="-1.578107498694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55-4F51-8AC7-601EA98CE1CA}"/>
                </c:ext>
              </c:extLst>
            </c:dLbl>
            <c:dLbl>
              <c:idx val="4"/>
              <c:layout>
                <c:manualLayout>
                  <c:x val="1.3210039630118794E-2"/>
                  <c:y val="-6.3124299947785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55-4F51-8AC7-601EA98CE1CA}"/>
                </c:ext>
              </c:extLst>
            </c:dLbl>
            <c:dLbl>
              <c:idx val="5"/>
              <c:layout>
                <c:manualLayout>
                  <c:x val="2.3778071334214002E-2"/>
                  <c:y val="-6.31242999477863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55-4F51-8AC7-601EA98CE1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Entrate extratributarie -vendita di beni e servizi</c:v>
                </c:pt>
              </c:strCache>
            </c:strRef>
          </c:cat>
          <c:val>
            <c:numRef>
              <c:f>Foglio1!$C$2</c:f>
              <c:numCache>
                <c:formatCode>#,##0.00\ _€</c:formatCode>
                <c:ptCount val="1"/>
                <c:pt idx="0">
                  <c:v>2260692.0699999998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CA5C-4A63-8494-BA4A56C10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9718896"/>
        <c:axId val="1753007616"/>
        <c:axId val="0"/>
      </c:bar3DChart>
      <c:catAx>
        <c:axId val="190971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53007616"/>
        <c:crosses val="autoZero"/>
        <c:auto val="1"/>
        <c:lblAlgn val="ctr"/>
        <c:lblOffset val="100"/>
        <c:noMultiLvlLbl val="0"/>
      </c:catAx>
      <c:valAx>
        <c:axId val="175300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971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 INIZIALE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3.3025099075297229E-2"/>
                  <c:y val="-3.1562149973892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5C-4A63-8494-BA4A56C10F77}"/>
                </c:ext>
              </c:extLst>
            </c:dLbl>
            <c:dLbl>
              <c:idx val="1"/>
              <c:layout>
                <c:manualLayout>
                  <c:x val="-3.9630118890356669E-3"/>
                  <c:y val="-6.9436729942564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5C-4A63-8494-BA4A56C10F77}"/>
                </c:ext>
              </c:extLst>
            </c:dLbl>
            <c:dLbl>
              <c:idx val="2"/>
              <c:layout>
                <c:manualLayout>
                  <c:x val="-1.7173051519154558E-2"/>
                  <c:y val="-2.5249719979114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55-4F51-8AC7-601EA98CE1CA}"/>
                </c:ext>
              </c:extLst>
            </c:dLbl>
            <c:dLbl>
              <c:idx val="3"/>
              <c:layout>
                <c:manualLayout>
                  <c:x val="-1.1889035667107001E-2"/>
                  <c:y val="-1.8937289984335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55-4F51-8AC7-601EA98CE1CA}"/>
                </c:ext>
              </c:extLst>
            </c:dLbl>
            <c:dLbl>
              <c:idx val="4"/>
              <c:layout>
                <c:manualLayout>
                  <c:x val="-1.0568031704095112E-2"/>
                  <c:y val="-7.8905374934732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55-4F51-8AC7-601EA98CE1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Foglio1!$A$2:$A$7</c:f>
              <c:strCache>
                <c:ptCount val="6"/>
                <c:pt idx="0">
                  <c:v>Rette scuola d'infanzia Farri</c:v>
                </c:pt>
                <c:pt idx="1">
                  <c:v>Rette nidi</c:v>
                </c:pt>
                <c:pt idx="2">
                  <c:v>Rette tempo lungo</c:v>
                </c:pt>
                <c:pt idx="3">
                  <c:v>Rette trasporto</c:v>
                </c:pt>
                <c:pt idx="4">
                  <c:v>Rette pre-scuola</c:v>
                </c:pt>
                <c:pt idx="5">
                  <c:v>Rette refezione comunali e statali</c:v>
                </c:pt>
              </c:strCache>
            </c:strRef>
          </c:cat>
          <c:val>
            <c:numRef>
              <c:f>Foglio1!$B$2:$B$7</c:f>
              <c:numCache>
                <c:formatCode>#,##0.00\ _€</c:formatCode>
                <c:ptCount val="6"/>
                <c:pt idx="0">
                  <c:v>132000</c:v>
                </c:pt>
                <c:pt idx="1">
                  <c:v>155574.39999999999</c:v>
                </c:pt>
                <c:pt idx="2">
                  <c:v>18000</c:v>
                </c:pt>
                <c:pt idx="3">
                  <c:v>41166.67</c:v>
                </c:pt>
                <c:pt idx="4">
                  <c:v>17975</c:v>
                </c:pt>
                <c:pt idx="5">
                  <c:v>560000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CA5C-4A63-8494-BA4A56C10F7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STANZIATO FINALE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6988110964332896E-2"/>
                  <c:y val="-5.7184651251911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5C-4A63-8494-BA4A56C10F77}"/>
                </c:ext>
              </c:extLst>
            </c:dLbl>
            <c:dLbl>
              <c:idx val="1"/>
              <c:layout>
                <c:manualLayout>
                  <c:x val="1.4531043593130779E-2"/>
                  <c:y val="-5.0499439958228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5C-4A63-8494-BA4A56C10F77}"/>
                </c:ext>
              </c:extLst>
            </c:dLbl>
            <c:dLbl>
              <c:idx val="2"/>
              <c:layout>
                <c:manualLayout>
                  <c:x val="3.4346103038309116E-2"/>
                  <c:y val="-6.3124299947786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55-4F51-8AC7-601EA98CE1CA}"/>
                </c:ext>
              </c:extLst>
            </c:dLbl>
            <c:dLbl>
              <c:idx val="3"/>
              <c:layout>
                <c:manualLayout>
                  <c:x val="3.0383091149273352E-2"/>
                  <c:y val="-1.578107498694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55-4F51-8AC7-601EA98CE1CA}"/>
                </c:ext>
              </c:extLst>
            </c:dLbl>
            <c:dLbl>
              <c:idx val="4"/>
              <c:layout>
                <c:manualLayout>
                  <c:x val="1.3210039630118794E-2"/>
                  <c:y val="-6.3124299947785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55-4F51-8AC7-601EA98CE1CA}"/>
                </c:ext>
              </c:extLst>
            </c:dLbl>
            <c:dLbl>
              <c:idx val="5"/>
              <c:layout>
                <c:manualLayout>
                  <c:x val="4.2272126816380449E-2"/>
                  <c:y val="-1.2624859989557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55-4F51-8AC7-601EA98CE1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Foglio1!$A$2:$A$7</c:f>
              <c:strCache>
                <c:ptCount val="6"/>
                <c:pt idx="0">
                  <c:v>Rette scuola d'infanzia Farri</c:v>
                </c:pt>
                <c:pt idx="1">
                  <c:v>Rette nidi</c:v>
                </c:pt>
                <c:pt idx="2">
                  <c:v>Rette tempo lungo</c:v>
                </c:pt>
                <c:pt idx="3">
                  <c:v>Rette trasporto</c:v>
                </c:pt>
                <c:pt idx="4">
                  <c:v>Rette pre-scuola</c:v>
                </c:pt>
                <c:pt idx="5">
                  <c:v>Rette refezione comunali e statali</c:v>
                </c:pt>
              </c:strCache>
            </c:strRef>
          </c:cat>
          <c:val>
            <c:numRef>
              <c:f>Foglio1!$C$2:$C$7</c:f>
              <c:numCache>
                <c:formatCode>#,##0.00\ _€</c:formatCode>
                <c:ptCount val="6"/>
                <c:pt idx="0">
                  <c:v>92285.71</c:v>
                </c:pt>
                <c:pt idx="1">
                  <c:v>96051.99</c:v>
                </c:pt>
                <c:pt idx="2">
                  <c:v>6284.48</c:v>
                </c:pt>
                <c:pt idx="3">
                  <c:v>24013.89</c:v>
                </c:pt>
                <c:pt idx="4">
                  <c:v>6200</c:v>
                </c:pt>
                <c:pt idx="5">
                  <c:v>328252.01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CA5C-4A63-8494-BA4A56C10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9718896"/>
        <c:axId val="1753007616"/>
        <c:axId val="0"/>
      </c:bar3DChart>
      <c:catAx>
        <c:axId val="190971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53007616"/>
        <c:crosses val="autoZero"/>
        <c:auto val="1"/>
        <c:lblAlgn val="ctr"/>
        <c:lblOffset val="100"/>
        <c:noMultiLvlLbl val="0"/>
      </c:catAx>
      <c:valAx>
        <c:axId val="175300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971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 INIZIALE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3.3025099075297229E-2"/>
                  <c:y val="-3.1562149973892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5C-4A63-8494-BA4A56C10F77}"/>
                </c:ext>
              </c:extLst>
            </c:dLbl>
            <c:dLbl>
              <c:idx val="1"/>
              <c:layout>
                <c:manualLayout>
                  <c:x val="-3.9630118890356669E-3"/>
                  <c:y val="-6.9436729942564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5C-4A63-8494-BA4A56C10F77}"/>
                </c:ext>
              </c:extLst>
            </c:dLbl>
            <c:dLbl>
              <c:idx val="2"/>
              <c:layout>
                <c:manualLayout>
                  <c:x val="-1.7173051519154558E-2"/>
                  <c:y val="-2.5249719979114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55-4F51-8AC7-601EA98CE1CA}"/>
                </c:ext>
              </c:extLst>
            </c:dLbl>
            <c:dLbl>
              <c:idx val="3"/>
              <c:layout>
                <c:manualLayout>
                  <c:x val="-1.1889035667107001E-2"/>
                  <c:y val="-1.8937289984335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55-4F51-8AC7-601EA98CE1CA}"/>
                </c:ext>
              </c:extLst>
            </c:dLbl>
            <c:dLbl>
              <c:idx val="4"/>
              <c:layout>
                <c:manualLayout>
                  <c:x val="-1.0568031704095112E-2"/>
                  <c:y val="-7.8905374934732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55-4F51-8AC7-601EA98CE1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Entrate extratributarie -vendita di beni e servizi</c:v>
                </c:pt>
              </c:strCache>
            </c:strRef>
          </c:cat>
          <c:val>
            <c:numRef>
              <c:f>Foglio1!$B$2</c:f>
              <c:numCache>
                <c:formatCode>#,##0.00\ _€</c:formatCode>
                <c:ptCount val="1"/>
                <c:pt idx="0">
                  <c:v>924716.07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CA5C-4A63-8494-BA4A56C10F7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STANZIATO FINALE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6988110964332896E-2"/>
                  <c:y val="-5.7184651251911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5C-4A63-8494-BA4A56C10F77}"/>
                </c:ext>
              </c:extLst>
            </c:dLbl>
            <c:dLbl>
              <c:idx val="1"/>
              <c:layout>
                <c:manualLayout>
                  <c:x val="1.4531043593130779E-2"/>
                  <c:y val="-5.0499439958228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5C-4A63-8494-BA4A56C10F77}"/>
                </c:ext>
              </c:extLst>
            </c:dLbl>
            <c:dLbl>
              <c:idx val="2"/>
              <c:layout>
                <c:manualLayout>
                  <c:x val="3.4346103038309116E-2"/>
                  <c:y val="-6.3124299947786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55-4F51-8AC7-601EA98CE1CA}"/>
                </c:ext>
              </c:extLst>
            </c:dLbl>
            <c:dLbl>
              <c:idx val="3"/>
              <c:layout>
                <c:manualLayout>
                  <c:x val="3.0383091149273352E-2"/>
                  <c:y val="-1.578107498694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55-4F51-8AC7-601EA98CE1CA}"/>
                </c:ext>
              </c:extLst>
            </c:dLbl>
            <c:dLbl>
              <c:idx val="4"/>
              <c:layout>
                <c:manualLayout>
                  <c:x val="1.3210039630118794E-2"/>
                  <c:y val="-6.3124299947785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55-4F51-8AC7-601EA98CE1CA}"/>
                </c:ext>
              </c:extLst>
            </c:dLbl>
            <c:dLbl>
              <c:idx val="5"/>
              <c:layout>
                <c:manualLayout>
                  <c:x val="2.3778071334214002E-2"/>
                  <c:y val="-6.31242999477863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55-4F51-8AC7-601EA98CE1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Entrate extratributarie -vendita di beni e servizi</c:v>
                </c:pt>
              </c:strCache>
            </c:strRef>
          </c:cat>
          <c:val>
            <c:numRef>
              <c:f>Foglio1!$C$2</c:f>
              <c:numCache>
                <c:formatCode>#,##0.00\ _€</c:formatCode>
                <c:ptCount val="1"/>
                <c:pt idx="0">
                  <c:v>553088.07999999996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CA5C-4A63-8494-BA4A56C10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9718896"/>
        <c:axId val="1753007616"/>
        <c:axId val="0"/>
      </c:bar3DChart>
      <c:catAx>
        <c:axId val="190971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53007616"/>
        <c:crosses val="autoZero"/>
        <c:auto val="1"/>
        <c:lblAlgn val="ctr"/>
        <c:lblOffset val="100"/>
        <c:noMultiLvlLbl val="0"/>
      </c:catAx>
      <c:valAx>
        <c:axId val="175300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971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1"/>
              <c:layout>
                <c:manualLayout>
                  <c:x val="-1.0078618181767727E-2"/>
                  <c:y val="-2.764650592186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CD-4BBA-BC51-7063CC337CE4}"/>
                </c:ext>
              </c:extLst>
            </c:dLbl>
            <c:dLbl>
              <c:idx val="2"/>
              <c:layout>
                <c:manualLayout>
                  <c:x val="-2.3936718181698333E-2"/>
                  <c:y val="-3.07183399131857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CD-4BBA-BC51-7063CC337CE4}"/>
                </c:ext>
              </c:extLst>
            </c:dLbl>
            <c:dLbl>
              <c:idx val="3"/>
              <c:layout>
                <c:manualLayout>
                  <c:x val="-5.0393090908839328E-3"/>
                  <c:y val="-1.5359169956592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FCD-4BBA-BC51-7063CC337C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MISSIONE 6: Politiche giovanili, sport e tempo libero</c:v>
                </c:pt>
                <c:pt idx="1">
                  <c:v>MISSIONE 8: Assetto del territorio ed edilizia abit.</c:v>
                </c:pt>
                <c:pt idx="2">
                  <c:v>MISSIONE 9: Sviluppo sostenibile e tutela del territorio e dell'ambiente</c:v>
                </c:pt>
                <c:pt idx="3">
                  <c:v>MISSIONE 10: Trasporti e diritto alla mobilità</c:v>
                </c:pt>
              </c:strCache>
            </c:strRef>
          </c:cat>
          <c:val>
            <c:numRef>
              <c:f>Foglio1!$B$2:$B$5</c:f>
              <c:numCache>
                <c:formatCode>#,##0.00\ _€</c:formatCode>
                <c:ptCount val="4"/>
                <c:pt idx="0" formatCode="#,##0.00">
                  <c:v>500124</c:v>
                </c:pt>
                <c:pt idx="1">
                  <c:v>49500</c:v>
                </c:pt>
                <c:pt idx="2" formatCode="#,##0.00">
                  <c:v>3423656.83</c:v>
                </c:pt>
                <c:pt idx="3" formatCode="#,##0.00">
                  <c:v>807741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EFCD-4BBA-BC51-7063CC337CE4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IMPEGNATO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7794818181628803E-2"/>
                  <c:y val="-2.4574671930548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CD-4BBA-BC51-7063CC337CE4}"/>
                </c:ext>
              </c:extLst>
            </c:dLbl>
            <c:dLbl>
              <c:idx val="1"/>
              <c:layout>
                <c:manualLayout>
                  <c:x val="3.6534990908907841E-2"/>
                  <c:y val="-3.0718339913185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CD-4BBA-BC51-7063CC337CE4}"/>
                </c:ext>
              </c:extLst>
            </c:dLbl>
            <c:dLbl>
              <c:idx val="2"/>
              <c:layout>
                <c:manualLayout>
                  <c:x val="2.7716199999861121E-2"/>
                  <c:y val="-2.4574671930548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FCD-4BBA-BC51-7063CC337CE4}"/>
                </c:ext>
              </c:extLst>
            </c:dLbl>
            <c:dLbl>
              <c:idx val="3"/>
              <c:layout>
                <c:manualLayout>
                  <c:x val="3.5275163636186879E-2"/>
                  <c:y val="-2.1502837939229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CD-4BBA-BC51-7063CC337C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MISSIONE 6: Politiche giovanili, sport e tempo libero</c:v>
                </c:pt>
                <c:pt idx="1">
                  <c:v>MISSIONE 8: Assetto del territorio ed edilizia abit.</c:v>
                </c:pt>
                <c:pt idx="2">
                  <c:v>MISSIONE 9: Sviluppo sostenibile e tutela del territorio e dell'ambiente</c:v>
                </c:pt>
                <c:pt idx="3">
                  <c:v>MISSIONE 10: Trasporti e diritto alla mobilità</c:v>
                </c:pt>
              </c:strCache>
            </c:strRef>
          </c:cat>
          <c:val>
            <c:numRef>
              <c:f>Foglio1!$C$2:$C$5</c:f>
              <c:numCache>
                <c:formatCode>#,##0.00</c:formatCode>
                <c:ptCount val="4"/>
                <c:pt idx="0">
                  <c:v>339323.68</c:v>
                </c:pt>
                <c:pt idx="1">
                  <c:v>13934.2</c:v>
                </c:pt>
                <c:pt idx="2">
                  <c:v>3152085.21</c:v>
                </c:pt>
                <c:pt idx="3">
                  <c:v>745516.68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EFCD-4BBA-BC51-7063CC337C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1522352"/>
        <c:axId val="673345920"/>
        <c:axId val="0"/>
      </c:bar3DChart>
      <c:catAx>
        <c:axId val="23152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73345920"/>
        <c:crosses val="autoZero"/>
        <c:auto val="1"/>
        <c:lblAlgn val="ctr"/>
        <c:lblOffset val="100"/>
        <c:noMultiLvlLbl val="0"/>
      </c:catAx>
      <c:valAx>
        <c:axId val="67334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3152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3.3025099075297229E-2"/>
                  <c:y val="-3.1562149973892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5C-4A63-8494-BA4A56C10F77}"/>
                </c:ext>
              </c:extLst>
            </c:dLbl>
            <c:dLbl>
              <c:idx val="1"/>
              <c:layout>
                <c:manualLayout>
                  <c:x val="-3.9630118890356669E-3"/>
                  <c:y val="-6.9436729942564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5C-4A63-8494-BA4A56C10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Titolo/Tipologia 101011  - Entrate tributarie</c:v>
                </c:pt>
                <c:pt idx="1">
                  <c:v>Titolo/Tipologia 201012  - Trasaferimenti correnti da Amm. Pubbliche</c:v>
                </c:pt>
                <c:pt idx="2">
                  <c:v>Titolo/Tipologia 301003 - Entrate extratributarie - Vendita di beni e servizi</c:v>
                </c:pt>
              </c:strCache>
            </c:strRef>
          </c:cat>
          <c:val>
            <c:numRef>
              <c:f>Foglio1!$B$2:$B$4</c:f>
              <c:numCache>
                <c:formatCode>#,##0.00\ _€</c:formatCode>
                <c:ptCount val="3"/>
                <c:pt idx="0">
                  <c:v>8599360.9600000009</c:v>
                </c:pt>
                <c:pt idx="1">
                  <c:v>1879201.04</c:v>
                </c:pt>
                <c:pt idx="2">
                  <c:v>984795.01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CA5C-4A63-8494-BA4A56C10F7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STANZIATO POST VARIAZIONE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1889035667107001E-2"/>
                  <c:y val="-6.9809511241468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5C-4A63-8494-BA4A56C10F77}"/>
                </c:ext>
              </c:extLst>
            </c:dLbl>
            <c:dLbl>
              <c:idx val="1"/>
              <c:layout>
                <c:manualLayout>
                  <c:x val="1.4531043593130779E-2"/>
                  <c:y val="-5.0499439958228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5C-4A63-8494-BA4A56C10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Titolo/Tipologia 101011  - Entrate tributarie</c:v>
                </c:pt>
                <c:pt idx="1">
                  <c:v>Titolo/Tipologia 201012  - Trasaferimenti correnti da Amm. Pubbliche</c:v>
                </c:pt>
                <c:pt idx="2">
                  <c:v>Titolo/Tipologia 301003 - Entrate extratributarie - Vendita di beni e servizi</c:v>
                </c:pt>
              </c:strCache>
            </c:strRef>
          </c:cat>
          <c:val>
            <c:numRef>
              <c:f>Foglio1!$C$2:$C$4</c:f>
              <c:numCache>
                <c:formatCode>#,##0.00\ _€</c:formatCode>
                <c:ptCount val="3"/>
                <c:pt idx="0">
                  <c:v>8473360.9600000009</c:v>
                </c:pt>
                <c:pt idx="1">
                  <c:v>2226175.0699999998</c:v>
                </c:pt>
                <c:pt idx="2">
                  <c:v>878852.2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CA5C-4A63-8494-BA4A56C10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9718896"/>
        <c:axId val="1753007616"/>
        <c:axId val="0"/>
      </c:bar3DChart>
      <c:catAx>
        <c:axId val="190971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53007616"/>
        <c:crosses val="autoZero"/>
        <c:auto val="1"/>
        <c:lblAlgn val="ctr"/>
        <c:lblOffset val="100"/>
        <c:noMultiLvlLbl val="0"/>
      </c:catAx>
      <c:valAx>
        <c:axId val="175300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971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 INIZIALE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3.3025099075297229E-2"/>
                  <c:y val="-3.1562149973892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5C-4A63-8494-BA4A56C10F77}"/>
                </c:ext>
              </c:extLst>
            </c:dLbl>
            <c:dLbl>
              <c:idx val="1"/>
              <c:layout>
                <c:manualLayout>
                  <c:x val="-3.9630118890356669E-3"/>
                  <c:y val="-6.9436729942564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5C-4A63-8494-BA4A56C10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 Entrate tributarie</c:v>
                </c:pt>
              </c:strCache>
            </c:strRef>
          </c:cat>
          <c:val>
            <c:numRef>
              <c:f>Foglio1!$B$2</c:f>
              <c:numCache>
                <c:formatCode>#,##0.00\ _€</c:formatCode>
                <c:ptCount val="1"/>
                <c:pt idx="0">
                  <c:v>9322370.9600000009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CA5C-4A63-8494-BA4A56C10F7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STANZIATO FINALE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1889035667107001E-2"/>
                  <c:y val="-6.9809511241468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5C-4A63-8494-BA4A56C10F77}"/>
                </c:ext>
              </c:extLst>
            </c:dLbl>
            <c:dLbl>
              <c:idx val="1"/>
              <c:layout>
                <c:manualLayout>
                  <c:x val="1.4531043593130779E-2"/>
                  <c:y val="-5.0499439958228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5C-4A63-8494-BA4A56C10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 Entrate tributarie</c:v>
                </c:pt>
              </c:strCache>
            </c:strRef>
          </c:cat>
          <c:val>
            <c:numRef>
              <c:f>Foglio1!$C$2</c:f>
              <c:numCache>
                <c:formatCode>#,##0.00\ _€</c:formatCode>
                <c:ptCount val="1"/>
                <c:pt idx="0">
                  <c:v>8473360.9600000009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CA5C-4A63-8494-BA4A56C10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9718896"/>
        <c:axId val="1753007616"/>
        <c:axId val="0"/>
      </c:bar3DChart>
      <c:catAx>
        <c:axId val="190971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53007616"/>
        <c:crosses val="autoZero"/>
        <c:auto val="1"/>
        <c:lblAlgn val="ctr"/>
        <c:lblOffset val="100"/>
        <c:noMultiLvlLbl val="0"/>
      </c:catAx>
      <c:valAx>
        <c:axId val="175300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971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 INIZIALE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3.1704095112285335E-2"/>
                  <c:y val="-4.7343224960839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5C-4A63-8494-BA4A56C10F77}"/>
                </c:ext>
              </c:extLst>
            </c:dLbl>
            <c:dLbl>
              <c:idx val="1"/>
              <c:layout>
                <c:manualLayout>
                  <c:x val="-2.2457067371202115E-2"/>
                  <c:y val="-6.9436729942564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5C-4A63-8494-BA4A56C10F77}"/>
                </c:ext>
              </c:extLst>
            </c:dLbl>
            <c:dLbl>
              <c:idx val="2"/>
              <c:layout>
                <c:manualLayout>
                  <c:x val="-1.4531043593130779E-2"/>
                  <c:y val="-3.1562149973892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1C-4974-B749-77DCA9BC9DB0}"/>
                </c:ext>
              </c:extLst>
            </c:dLbl>
            <c:dLbl>
              <c:idx val="3"/>
              <c:layout>
                <c:manualLayout>
                  <c:x val="-2.1136063408190225E-2"/>
                  <c:y val="-3.1562149973893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1C-4974-B749-77DCA9BC9DB0}"/>
                </c:ext>
              </c:extLst>
            </c:dLbl>
            <c:dLbl>
              <c:idx val="4"/>
              <c:layout>
                <c:manualLayout>
                  <c:x val="-1.9815059445178432E-2"/>
                  <c:y val="-4.734322496083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51C-4974-B749-77DCA9BC9DB0}"/>
                </c:ext>
              </c:extLst>
            </c:dLbl>
            <c:dLbl>
              <c:idx val="5"/>
              <c:layout>
                <c:manualLayout>
                  <c:x val="-7.9260237780713338E-3"/>
                  <c:y val="-6.6280514945175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1C-4974-B749-77DCA9BC9D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Foglio1!$A$2:$A$7</c:f>
              <c:strCache>
                <c:ptCount val="6"/>
                <c:pt idx="0">
                  <c:v>Imu competenza</c:v>
                </c:pt>
                <c:pt idx="1">
                  <c:v>Imu recupero evasione</c:v>
                </c:pt>
                <c:pt idx="2">
                  <c:v>Addizionale Irpef</c:v>
                </c:pt>
                <c:pt idx="3">
                  <c:v>Tari </c:v>
                </c:pt>
                <c:pt idx="4">
                  <c:v>Tari recupero evasione</c:v>
                </c:pt>
                <c:pt idx="5">
                  <c:v>Imposta pubblicità</c:v>
                </c:pt>
              </c:strCache>
            </c:strRef>
          </c:cat>
          <c:val>
            <c:numRef>
              <c:f>Foglio1!$B$2:$B$7</c:f>
              <c:numCache>
                <c:formatCode>#,##0.00\ _€</c:formatCode>
                <c:ptCount val="6"/>
                <c:pt idx="0">
                  <c:v>3634000</c:v>
                </c:pt>
                <c:pt idx="1">
                  <c:v>300000</c:v>
                </c:pt>
                <c:pt idx="2">
                  <c:v>2000000</c:v>
                </c:pt>
                <c:pt idx="3" formatCode="#,##0.00">
                  <c:v>3009217.62</c:v>
                </c:pt>
                <c:pt idx="4" formatCode="#,##0.00">
                  <c:v>65163.61</c:v>
                </c:pt>
                <c:pt idx="5" formatCode="#,##0.00">
                  <c:v>115000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CA5C-4A63-8494-BA4A56C10F7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STANZIATO FINALE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4.0951122853368563E-2"/>
                  <c:y val="-6.3497081246690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5C-4A63-8494-BA4A56C10F77}"/>
                </c:ext>
              </c:extLst>
            </c:dLbl>
            <c:dLbl>
              <c:idx val="1"/>
              <c:layout>
                <c:manualLayout>
                  <c:x val="3.6988110964332896E-2"/>
                  <c:y val="-5.049943995822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5C-4A63-8494-BA4A56C10F77}"/>
                </c:ext>
              </c:extLst>
            </c:dLbl>
            <c:dLbl>
              <c:idx val="2"/>
              <c:layout>
                <c:manualLayout>
                  <c:x val="4.8877146631439897E-2"/>
                  <c:y val="-1.578107498694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1C-4974-B749-77DCA9BC9DB0}"/>
                </c:ext>
              </c:extLst>
            </c:dLbl>
            <c:dLbl>
              <c:idx val="3"/>
              <c:layout>
                <c:manualLayout>
                  <c:x val="7.2655217965653898E-2"/>
                  <c:y val="-2.2093504981725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1C-4974-B749-77DCA9BC9DB0}"/>
                </c:ext>
              </c:extLst>
            </c:dLbl>
            <c:dLbl>
              <c:idx val="4"/>
              <c:layout>
                <c:manualLayout>
                  <c:x val="2.6420079260237782E-2"/>
                  <c:y val="-2.8405934976503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1C-4974-B749-77DCA9BC9DB0}"/>
                </c:ext>
              </c:extLst>
            </c:dLbl>
            <c:dLbl>
              <c:idx val="5"/>
              <c:layout>
                <c:manualLayout>
                  <c:x val="4.6235138705416116E-2"/>
                  <c:y val="-4.1030794966060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1C-4974-B749-77DCA9BC9D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Foglio1!$A$2:$A$7</c:f>
              <c:strCache>
                <c:ptCount val="6"/>
                <c:pt idx="0">
                  <c:v>Imu competenza</c:v>
                </c:pt>
                <c:pt idx="1">
                  <c:v>Imu recupero evasione</c:v>
                </c:pt>
                <c:pt idx="2">
                  <c:v>Addizionale Irpef</c:v>
                </c:pt>
                <c:pt idx="3">
                  <c:v>Tari </c:v>
                </c:pt>
                <c:pt idx="4">
                  <c:v>Tari recupero evasione</c:v>
                </c:pt>
                <c:pt idx="5">
                  <c:v>Imposta pubblicità</c:v>
                </c:pt>
              </c:strCache>
            </c:strRef>
          </c:cat>
          <c:val>
            <c:numRef>
              <c:f>Foglio1!$C$2:$C$7</c:f>
              <c:numCache>
                <c:formatCode>#,##0.00\ _€</c:formatCode>
                <c:ptCount val="6"/>
                <c:pt idx="0">
                  <c:v>3393000</c:v>
                </c:pt>
                <c:pt idx="1">
                  <c:v>250000</c:v>
                </c:pt>
                <c:pt idx="2">
                  <c:v>1780000</c:v>
                </c:pt>
                <c:pt idx="3" formatCode="#,##0.00">
                  <c:v>2727762.62</c:v>
                </c:pt>
                <c:pt idx="4" formatCode="General">
                  <c:v>15163.61</c:v>
                </c:pt>
                <c:pt idx="5" formatCode="General">
                  <c:v>104250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CA5C-4A63-8494-BA4A56C10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9718896"/>
        <c:axId val="1753007616"/>
        <c:axId val="0"/>
      </c:bar3DChart>
      <c:catAx>
        <c:axId val="190971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53007616"/>
        <c:crosses val="autoZero"/>
        <c:auto val="1"/>
        <c:lblAlgn val="ctr"/>
        <c:lblOffset val="100"/>
        <c:noMultiLvlLbl val="0"/>
      </c:catAx>
      <c:valAx>
        <c:axId val="175300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971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1"/>
              <c:layout>
                <c:manualLayout>
                  <c:x val="5.2840158520475076E-3"/>
                  <c:y val="-4.734322496083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5C-4A63-8494-BA4A56C10F77}"/>
                </c:ext>
              </c:extLst>
            </c:dLbl>
            <c:dLbl>
              <c:idx val="2"/>
              <c:layout>
                <c:manualLayout>
                  <c:x val="-3.9630118890356669E-3"/>
                  <c:y val="-6.9436729942564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3"/>
                <c:pt idx="0">
                  <c:v>Titolo/Tipologia 402004  - Contributi agli investimenti</c:v>
                </c:pt>
                <c:pt idx="1">
                  <c:v>Titolo/Tipologia 403004  - Altri trasferimenti in conto capitale</c:v>
                </c:pt>
                <c:pt idx="2">
                  <c:v>Titolo/Tipologia 405004  - Altre entrate in conto capitale</c:v>
                </c:pt>
              </c:strCache>
            </c:strRef>
          </c:cat>
          <c:val>
            <c:numRef>
              <c:f>Foglio1!$B$2:$B$5</c:f>
              <c:numCache>
                <c:formatCode>#,##0.00\ _€</c:formatCode>
                <c:ptCount val="4"/>
                <c:pt idx="0">
                  <c:v>963757.02</c:v>
                </c:pt>
                <c:pt idx="1">
                  <c:v>349439.76</c:v>
                </c:pt>
                <c:pt idx="2">
                  <c:v>500000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CA5C-4A63-8494-BA4A56C10F7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STANZIATO POST VARIAZIONE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1"/>
              <c:layout>
                <c:manualLayout>
                  <c:x val="1.1889035667107001E-2"/>
                  <c:y val="-6.9809511241468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5C-4A63-8494-BA4A56C10F77}"/>
                </c:ext>
              </c:extLst>
            </c:dLbl>
            <c:dLbl>
              <c:idx val="2"/>
              <c:layout>
                <c:manualLayout>
                  <c:x val="1.4531043593130779E-2"/>
                  <c:y val="-5.0499439958228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3"/>
                <c:pt idx="0">
                  <c:v>Titolo/Tipologia 402004  - Contributi agli investimenti</c:v>
                </c:pt>
                <c:pt idx="1">
                  <c:v>Titolo/Tipologia 403004  - Altri trasferimenti in conto capitale</c:v>
                </c:pt>
                <c:pt idx="2">
                  <c:v>Titolo/Tipologia 405004  - Altre entrate in conto capitale</c:v>
                </c:pt>
              </c:strCache>
            </c:strRef>
          </c:cat>
          <c:val>
            <c:numRef>
              <c:f>Foglio1!$C$2:$C$5</c:f>
              <c:numCache>
                <c:formatCode>#,##0.00\ _€</c:formatCode>
                <c:ptCount val="4"/>
                <c:pt idx="0">
                  <c:v>1102257.02</c:v>
                </c:pt>
                <c:pt idx="1">
                  <c:v>508868.73</c:v>
                </c:pt>
                <c:pt idx="2">
                  <c:v>360000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CA5C-4A63-8494-BA4A56C10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9718896"/>
        <c:axId val="1753007616"/>
        <c:axId val="0"/>
      </c:bar3DChart>
      <c:catAx>
        <c:axId val="190971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53007616"/>
        <c:crosses val="autoZero"/>
        <c:auto val="1"/>
        <c:lblAlgn val="ctr"/>
        <c:lblOffset val="100"/>
        <c:noMultiLvlLbl val="0"/>
      </c:catAx>
      <c:valAx>
        <c:axId val="175300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971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2.4218126218690607E-17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47-46F7-8950-847BA3D65D0D}"/>
                </c:ext>
              </c:extLst>
            </c:dLbl>
            <c:dLbl>
              <c:idx val="1"/>
              <c:layout>
                <c:manualLayout>
                  <c:x val="-1.3210039630118891E-2"/>
                  <c:y val="-1.4115569278408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47-46F7-8950-847BA3D65D0D}"/>
                </c:ext>
              </c:extLst>
            </c:dLbl>
            <c:dLbl>
              <c:idx val="2"/>
              <c:layout>
                <c:manualLayout>
                  <c:x val="-7.926023778071431E-3"/>
                  <c:y val="-5.2933384794030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47-46F7-8950-847BA3D65D0D}"/>
                </c:ext>
              </c:extLst>
            </c:dLbl>
            <c:dLbl>
              <c:idx val="3"/>
              <c:layout>
                <c:manualLayout>
                  <c:x val="-1.056803170409521E-2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047-46F7-8950-847BA3D65D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MISSIONE 12: Diritti sociali, politiche sociali e famiglie</c:v>
                </c:pt>
                <c:pt idx="1">
                  <c:v>MISSIONE 14: Sviluppo economico e competitività</c:v>
                </c:pt>
                <c:pt idx="2">
                  <c:v>MISSIONE 15: Politiche per il lavoro e la formazione professionale</c:v>
                </c:pt>
                <c:pt idx="3">
                  <c:v>MISSIONE 18:Relazioni con le altre autonomie territoriali e locali</c:v>
                </c:pt>
              </c:strCache>
            </c:strRef>
          </c:cat>
          <c:val>
            <c:numRef>
              <c:f>Foglio1!$B$2:$B$5</c:f>
              <c:numCache>
                <c:formatCode>#,##0.00</c:formatCode>
                <c:ptCount val="4"/>
                <c:pt idx="0">
                  <c:v>1519804.09</c:v>
                </c:pt>
                <c:pt idx="1">
                  <c:v>159859.79999999999</c:v>
                </c:pt>
                <c:pt idx="2" formatCode="#,##0.00\ _€">
                  <c:v>7500</c:v>
                </c:pt>
                <c:pt idx="3" formatCode="#,##0.00\ _€">
                  <c:v>8040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6047-46F7-8950-847BA3D65D0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IMPEGNATO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4.8877146631439848E-2"/>
                  <c:y val="-6.469561182347580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47-46F7-8950-847BA3D65D0D}"/>
                </c:ext>
              </c:extLst>
            </c:dLbl>
            <c:dLbl>
              <c:idx val="1"/>
              <c:layout>
                <c:manualLayout>
                  <c:x val="1.5852047556142668E-2"/>
                  <c:y val="-1.764446159801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47-46F7-8950-847BA3D65D0D}"/>
                </c:ext>
              </c:extLst>
            </c:dLbl>
            <c:dLbl>
              <c:idx val="2"/>
              <c:layout>
                <c:manualLayout>
                  <c:x val="3.6988110964332896E-2"/>
                  <c:y val="-4.2346707835224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47-46F7-8950-847BA3D65D0D}"/>
                </c:ext>
              </c:extLst>
            </c:dLbl>
            <c:dLbl>
              <c:idx val="3"/>
              <c:layout>
                <c:manualLayout>
                  <c:x val="3.4346103038309019E-2"/>
                  <c:y val="-2.1173353917612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47-46F7-8950-847BA3D65D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MISSIONE 12: Diritti sociali, politiche sociali e famiglie</c:v>
                </c:pt>
                <c:pt idx="1">
                  <c:v>MISSIONE 14: Sviluppo economico e competitività</c:v>
                </c:pt>
                <c:pt idx="2">
                  <c:v>MISSIONE 15: Politiche per il lavoro e la formazione professionale</c:v>
                </c:pt>
                <c:pt idx="3">
                  <c:v>MISSIONE 18:Relazioni con le altre autonomie territoriali e locali</c:v>
                </c:pt>
              </c:strCache>
            </c:strRef>
          </c:cat>
          <c:val>
            <c:numRef>
              <c:f>Foglio1!$C$2:$C$5</c:f>
              <c:numCache>
                <c:formatCode>#,##0.00</c:formatCode>
                <c:ptCount val="4"/>
                <c:pt idx="0">
                  <c:v>1147504.54</c:v>
                </c:pt>
                <c:pt idx="1">
                  <c:v>118194.07</c:v>
                </c:pt>
                <c:pt idx="2" formatCode="#,##0.00\ _€">
                  <c:v>7383.4</c:v>
                </c:pt>
                <c:pt idx="3" formatCode="#,##0.00\ _€">
                  <c:v>7002.16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6047-46F7-8950-847BA3D65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5092208"/>
        <c:axId val="349586464"/>
        <c:axId val="0"/>
      </c:bar3DChart>
      <c:catAx>
        <c:axId val="67509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49586464"/>
        <c:crosses val="autoZero"/>
        <c:auto val="1"/>
        <c:lblAlgn val="ctr"/>
        <c:lblOffset val="100"/>
        <c:noMultiLvlLbl val="0"/>
      </c:catAx>
      <c:valAx>
        <c:axId val="34958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7509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2.4218126218690607E-17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47-46F7-8950-847BA3D65D0D}"/>
                </c:ext>
              </c:extLst>
            </c:dLbl>
            <c:dLbl>
              <c:idx val="1"/>
              <c:layout>
                <c:manualLayout>
                  <c:x val="-1.3210039630118891E-2"/>
                  <c:y val="-1.4115569278408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47-46F7-8950-847BA3D65D0D}"/>
                </c:ext>
              </c:extLst>
            </c:dLbl>
            <c:dLbl>
              <c:idx val="2"/>
              <c:layout>
                <c:manualLayout>
                  <c:x val="-7.926023778071431E-3"/>
                  <c:y val="-5.2933384794030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47-46F7-8950-847BA3D65D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MISSIONE 19: Relazioni internazionali</c:v>
                </c:pt>
                <c:pt idx="1">
                  <c:v>MISSIONE 20: Fondi e accantonamenti</c:v>
                </c:pt>
                <c:pt idx="2">
                  <c:v>MISSIONE 50: Debito pubblico</c:v>
                </c:pt>
              </c:strCache>
            </c:strRef>
          </c:cat>
          <c:val>
            <c:numRef>
              <c:f>Foglio1!$B$2:$B$4</c:f>
              <c:numCache>
                <c:formatCode>#,##0.00\ _€</c:formatCode>
                <c:ptCount val="3"/>
                <c:pt idx="0" formatCode="#,##0.00">
                  <c:v>126932.83</c:v>
                </c:pt>
                <c:pt idx="1">
                  <c:v>508478.86</c:v>
                </c:pt>
                <c:pt idx="2">
                  <c:v>97541.29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6047-46F7-8950-847BA3D65D0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IMPEGNATO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4.8877146631439848E-2"/>
                  <c:y val="-6.469561182347580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47-46F7-8950-847BA3D65D0D}"/>
                </c:ext>
              </c:extLst>
            </c:dLbl>
            <c:dLbl>
              <c:idx val="1"/>
              <c:layout>
                <c:manualLayout>
                  <c:x val="1.5852047556142668E-2"/>
                  <c:y val="-1.764446159801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47-46F7-8950-847BA3D65D0D}"/>
                </c:ext>
              </c:extLst>
            </c:dLbl>
            <c:dLbl>
              <c:idx val="2"/>
              <c:layout>
                <c:manualLayout>
                  <c:x val="3.6988110964332896E-2"/>
                  <c:y val="-4.2346707835224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47-46F7-8950-847BA3D65D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MISSIONE 19: Relazioni internazionali</c:v>
                </c:pt>
                <c:pt idx="1">
                  <c:v>MISSIONE 20: Fondi e accantonamenti</c:v>
                </c:pt>
                <c:pt idx="2">
                  <c:v>MISSIONE 50: Debito pubblico</c:v>
                </c:pt>
              </c:strCache>
            </c:strRef>
          </c:cat>
          <c:val>
            <c:numRef>
              <c:f>Foglio1!$C$2:$C$4</c:f>
              <c:numCache>
                <c:formatCode>#,##0.00\ _€</c:formatCode>
                <c:ptCount val="3"/>
                <c:pt idx="0" formatCode="#,##0.00">
                  <c:v>69188.45</c:v>
                </c:pt>
                <c:pt idx="1">
                  <c:v>0</c:v>
                </c:pt>
                <c:pt idx="2">
                  <c:v>48959.130000000005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6047-46F7-8950-847BA3D65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5092208"/>
        <c:axId val="349586464"/>
        <c:axId val="0"/>
      </c:bar3DChart>
      <c:catAx>
        <c:axId val="67509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49586464"/>
        <c:crosses val="autoZero"/>
        <c:auto val="1"/>
        <c:lblAlgn val="ctr"/>
        <c:lblOffset val="100"/>
        <c:noMultiLvlLbl val="0"/>
      </c:catAx>
      <c:valAx>
        <c:axId val="34958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7509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2"/>
              <c:layout>
                <c:manualLayout>
                  <c:x val="-3.9630118890357641E-3"/>
                  <c:y val="-3.1760030876418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F1-4BE7-B8EC-0200CA45B830}"/>
                </c:ext>
              </c:extLst>
            </c:dLbl>
            <c:dLbl>
              <c:idx val="3"/>
              <c:layout>
                <c:manualLayout>
                  <c:x val="-5.2840158520476533E-3"/>
                  <c:y val="-1.0586676958806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F1-4BE7-B8EC-0200CA45B8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MISSIONE 01: Servizi istituzionali, generali e di gestione</c:v>
                </c:pt>
                <c:pt idx="1">
                  <c:v>MISSIONE 4: Istruzione e diritto allo studio</c:v>
                </c:pt>
                <c:pt idx="2">
                  <c:v>MISSIONE 5: Tutela e valorizzazione dei beni e delle attività culturali</c:v>
                </c:pt>
                <c:pt idx="3">
                  <c:v>MISSIONE 6: Politiche giovanili, sport e tempo libero</c:v>
                </c:pt>
              </c:strCache>
            </c:strRef>
          </c:cat>
          <c:val>
            <c:numRef>
              <c:f>Foglio1!$B$2:$B$5</c:f>
              <c:numCache>
                <c:formatCode>#,##0.00\ _€</c:formatCode>
                <c:ptCount val="4"/>
                <c:pt idx="0" formatCode="#,##0.00">
                  <c:v>1060472.6100000001</c:v>
                </c:pt>
                <c:pt idx="1">
                  <c:v>284698.09999999998</c:v>
                </c:pt>
                <c:pt idx="2">
                  <c:v>15000</c:v>
                </c:pt>
                <c:pt idx="3">
                  <c:v>79702.64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7EF1-4BE7-B8EC-0200CA45B83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IMPEGNATO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4346103038309116E-2"/>
                  <c:y val="-7.0577846392041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F1-4BE7-B8EC-0200CA45B830}"/>
                </c:ext>
              </c:extLst>
            </c:dLbl>
            <c:dLbl>
              <c:idx val="1"/>
              <c:layout>
                <c:manualLayout>
                  <c:x val="2.9062087186261559E-2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F1-4BE7-B8EC-0200CA45B830}"/>
                </c:ext>
              </c:extLst>
            </c:dLbl>
            <c:dLbl>
              <c:idx val="2"/>
              <c:layout>
                <c:manualLayout>
                  <c:x val="4.2272126816380449E-2"/>
                  <c:y val="-3.8817815515622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F1-4BE7-B8EC-0200CA45B830}"/>
                </c:ext>
              </c:extLst>
            </c:dLbl>
            <c:dLbl>
              <c:idx val="3"/>
              <c:layout>
                <c:manualLayout>
                  <c:x val="4.6235138705416214E-2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F1-4BE7-B8EC-0200CA45B8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MISSIONE 01: Servizi istituzionali, generali e di gestione</c:v>
                </c:pt>
                <c:pt idx="1">
                  <c:v>MISSIONE 4: Istruzione e diritto allo studio</c:v>
                </c:pt>
                <c:pt idx="2">
                  <c:v>MISSIONE 5: Tutela e valorizzazione dei beni e delle attività culturali</c:v>
                </c:pt>
                <c:pt idx="3">
                  <c:v>MISSIONE 6: Politiche giovanili, sport e tempo libero</c:v>
                </c:pt>
              </c:strCache>
            </c:strRef>
          </c:cat>
          <c:val>
            <c:numRef>
              <c:f>Foglio1!$C$2:$C$5</c:f>
              <c:numCache>
                <c:formatCode>#,##0.00</c:formatCode>
                <c:ptCount val="4"/>
                <c:pt idx="0">
                  <c:v>801594.12</c:v>
                </c:pt>
                <c:pt idx="1">
                  <c:v>256461.7</c:v>
                </c:pt>
                <c:pt idx="2">
                  <c:v>14992.08</c:v>
                </c:pt>
                <c:pt idx="3">
                  <c:v>37702.639999999999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7EF1-4BE7-B8EC-0200CA45B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9547696"/>
        <c:axId val="665400592"/>
        <c:axId val="0"/>
      </c:bar3DChart>
      <c:catAx>
        <c:axId val="43954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5400592"/>
        <c:crosses val="autoZero"/>
        <c:auto val="1"/>
        <c:lblAlgn val="ctr"/>
        <c:lblOffset val="100"/>
        <c:noMultiLvlLbl val="0"/>
      </c:catAx>
      <c:valAx>
        <c:axId val="66540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3954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MISSIONE 9: Sviluppo sostenibile e tutela del territorio e dell'ambiente</c:v>
                </c:pt>
                <c:pt idx="1">
                  <c:v>MISSIONE 10: Trasporti e diritto alla mobilità</c:v>
                </c:pt>
                <c:pt idx="2">
                  <c:v>MISSIONE 12: Diritti sociali, politiche sociali e famiglie</c:v>
                </c:pt>
              </c:strCache>
            </c:strRef>
          </c:cat>
          <c:val>
            <c:numRef>
              <c:f>Foglio1!$B$2:$B$4</c:f>
              <c:numCache>
                <c:formatCode>#,##0.00</c:formatCode>
                <c:ptCount val="3"/>
                <c:pt idx="0">
                  <c:v>241701.57</c:v>
                </c:pt>
                <c:pt idx="1">
                  <c:v>2585862.12</c:v>
                </c:pt>
                <c:pt idx="2">
                  <c:v>902062.09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705A-4790-A354-0757A81F9DE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IMPEGNATO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302509907529718E-2"/>
                  <c:y val="-3.1760030876418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5A-4790-A354-0757A81F9DEC}"/>
                </c:ext>
              </c:extLst>
            </c:dLbl>
            <c:dLbl>
              <c:idx val="1"/>
              <c:layout>
                <c:manualLayout>
                  <c:x val="1.5852047556142571E-2"/>
                  <c:y val="-1.7644461598010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5A-4790-A354-0757A81F9DEC}"/>
                </c:ext>
              </c:extLst>
            </c:dLbl>
            <c:dLbl>
              <c:idx val="2"/>
              <c:layout>
                <c:manualLayout>
                  <c:x val="3.1704095112285335E-2"/>
                  <c:y val="-1.7644461598010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5A-4790-A354-0757A81F9D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MISSIONE 9: Sviluppo sostenibile e tutela del territorio e dell'ambiente</c:v>
                </c:pt>
                <c:pt idx="1">
                  <c:v>MISSIONE 10: Trasporti e diritto alla mobilità</c:v>
                </c:pt>
                <c:pt idx="2">
                  <c:v>MISSIONE 12: Diritti sociali, politiche sociali e famiglie</c:v>
                </c:pt>
              </c:strCache>
            </c:strRef>
          </c:cat>
          <c:val>
            <c:numRef>
              <c:f>Foglio1!$C$2:$C$4</c:f>
              <c:numCache>
                <c:formatCode>#,##0.00</c:formatCode>
                <c:ptCount val="3"/>
                <c:pt idx="0">
                  <c:v>131919.23000000001</c:v>
                </c:pt>
                <c:pt idx="1">
                  <c:v>1868002.33</c:v>
                </c:pt>
                <c:pt idx="2">
                  <c:v>625111.99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705A-4790-A354-0757A81F9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9793648"/>
        <c:axId val="633551904"/>
        <c:axId val="0"/>
      </c:bar3DChart>
      <c:catAx>
        <c:axId val="42979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551904"/>
        <c:crosses val="autoZero"/>
        <c:auto val="1"/>
        <c:lblAlgn val="ctr"/>
        <c:lblOffset val="100"/>
        <c:noMultiLvlLbl val="0"/>
      </c:catAx>
      <c:valAx>
        <c:axId val="63355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979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0"/>
                  <c:y val="-3.2287826396238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71-4086-83D0-ED1D0631D8B8}"/>
                </c:ext>
              </c:extLst>
            </c:dLbl>
            <c:dLbl>
              <c:idx val="1"/>
              <c:layout>
                <c:manualLayout>
                  <c:x val="0"/>
                  <c:y val="-2.5830261116990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71-4086-83D0-ED1D0631D8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Entrate correnti di natura tributaria - Imposte e tasse</c:v>
                </c:pt>
                <c:pt idx="1">
                  <c:v>Entrate correnti di natura tributaria - Fondi perequativi</c:v>
                </c:pt>
              </c:strCache>
            </c:strRef>
          </c:cat>
          <c:val>
            <c:numRef>
              <c:f>Foglio1!$B$2:$B$3</c:f>
              <c:numCache>
                <c:formatCode>#,##0.00\ _€</c:formatCode>
                <c:ptCount val="2"/>
                <c:pt idx="0">
                  <c:v>8599360.9600000009</c:v>
                </c:pt>
                <c:pt idx="1">
                  <c:v>2030279.22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7671-4086-83D0-ED1D0631D8B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Accertato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9815059445178335E-2"/>
                  <c:y val="-1.9372695837743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71-4086-83D0-ED1D0631D8B8}"/>
                </c:ext>
              </c:extLst>
            </c:dLbl>
            <c:dLbl>
              <c:idx val="1"/>
              <c:layout>
                <c:manualLayout>
                  <c:x val="1.8494055482166545E-2"/>
                  <c:y val="-1.2915130558495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71-4086-83D0-ED1D0631D8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Entrate correnti di natura tributaria - Imposte e tasse</c:v>
                </c:pt>
                <c:pt idx="1">
                  <c:v>Entrate correnti di natura tributaria - Fondi perequativi</c:v>
                </c:pt>
              </c:strCache>
            </c:strRef>
          </c:cat>
          <c:val>
            <c:numRef>
              <c:f>Foglio1!$C$2:$C$3</c:f>
              <c:numCache>
                <c:formatCode>#,##0.00</c:formatCode>
                <c:ptCount val="2"/>
                <c:pt idx="0">
                  <c:v>5443438.8300000001</c:v>
                </c:pt>
                <c:pt idx="1">
                  <c:v>1532860.8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7671-4086-83D0-ED1D0631D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61011279"/>
        <c:axId val="1536658367"/>
        <c:axId val="0"/>
      </c:bar3DChart>
      <c:catAx>
        <c:axId val="1461011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36658367"/>
        <c:crosses val="autoZero"/>
        <c:auto val="1"/>
        <c:lblAlgn val="ctr"/>
        <c:lblOffset val="100"/>
        <c:noMultiLvlLbl val="0"/>
      </c:catAx>
      <c:valAx>
        <c:axId val="1536658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61011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Trasferimenti correnti da amministrazioni pubbliche</c:v>
                </c:pt>
                <c:pt idx="1">
                  <c:v>Trasferimenti correnti da famiglie</c:v>
                </c:pt>
                <c:pt idx="2">
                  <c:v>Trasferimenti correnti da imprese</c:v>
                </c:pt>
                <c:pt idx="3">
                  <c:v>Trasferimenti correnti da U.E. e Resto del Mondo</c:v>
                </c:pt>
              </c:strCache>
            </c:strRef>
          </c:cat>
          <c:val>
            <c:numRef>
              <c:f>Foglio1!$B$2:$B$5</c:f>
              <c:numCache>
                <c:formatCode>#,##0.00\ _€</c:formatCode>
                <c:ptCount val="4"/>
                <c:pt idx="0">
                  <c:v>1879201.04</c:v>
                </c:pt>
                <c:pt idx="1">
                  <c:v>4316</c:v>
                </c:pt>
                <c:pt idx="2">
                  <c:v>23701</c:v>
                </c:pt>
                <c:pt idx="3">
                  <c:v>10000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A7B6-40F8-81FE-9DF3416B5A0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Accertato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Trasferimenti correnti da amministrazioni pubbliche</c:v>
                </c:pt>
                <c:pt idx="1">
                  <c:v>Trasferimenti correnti da famiglie</c:v>
                </c:pt>
                <c:pt idx="2">
                  <c:v>Trasferimenti correnti da imprese</c:v>
                </c:pt>
                <c:pt idx="3">
                  <c:v>Trasferimenti correnti da U.E. e Resto del Mondo</c:v>
                </c:pt>
              </c:strCache>
            </c:strRef>
          </c:cat>
          <c:val>
            <c:numRef>
              <c:f>Foglio1!$C$2:$C$5</c:f>
              <c:numCache>
                <c:formatCode>#,##0.00\ _€</c:formatCode>
                <c:ptCount val="4"/>
                <c:pt idx="0">
                  <c:v>1763446.98</c:v>
                </c:pt>
                <c:pt idx="1">
                  <c:v>4316</c:v>
                </c:pt>
                <c:pt idx="2">
                  <c:v>20201</c:v>
                </c:pt>
                <c:pt idx="3">
                  <c:v>19185.3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A7B6-40F8-81FE-9DF3416B5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2925855"/>
        <c:axId val="1551020383"/>
        <c:axId val="0"/>
      </c:bar3DChart>
      <c:catAx>
        <c:axId val="1542925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51020383"/>
        <c:crosses val="autoZero"/>
        <c:auto val="1"/>
        <c:lblAlgn val="ctr"/>
        <c:lblOffset val="100"/>
        <c:noMultiLvlLbl val="0"/>
      </c:catAx>
      <c:valAx>
        <c:axId val="1551020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42925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321003963011889E-3"/>
                  <c:y val="-1.5010560579431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91-4644-8181-CA565E82FF35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191-4644-8181-CA565E82FF3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191-4644-8181-CA565E82FF35}"/>
                </c:ext>
              </c:extLst>
            </c:dLbl>
            <c:dLbl>
              <c:idx val="3"/>
              <c:layout>
                <c:manualLayout>
                  <c:x val="-2.6420079260237782E-2"/>
                  <c:y val="-9.0063363476588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191-4644-8181-CA565E82FF35}"/>
                </c:ext>
              </c:extLst>
            </c:dLbl>
            <c:dLbl>
              <c:idx val="4"/>
              <c:layout>
                <c:manualLayout>
                  <c:x val="-1.056803170409521E-2"/>
                  <c:y val="-1.2008448463545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191-4644-8181-CA565E82FF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Vendita di beni e servizi e proventi derivanti dalla gestione dei beni</c:v>
                </c:pt>
                <c:pt idx="1">
                  <c:v>Proventi derivanti dall'attività di controllo e repressione delle irregolarità e degli illeciti</c:v>
                </c:pt>
                <c:pt idx="2">
                  <c:v> Interessi Attivi</c:v>
                </c:pt>
                <c:pt idx="3">
                  <c:v>Altre entrate da redditi di capitale</c:v>
                </c:pt>
                <c:pt idx="4">
                  <c:v>Rimborsi e altre entrate correnti</c:v>
                </c:pt>
              </c:strCache>
            </c:strRef>
          </c:cat>
          <c:val>
            <c:numRef>
              <c:f>Foglio1!$B$2:$B$6</c:f>
              <c:numCache>
                <c:formatCode>#,##0.00\ _€</c:formatCode>
                <c:ptCount val="5"/>
                <c:pt idx="0">
                  <c:v>984795.01</c:v>
                </c:pt>
                <c:pt idx="1">
                  <c:v>15500</c:v>
                </c:pt>
                <c:pt idx="2">
                  <c:v>700</c:v>
                </c:pt>
                <c:pt idx="3">
                  <c:v>378337.6</c:v>
                </c:pt>
                <c:pt idx="4">
                  <c:v>229465.08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8191-4644-8181-CA565E82FF3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Accertato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4.0951122853368563E-2"/>
                  <c:y val="-1.5010560579431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91-4644-8181-CA565E82FF35}"/>
                </c:ext>
              </c:extLst>
            </c:dLbl>
            <c:dLbl>
              <c:idx val="1"/>
              <c:layout>
                <c:manualLayout>
                  <c:x val="2.642007926023783E-2"/>
                  <c:y val="-4.5031681738293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91-4644-8181-CA565E82FF35}"/>
                </c:ext>
              </c:extLst>
            </c:dLbl>
            <c:dLbl>
              <c:idx val="2"/>
              <c:layout>
                <c:manualLayout>
                  <c:x val="1.7173051519154558E-2"/>
                  <c:y val="-9.0063363476587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191-4644-8181-CA565E82FF35}"/>
                </c:ext>
              </c:extLst>
            </c:dLbl>
            <c:dLbl>
              <c:idx val="3"/>
              <c:layout>
                <c:manualLayout>
                  <c:x val="3.8309114927344783E-2"/>
                  <c:y val="-2.1014784811203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91-4644-8181-CA565E82FF35}"/>
                </c:ext>
              </c:extLst>
            </c:dLbl>
            <c:dLbl>
              <c:idx val="4"/>
              <c:layout>
                <c:manualLayout>
                  <c:x val="3.6988110964332896E-2"/>
                  <c:y val="-3.3023233274748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191-4644-8181-CA565E82FF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Vendita di beni e servizi e proventi derivanti dalla gestione dei beni</c:v>
                </c:pt>
                <c:pt idx="1">
                  <c:v>Proventi derivanti dall'attività di controllo e repressione delle irregolarità e degli illeciti</c:v>
                </c:pt>
                <c:pt idx="2">
                  <c:v> Interessi Attivi</c:v>
                </c:pt>
                <c:pt idx="3">
                  <c:v>Altre entrate da redditi di capitale</c:v>
                </c:pt>
                <c:pt idx="4">
                  <c:v>Rimborsi e altre entrate correnti</c:v>
                </c:pt>
              </c:strCache>
            </c:strRef>
          </c:cat>
          <c:val>
            <c:numRef>
              <c:f>Foglio1!$C$2:$C$6</c:f>
              <c:numCache>
                <c:formatCode>#,##0.00\ _€</c:formatCode>
                <c:ptCount val="5"/>
                <c:pt idx="0">
                  <c:v>607883.59</c:v>
                </c:pt>
                <c:pt idx="1">
                  <c:v>9043.7900000000009</c:v>
                </c:pt>
                <c:pt idx="2">
                  <c:v>1896.79</c:v>
                </c:pt>
                <c:pt idx="3">
                  <c:v>414456.34</c:v>
                </c:pt>
                <c:pt idx="4">
                  <c:v>109581.71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8191-4644-8181-CA565E82F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62224479"/>
        <c:axId val="1551026207"/>
        <c:axId val="0"/>
      </c:bar3DChart>
      <c:catAx>
        <c:axId val="1462224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51026207"/>
        <c:crosses val="autoZero"/>
        <c:auto val="1"/>
        <c:lblAlgn val="ctr"/>
        <c:lblOffset val="100"/>
        <c:noMultiLvlLbl val="0"/>
      </c:catAx>
      <c:valAx>
        <c:axId val="1551026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62224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E5DEC3-D729-4261-8F25-86DFC23A7A70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526D6D9-6971-4B97-B77E-6AEBC6CA71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57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248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ote 1">
            <a:extLst>
              <a:ext uri="{FF2B5EF4-FFF2-40B4-BE49-F238E27FC236}">
                <a16:creationId xmlns:a16="http://schemas.microsoft.com/office/drawing/2014/main" id="{31F2ABF0-F45F-4833-9A38-9780EA7C79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ote 1">
            <a:extLst>
              <a:ext uri="{FF2B5EF4-FFF2-40B4-BE49-F238E27FC236}">
                <a16:creationId xmlns:a16="http://schemas.microsoft.com/office/drawing/2014/main" id="{DB2B2437-26C8-4867-83C4-ED93BBCB24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ote 1">
            <a:extLst>
              <a:ext uri="{FF2B5EF4-FFF2-40B4-BE49-F238E27FC236}">
                <a16:creationId xmlns:a16="http://schemas.microsoft.com/office/drawing/2014/main" id="{2F2965E8-CE5B-44F3-801D-171E37126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it-IT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ote 1">
            <a:extLst>
              <a:ext uri="{FF2B5EF4-FFF2-40B4-BE49-F238E27FC236}">
                <a16:creationId xmlns:a16="http://schemas.microsoft.com/office/drawing/2014/main" id="{099A08EA-6FF6-4445-935F-8E215B817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447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559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031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5142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68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9002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20255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0597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704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2591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9462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5705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6534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025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714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717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5637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ote 1">
            <a:extLst>
              <a:ext uri="{FF2B5EF4-FFF2-40B4-BE49-F238E27FC236}">
                <a16:creationId xmlns:a16="http://schemas.microsoft.com/office/drawing/2014/main" id="{72F9399A-4D37-4FA8-B2E0-6A68B53CA4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ote 1">
            <a:extLst>
              <a:ext uri="{FF2B5EF4-FFF2-40B4-BE49-F238E27FC236}">
                <a16:creationId xmlns:a16="http://schemas.microsoft.com/office/drawing/2014/main" id="{E7F815DD-A0D9-4135-BC5C-E28C00A81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ote 1">
            <a:extLst>
              <a:ext uri="{FF2B5EF4-FFF2-40B4-BE49-F238E27FC236}">
                <a16:creationId xmlns:a16="http://schemas.microsoft.com/office/drawing/2014/main" id="{BADB19AC-8064-4E21-A148-2C9FFD811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ote 1">
            <a:extLst>
              <a:ext uri="{FF2B5EF4-FFF2-40B4-BE49-F238E27FC236}">
                <a16:creationId xmlns:a16="http://schemas.microsoft.com/office/drawing/2014/main" id="{E7BBF286-5D36-4445-A32A-4672498B3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50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96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978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6758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762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585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111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99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BDC3B99-D906-4BF8-9D35-538F62EBA6AA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71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81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54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02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46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902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04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43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C3B99-D906-4BF8-9D35-538F62EBA6AA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339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4">
            <a:extLst>
              <a:ext uri="{FF2B5EF4-FFF2-40B4-BE49-F238E27FC236}">
                <a16:creationId xmlns:a16="http://schemas.microsoft.com/office/drawing/2014/main" id="{C8221A89-FE35-4C46-8874-69154D2A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9AFA690-D32D-41E0-9001-0E7298B17A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41000"/>
          </a:blip>
          <a:srcRect t="22901" r="3882" b="950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5" name="Rectangle 16">
            <a:extLst>
              <a:ext uri="{FF2B5EF4-FFF2-40B4-BE49-F238E27FC236}">
                <a16:creationId xmlns:a16="http://schemas.microsoft.com/office/drawing/2014/main" id="{259ACC7A-6809-44E9-A594-85696A6C2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C932CE1-7E2E-4CDE-9E76-FDE94C4CF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940240"/>
          </a:xfrm>
        </p:spPr>
        <p:txBody>
          <a:bodyPr>
            <a:normAutofit fontScale="90000"/>
          </a:bodyPr>
          <a:lstStyle/>
          <a:p>
            <a:br>
              <a:rPr lang="it-IT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VARIAZIONI DI BILANCIO E SECONDO PROVVEDIMENTO DI SALVAGUARDIA DEGLI EQUILIBRI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68743C-0631-44FD-B22A-42B484021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5342302"/>
            <a:ext cx="8133478" cy="406566"/>
          </a:xfrm>
        </p:spPr>
        <p:txBody>
          <a:bodyPr>
            <a:normAutofit/>
          </a:bodyPr>
          <a:lstStyle/>
          <a:p>
            <a:r>
              <a:rPr lang="it-IT" sz="1800" dirty="0"/>
              <a:t>Consiglio Comunale del 27 novembre 2020</a:t>
            </a: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79E62B6A-C5F9-4D52-9F66-877735827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95F95C49-E748-4D32-8417-22E5B6A6F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AE10EC-5E3B-4FC0-B43F-1E4450009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42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IMPEGNI FINALI PER MISSIONI – INVESTIMENTO (1)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089159E3-FD66-416F-8173-36C5E37389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795399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2964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IMPEGNI FINALI PER MISSIONI – INVESTIMENTO (2)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C6D4ADCB-0430-462F-B34B-7EB2F679FB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543621"/>
              </p:ext>
            </p:extLst>
          </p:nvPr>
        </p:nvGraphicFramePr>
        <p:xfrm>
          <a:off x="681038" y="2336800"/>
          <a:ext cx="9613900" cy="3767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5782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ENTRATE TRIBUTARIE – ACCERTATO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82A47015-8E75-4F75-8680-2A5F965F2F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860869"/>
              </p:ext>
            </p:extLst>
          </p:nvPr>
        </p:nvGraphicFramePr>
        <p:xfrm>
          <a:off x="681038" y="2336800"/>
          <a:ext cx="9613900" cy="3933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4685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TRASFERIMENTI CORRENTI– ACCERTATO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D1CAA8B6-C6FE-4E56-9667-0881C3103E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621955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4226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ENTRATE EXTRA TRIBUTARIE – ACCERTATO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BBB241ED-203A-4EBD-912C-C334E182AA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629519"/>
              </p:ext>
            </p:extLst>
          </p:nvPr>
        </p:nvGraphicFramePr>
        <p:xfrm>
          <a:off x="681038" y="2150347"/>
          <a:ext cx="9613900" cy="4230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8642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ENTRATE IN CONTO CAPITALE– ACCERTATO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BBB241ED-203A-4EBD-912C-C334E182AA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976596"/>
              </p:ext>
            </p:extLst>
          </p:nvPr>
        </p:nvGraphicFramePr>
        <p:xfrm>
          <a:off x="681038" y="2150347"/>
          <a:ext cx="9613900" cy="4230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1308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ENTRATE DA RIDUZIONE DI ATTIVITA’ FINANZIARIE E DA ACCENSIONE PRESTITI - ACCERTATO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BBB241ED-203A-4EBD-912C-C334E182AA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1038" y="2150347"/>
          <a:ext cx="9613900" cy="4230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5053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23F998-7760-4E9E-8E16-E9748C1DEA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3500" b="1" dirty="0">
                <a:latin typeface="Arial" panose="020B0604020202020204" pitchFamily="34" charset="0"/>
                <a:cs typeface="Arial" panose="020B0604020202020204" pitchFamily="34" charset="0"/>
              </a:rPr>
              <a:t>VARIAZIONE DI BILANCIO - RIEPILOGO GENERALE DELLE SPESE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F7D52D-2E49-451D-9B14-DE4ED4DB9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3436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PRINCIPALI VARIAZIONI PER MISSIONI E PROGRAMMI – SPESA CORRENTE (1)</a:t>
            </a:r>
          </a:p>
        </p:txBody>
      </p:sp>
      <p:graphicFrame>
        <p:nvGraphicFramePr>
          <p:cNvPr id="11" name="Segnaposto contenuto 10">
            <a:extLst>
              <a:ext uri="{FF2B5EF4-FFF2-40B4-BE49-F238E27FC236}">
                <a16:creationId xmlns:a16="http://schemas.microsoft.com/office/drawing/2014/main" id="{675A4DCC-C7B3-404D-9223-B812E5F499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465055"/>
              </p:ext>
            </p:extLst>
          </p:nvPr>
        </p:nvGraphicFramePr>
        <p:xfrm>
          <a:off x="681038" y="2336800"/>
          <a:ext cx="9613900" cy="4013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9070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PRINCIPALI VARIAZIONI PER MISSIONI E PROGRAMMI – SPESA CORRENTE (2)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4CDC84AB-F8CF-4979-AD4F-98C2CC622F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806425"/>
              </p:ext>
            </p:extLst>
          </p:nvPr>
        </p:nvGraphicFramePr>
        <p:xfrm>
          <a:off x="681038" y="2336800"/>
          <a:ext cx="9613900" cy="4275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818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4190C0-7D18-44E2-B627-4D2419678B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800" b="1" dirty="0">
                <a:latin typeface="Arial" panose="020B0604020202020204" pitchFamily="34" charset="0"/>
                <a:cs typeface="Arial" panose="020B0604020202020204" pitchFamily="34" charset="0"/>
              </a:rPr>
              <a:t>DATI GENERALI SULLA GESTIONE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D8FC48C-2BD5-49D1-9090-9E0F79E952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267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PRINCIPALI VARIAZIONI PER MISSIONI E PROGRAMMI – SPESA CORRENTE (3)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23AD6712-E58A-428C-BFF2-565289977B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113064"/>
              </p:ext>
            </p:extLst>
          </p:nvPr>
        </p:nvGraphicFramePr>
        <p:xfrm>
          <a:off x="681038" y="2336800"/>
          <a:ext cx="9889828" cy="4104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1722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PRINCIPALI VARIAZIONI PER MISSIONI E PROGRAMMI – SPESA IN CONTO CAPITALE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91108E89-A305-4DD7-A59C-7DF0F1045F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562980"/>
              </p:ext>
            </p:extLst>
          </p:nvPr>
        </p:nvGraphicFramePr>
        <p:xfrm>
          <a:off x="681038" y="2336800"/>
          <a:ext cx="9729054" cy="424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931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23F998-7760-4E9E-8E16-E9748C1DEA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3500" b="1" dirty="0">
                <a:latin typeface="Arial" panose="020B0604020202020204" pitchFamily="34" charset="0"/>
                <a:cs typeface="Arial" panose="020B0604020202020204" pitchFamily="34" charset="0"/>
              </a:rPr>
              <a:t>VARIAZIONI DI BILANCIO - RIEPILOGO GENERALE DELLE ENTRATE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F7D52D-2E49-451D-9B14-DE4ED4DB9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1092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MAGGIORI ENTRATE DA TRASFERIMENTI CORRENTI PER EMERGENZA COVID-19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0DA5F3D5-3EB1-48B7-93D0-35544D4391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914363"/>
              </p:ext>
            </p:extLst>
          </p:nvPr>
        </p:nvGraphicFramePr>
        <p:xfrm>
          <a:off x="681038" y="2336800"/>
          <a:ext cx="9613900" cy="4023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3398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119" y="710698"/>
            <a:ext cx="9613861" cy="1080938"/>
          </a:xfrm>
        </p:spPr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CONFRONTO TRASFERIMENTI CORRENTI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0DA5F3D5-3EB1-48B7-93D0-35544D4391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874419"/>
              </p:ext>
            </p:extLst>
          </p:nvPr>
        </p:nvGraphicFramePr>
        <p:xfrm>
          <a:off x="681038" y="2336800"/>
          <a:ext cx="9613900" cy="4023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7942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MINORI ENTRATE EXTRATRIBUTARIE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0DA5F3D5-3EB1-48B7-93D0-35544D4391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847528"/>
              </p:ext>
            </p:extLst>
          </p:nvPr>
        </p:nvGraphicFramePr>
        <p:xfrm>
          <a:off x="681038" y="2336800"/>
          <a:ext cx="9613900" cy="4023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5342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119" y="710698"/>
            <a:ext cx="9613861" cy="1080938"/>
          </a:xfrm>
        </p:spPr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CONFRONTO ENTRATE EXTRATRIBUTARIE SERVIZI SCOLASTICI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0DA5F3D5-3EB1-48B7-93D0-35544D4391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629720"/>
              </p:ext>
            </p:extLst>
          </p:nvPr>
        </p:nvGraphicFramePr>
        <p:xfrm>
          <a:off x="681038" y="2336800"/>
          <a:ext cx="9613900" cy="4023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5654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MINORI ENTRATE TRIBUTARIE SERVIZI SCOLASTICI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0DA5F3D5-3EB1-48B7-93D0-35544D4391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634179"/>
              </p:ext>
            </p:extLst>
          </p:nvPr>
        </p:nvGraphicFramePr>
        <p:xfrm>
          <a:off x="681038" y="2336800"/>
          <a:ext cx="9613900" cy="4023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0469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CONFRONTO ENTRATE TRIBUTARIE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0DA5F3D5-3EB1-48B7-93D0-35544D4391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783017"/>
              </p:ext>
            </p:extLst>
          </p:nvPr>
        </p:nvGraphicFramePr>
        <p:xfrm>
          <a:off x="681038" y="2336800"/>
          <a:ext cx="9613900" cy="4023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4560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VARIAZIONI INTERVENUTE SULLE PRINCIIPALI ENTRATE TRIBUTARIE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0DA5F3D5-3EB1-48B7-93D0-35544D4391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413478"/>
              </p:ext>
            </p:extLst>
          </p:nvPr>
        </p:nvGraphicFramePr>
        <p:xfrm>
          <a:off x="681038" y="2336800"/>
          <a:ext cx="9613900" cy="4023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022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DDE0CA-84C8-4B59-AFA3-54A0B395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EQUILIBRIO DI CASSA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71815ECF-E25C-439E-84A5-53B9244512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441782"/>
              </p:ext>
            </p:extLst>
          </p:nvPr>
        </p:nvGraphicFramePr>
        <p:xfrm>
          <a:off x="633046" y="2336800"/>
          <a:ext cx="10500528" cy="36620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34948">
                  <a:extLst>
                    <a:ext uri="{9D8B030D-6E8A-4147-A177-3AD203B41FA5}">
                      <a16:colId xmlns:a16="http://schemas.microsoft.com/office/drawing/2014/main" val="3454216579"/>
                    </a:ext>
                  </a:extLst>
                </a:gridCol>
                <a:gridCol w="3482790">
                  <a:extLst>
                    <a:ext uri="{9D8B030D-6E8A-4147-A177-3AD203B41FA5}">
                      <a16:colId xmlns:a16="http://schemas.microsoft.com/office/drawing/2014/main" val="2850938987"/>
                    </a:ext>
                  </a:extLst>
                </a:gridCol>
                <a:gridCol w="3482790">
                  <a:extLst>
                    <a:ext uri="{9D8B030D-6E8A-4147-A177-3AD203B41FA5}">
                      <a16:colId xmlns:a16="http://schemas.microsoft.com/office/drawing/2014/main" val="300170593"/>
                    </a:ext>
                  </a:extLst>
                </a:gridCol>
              </a:tblGrid>
              <a:tr h="912102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Risultato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Stanziato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Riscosso/Pagato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181165"/>
                  </a:ext>
                </a:extLst>
              </a:tr>
              <a:tr h="458327">
                <a:tc>
                  <a:txBody>
                    <a:bodyPr/>
                    <a:lstStyle/>
                    <a:p>
                      <a:r>
                        <a:rPr lang="it-IT" dirty="0"/>
                        <a:t>Totale entrate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26.304.037,90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11.732.601,88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946692"/>
                  </a:ext>
                </a:extLst>
              </a:tr>
              <a:tr h="458327">
                <a:tc>
                  <a:txBody>
                    <a:bodyPr/>
                    <a:lstStyle/>
                    <a:p>
                      <a:r>
                        <a:rPr lang="it-IT" dirty="0"/>
                        <a:t>Totale uscite (-)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23.721.880,24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12.426.087,04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368266"/>
                  </a:ext>
                </a:extLst>
              </a:tr>
              <a:tr h="45832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335041"/>
                  </a:ext>
                </a:extLst>
              </a:tr>
              <a:tr h="45832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024023"/>
                  </a:ext>
                </a:extLst>
              </a:tr>
              <a:tr h="458327">
                <a:tc>
                  <a:txBody>
                    <a:bodyPr/>
                    <a:lstStyle/>
                    <a:p>
                      <a:r>
                        <a:rPr lang="it-IT" dirty="0"/>
                        <a:t>Fondo cassa iniziale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7.749.915,11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7.749.915,11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604862"/>
                  </a:ext>
                </a:extLst>
              </a:tr>
              <a:tr h="458327">
                <a:tc>
                  <a:txBody>
                    <a:bodyPr/>
                    <a:lstStyle/>
                    <a:p>
                      <a:r>
                        <a:rPr lang="it-IT" dirty="0"/>
                        <a:t>Situazione di cassa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10.332.073,66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7.058.430,95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177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020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PRINCIPALI VARIAZIONI PER TITOLO E TIPOLOGIA – ENTRATE IN CONTO CAPITALE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0DA5F3D5-3EB1-48B7-93D0-35544D4391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182933"/>
              </p:ext>
            </p:extLst>
          </p:nvPr>
        </p:nvGraphicFramePr>
        <p:xfrm>
          <a:off x="681038" y="2336800"/>
          <a:ext cx="9613900" cy="4023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0462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1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Picture 13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45" name="Picture 15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46" name="Rectangle 17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19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BCE9F0F-BD4A-41D9-A8EB-19D29D7719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6" b="2"/>
          <a:stretch/>
        </p:blipFill>
        <p:spPr>
          <a:xfrm>
            <a:off x="4644526" y="10"/>
            <a:ext cx="7552945" cy="68579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8" name="Picture 21">
            <a:extLst>
              <a:ext uri="{FF2B5EF4-FFF2-40B4-BE49-F238E27FC236}">
                <a16:creationId xmlns:a16="http://schemas.microsoft.com/office/drawing/2014/main" id="{25D611BD-13D6-4754-93F1-8ABAB8116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1564798-5942-49A9-89E9-7BF6D0239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A649FB-63FD-40A6-B425-F8441DE24C27}"/>
              </a:ext>
            </a:extLst>
          </p:cNvPr>
          <p:cNvSpPr txBox="1"/>
          <p:nvPr/>
        </p:nvSpPr>
        <p:spPr>
          <a:xfrm>
            <a:off x="168965" y="2063262"/>
            <a:ext cx="4331929" cy="2661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1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Grazie</a:t>
            </a:r>
            <a:r>
              <a:rPr lang="en-US" sz="2400" b="1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 </a:t>
            </a:r>
            <a:r>
              <a:rPr kumimoji="0" lang="en-US" sz="2400" b="1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l’attenzione</a:t>
            </a:r>
            <a:r>
              <a:rPr kumimoji="0" lang="en-US" sz="24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kumimoji="0" lang="en-US" sz="2400" b="0" i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287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3C2A45-00A7-4DB1-9668-0CE39997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EQUILIBRIO BILANCIO CORRENTE - COMPETENZA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48E247A1-6CD4-4CC3-AA3C-653E98F01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352113"/>
              </p:ext>
            </p:extLst>
          </p:nvPr>
        </p:nvGraphicFramePr>
        <p:xfrm>
          <a:off x="592853" y="2221388"/>
          <a:ext cx="10762503" cy="393139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296219">
                  <a:extLst>
                    <a:ext uri="{9D8B030D-6E8A-4147-A177-3AD203B41FA5}">
                      <a16:colId xmlns:a16="http://schemas.microsoft.com/office/drawing/2014/main" val="996030576"/>
                    </a:ext>
                  </a:extLst>
                </a:gridCol>
                <a:gridCol w="4466284">
                  <a:extLst>
                    <a:ext uri="{9D8B030D-6E8A-4147-A177-3AD203B41FA5}">
                      <a16:colId xmlns:a16="http://schemas.microsoft.com/office/drawing/2014/main" val="4275384609"/>
                    </a:ext>
                  </a:extLst>
                </a:gridCol>
              </a:tblGrid>
              <a:tr h="91422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dirty="0"/>
                    </a:p>
                    <a:p>
                      <a:pPr algn="r"/>
                      <a:r>
                        <a:rPr lang="it-I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142099"/>
                  </a:ext>
                </a:extLst>
              </a:tr>
              <a:tr h="914224">
                <a:tc>
                  <a:txBody>
                    <a:bodyPr/>
                    <a:lstStyle/>
                    <a:p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it-I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Entrate bilancio corrente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16.785.475,20</a:t>
                      </a:r>
                      <a:endParaRPr lang="it-IT" sz="2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58812"/>
                  </a:ext>
                </a:extLst>
              </a:tr>
              <a:tr h="914224">
                <a:tc>
                  <a:txBody>
                    <a:bodyPr/>
                    <a:lstStyle/>
                    <a:p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it-I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Spese bilancio corrente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16.785.475,20</a:t>
                      </a:r>
                      <a:endParaRPr lang="it-IT" sz="2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it-IT" sz="2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467453"/>
                  </a:ext>
                </a:extLst>
              </a:tr>
              <a:tr h="914224">
                <a:tc>
                  <a:txBody>
                    <a:bodyPr/>
                    <a:lstStyle/>
                    <a:p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it-I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Avanzo/disavanzo di competenza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it-I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881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56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3C2A45-00A7-4DB1-9668-0CE39997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EQUILIBRIO BILANCIO INVESTIMENTI - COMPETENZA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48E247A1-6CD4-4CC3-AA3C-653E98F01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290369"/>
              </p:ext>
            </p:extLst>
          </p:nvPr>
        </p:nvGraphicFramePr>
        <p:xfrm>
          <a:off x="592853" y="2221388"/>
          <a:ext cx="10762503" cy="365689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296219">
                  <a:extLst>
                    <a:ext uri="{9D8B030D-6E8A-4147-A177-3AD203B41FA5}">
                      <a16:colId xmlns:a16="http://schemas.microsoft.com/office/drawing/2014/main" val="996030576"/>
                    </a:ext>
                  </a:extLst>
                </a:gridCol>
                <a:gridCol w="4466284">
                  <a:extLst>
                    <a:ext uri="{9D8B030D-6E8A-4147-A177-3AD203B41FA5}">
                      <a16:colId xmlns:a16="http://schemas.microsoft.com/office/drawing/2014/main" val="4275384609"/>
                    </a:ext>
                  </a:extLst>
                </a:gridCol>
              </a:tblGrid>
              <a:tr h="91422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it-I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142099"/>
                  </a:ext>
                </a:extLst>
              </a:tr>
              <a:tr h="914224">
                <a:tc>
                  <a:txBody>
                    <a:bodyPr/>
                    <a:lstStyle/>
                    <a:p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it-I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Entrate bilancio investimenti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5.184.499,13</a:t>
                      </a:r>
                      <a:endParaRPr lang="it-IT" sz="2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58812"/>
                  </a:ext>
                </a:extLst>
              </a:tr>
              <a:tr h="914224">
                <a:tc>
                  <a:txBody>
                    <a:bodyPr/>
                    <a:lstStyle/>
                    <a:p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it-I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Spese bilancio investimenti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5.184.499,13</a:t>
                      </a:r>
                      <a:endParaRPr lang="it-IT" sz="2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467453"/>
                  </a:ext>
                </a:extLst>
              </a:tr>
              <a:tr h="914224">
                <a:tc>
                  <a:txBody>
                    <a:bodyPr/>
                    <a:lstStyle/>
                    <a:p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it-I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Avanzo/disavanzo di competenza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it-I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881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31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IMPEGNI FINALI PER MISSIONI – SPESA CORRENTE (1)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5A347487-3FAC-44DC-BF66-5EE900814F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230560"/>
              </p:ext>
            </p:extLst>
          </p:nvPr>
        </p:nvGraphicFramePr>
        <p:xfrm>
          <a:off x="681038" y="2336800"/>
          <a:ext cx="9613900" cy="395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192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IMPEGNI FINALI PER MISSIONI – SPESA CORRENTE (2)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D87D8864-4A94-428E-ADFE-3C96A6C3FC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250069"/>
              </p:ext>
            </p:extLst>
          </p:nvPr>
        </p:nvGraphicFramePr>
        <p:xfrm>
          <a:off x="681037" y="2336800"/>
          <a:ext cx="10080747" cy="413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364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IMPEGNI FINALI PER MISSIONI – SPESA CORRENTE (3)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F428FB3B-B8E5-4FBC-A8A9-534EBD9918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238404"/>
              </p:ext>
            </p:extLst>
          </p:nvPr>
        </p:nvGraphicFramePr>
        <p:xfrm>
          <a:off x="681038" y="2336800"/>
          <a:ext cx="9613900" cy="395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7841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IMPEGNI FINALI PER MISSIONI – SPESA CORRENTE (4)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F428FB3B-B8E5-4FBC-A8A9-534EBD9918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043999"/>
              </p:ext>
            </p:extLst>
          </p:nvPr>
        </p:nvGraphicFramePr>
        <p:xfrm>
          <a:off x="681038" y="2336800"/>
          <a:ext cx="9613900" cy="395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398623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o">
  <a:themeElements>
    <a:clrScheme name="Berlino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o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2817</TotalTime>
  <Words>471</Words>
  <Application>Microsoft Office PowerPoint</Application>
  <PresentationFormat>Widescreen</PresentationFormat>
  <Paragraphs>252</Paragraphs>
  <Slides>31</Slides>
  <Notes>29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5" baseType="lpstr">
      <vt:lpstr>Arial</vt:lpstr>
      <vt:lpstr>Calibri</vt:lpstr>
      <vt:lpstr>Trebuchet MS</vt:lpstr>
      <vt:lpstr>Berlino</vt:lpstr>
      <vt:lpstr> VARIAZIONI DI BILANCIO E SECONDO PROVVEDIMENTO DI SALVAGUARDIA DEGLI EQUILIBRI</vt:lpstr>
      <vt:lpstr>DATI GENERALI SULLA GESTIONE</vt:lpstr>
      <vt:lpstr>EQUILIBRIO DI CASSA</vt:lpstr>
      <vt:lpstr>EQUILIBRIO BILANCIO CORRENTE - COMPETENZA</vt:lpstr>
      <vt:lpstr>EQUILIBRIO BILANCIO INVESTIMENTI - COMPETENZA</vt:lpstr>
      <vt:lpstr>IMPEGNI FINALI PER MISSIONI – SPESA CORRENTE (1)</vt:lpstr>
      <vt:lpstr>IMPEGNI FINALI PER MISSIONI – SPESA CORRENTE (2)</vt:lpstr>
      <vt:lpstr>IMPEGNI FINALI PER MISSIONI – SPESA CORRENTE (3)</vt:lpstr>
      <vt:lpstr>IMPEGNI FINALI PER MISSIONI – SPESA CORRENTE (4)</vt:lpstr>
      <vt:lpstr>IMPEGNI FINALI PER MISSIONI – INVESTIMENTO (1)</vt:lpstr>
      <vt:lpstr>IMPEGNI FINALI PER MISSIONI – INVESTIMENTO (2)</vt:lpstr>
      <vt:lpstr>ENTRATE TRIBUTARIE – ACCERTATO</vt:lpstr>
      <vt:lpstr>TRASFERIMENTI CORRENTI– ACCERTATO</vt:lpstr>
      <vt:lpstr>ENTRATE EXTRA TRIBUTARIE – ACCERTATO</vt:lpstr>
      <vt:lpstr>ENTRATE IN CONTO CAPITALE– ACCERTATO</vt:lpstr>
      <vt:lpstr>ENTRATE DA RIDUZIONE DI ATTIVITA’ FINANZIARIE E DA ACCENSIONE PRESTITI - ACCERTATO</vt:lpstr>
      <vt:lpstr>VARIAZIONE DI BILANCIO - RIEPILOGO GENERALE DELLE SPESE </vt:lpstr>
      <vt:lpstr>PRINCIPALI VARIAZIONI PER MISSIONI E PROGRAMMI – SPESA CORRENTE (1)</vt:lpstr>
      <vt:lpstr>PRINCIPALI VARIAZIONI PER MISSIONI E PROGRAMMI – SPESA CORRENTE (2)</vt:lpstr>
      <vt:lpstr>PRINCIPALI VARIAZIONI PER MISSIONI E PROGRAMMI – SPESA CORRENTE (3)</vt:lpstr>
      <vt:lpstr>PRINCIPALI VARIAZIONI PER MISSIONI E PROGRAMMI – SPESA IN CONTO CAPITALE</vt:lpstr>
      <vt:lpstr>VARIAZIONI DI BILANCIO - RIEPILOGO GENERALE DELLE ENTRATE </vt:lpstr>
      <vt:lpstr>MAGGIORI ENTRATE DA TRASFERIMENTI CORRENTI PER EMERGENZA COVID-19</vt:lpstr>
      <vt:lpstr>CONFRONTO TRASFERIMENTI CORRENTI</vt:lpstr>
      <vt:lpstr>MINORI ENTRATE EXTRATRIBUTARIE</vt:lpstr>
      <vt:lpstr>CONFRONTO ENTRATE EXTRATRIBUTARIE SERVIZI SCOLASTICI</vt:lpstr>
      <vt:lpstr>MINORI ENTRATE TRIBUTARIE SERVIZI SCOLASTICI</vt:lpstr>
      <vt:lpstr>CONFRONTO ENTRATE TRIBUTARIE</vt:lpstr>
      <vt:lpstr>VARIAZIONI INTERVENUTE SULLE PRINCIIPALI ENTRATE TRIBUTARIE</vt:lpstr>
      <vt:lpstr>PRINCIPALI VARIAZIONI PER TITOLO E TIPOLOGIA – ENTRATE IN CONTO CAPITALE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DEL RENDICONTO DELLA GESTIONE 2018</dc:title>
  <dc:creator>Alessandra Gherardi</dc:creator>
  <cp:lastModifiedBy>Alessandra Gherardi</cp:lastModifiedBy>
  <cp:revision>163</cp:revision>
  <cp:lastPrinted>2019-04-19T11:30:58Z</cp:lastPrinted>
  <dcterms:created xsi:type="dcterms:W3CDTF">2019-04-17T08:36:13Z</dcterms:created>
  <dcterms:modified xsi:type="dcterms:W3CDTF">2020-11-23T13:39:19Z</dcterms:modified>
</cp:coreProperties>
</file>