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0.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3.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6.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7.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8.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drawings/drawing1.xml" ContentType="application/vnd.openxmlformats-officedocument.drawingml.chartshapes+xml"/>
  <Override PartName="/ppt/notesSlides/notesSlide31.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32.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37"/>
  </p:notesMasterIdLst>
  <p:sldIdLst>
    <p:sldId id="256" r:id="rId2"/>
    <p:sldId id="282" r:id="rId3"/>
    <p:sldId id="322" r:id="rId4"/>
    <p:sldId id="296" r:id="rId5"/>
    <p:sldId id="260" r:id="rId6"/>
    <p:sldId id="323" r:id="rId7"/>
    <p:sldId id="284" r:id="rId8"/>
    <p:sldId id="286" r:id="rId9"/>
    <p:sldId id="335" r:id="rId10"/>
    <p:sldId id="336" r:id="rId11"/>
    <p:sldId id="324" r:id="rId12"/>
    <p:sldId id="329" r:id="rId13"/>
    <p:sldId id="330" r:id="rId14"/>
    <p:sldId id="325" r:id="rId15"/>
    <p:sldId id="332" r:id="rId16"/>
    <p:sldId id="271" r:id="rId17"/>
    <p:sldId id="334" r:id="rId18"/>
    <p:sldId id="311" r:id="rId19"/>
    <p:sldId id="333" r:id="rId20"/>
    <p:sldId id="312" r:id="rId21"/>
    <p:sldId id="313" r:id="rId22"/>
    <p:sldId id="326" r:id="rId23"/>
    <p:sldId id="337" r:id="rId24"/>
    <p:sldId id="328" r:id="rId25"/>
    <p:sldId id="331" r:id="rId26"/>
    <p:sldId id="272" r:id="rId27"/>
    <p:sldId id="314" r:id="rId28"/>
    <p:sldId id="315" r:id="rId29"/>
    <p:sldId id="316" r:id="rId30"/>
    <p:sldId id="317" r:id="rId31"/>
    <p:sldId id="327" r:id="rId32"/>
    <p:sldId id="277" r:id="rId33"/>
    <p:sldId id="319" r:id="rId34"/>
    <p:sldId id="320" r:id="rId35"/>
    <p:sldId id="305" r:id="rId36"/>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a:srgbClr val="990000"/>
    <a:srgbClr val="0033CC"/>
    <a:srgbClr val="CC6600"/>
    <a:srgbClr val="663300"/>
    <a:srgbClr val="993300"/>
    <a:srgbClr val="C98018"/>
    <a:srgbClr val="788E8C"/>
    <a:srgbClr val="B22307"/>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Stile scuro 1 - Color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Stile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Stile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Stile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le chi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88582" autoAdjust="0"/>
  </p:normalViewPr>
  <p:slideViewPr>
    <p:cSldViewPr snapToGrid="0">
      <p:cViewPr varScale="1">
        <p:scale>
          <a:sx n="76" d="100"/>
          <a:sy n="76" d="100"/>
        </p:scale>
        <p:origin x="8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 INIZIALE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5852047556142692E-2"/>
                  <c:y val="-4.94044924744287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9B1-4E09-A725-115C277D3717}"/>
                </c:ext>
              </c:extLst>
            </c:dLbl>
            <c:dLbl>
              <c:idx val="1"/>
              <c:layout>
                <c:manualLayout>
                  <c:x val="-2.3778071334214002E-2"/>
                  <c:y val="-3.528892319602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9B1-4E09-A725-115C277D3717}"/>
                </c:ext>
              </c:extLst>
            </c:dLbl>
            <c:dLbl>
              <c:idx val="2"/>
              <c:layout>
                <c:manualLayout>
                  <c:x val="-2.5099075297225892E-2"/>
                  <c:y val="-3.88178155156225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9B1-4E09-A725-115C277D3717}"/>
                </c:ext>
              </c:extLst>
            </c:dLbl>
            <c:dLbl>
              <c:idx val="3"/>
              <c:layout>
                <c:manualLayout>
                  <c:x val="-1.7173051519154558E-2"/>
                  <c:y val="-4.5875600154826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9B1-4E09-A725-115C277D3717}"/>
                </c:ext>
              </c:extLst>
            </c:dLbl>
            <c:dLbl>
              <c:idx val="4"/>
              <c:layout>
                <c:manualLayout>
                  <c:x val="-1.5852047556142668E-2"/>
                  <c:y val="-5.2933384794030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9B1-4E09-A725-115C277D37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MISSIONE 01 - Prog. 1: Organi istituzionali</c:v>
                </c:pt>
                <c:pt idx="1">
                  <c:v>MISSIONE 01 - Prog. 4: Gestione delle entrate tributarie</c:v>
                </c:pt>
                <c:pt idx="2">
                  <c:v>MISSIONE 01 - Prog. 11: Altri servizi generali</c:v>
                </c:pt>
                <c:pt idx="3">
                  <c:v>MISSIONE 01 - Prog.  2: Segreteria generale</c:v>
                </c:pt>
                <c:pt idx="4">
                  <c:v>MISSIONE 03 - Prog. 1: Polizia locale e amministrativa</c:v>
                </c:pt>
              </c:strCache>
            </c:strRef>
          </c:cat>
          <c:val>
            <c:numRef>
              <c:f>Foglio1!$B$2:$B$6</c:f>
              <c:numCache>
                <c:formatCode>#,##0.00\ _€</c:formatCode>
                <c:ptCount val="5"/>
                <c:pt idx="0">
                  <c:v>190110.78</c:v>
                </c:pt>
                <c:pt idx="1">
                  <c:v>539719.88</c:v>
                </c:pt>
                <c:pt idx="2">
                  <c:v>1009638.33</c:v>
                </c:pt>
                <c:pt idx="3">
                  <c:v>212986</c:v>
                </c:pt>
                <c:pt idx="4">
                  <c:v>320457.15000000002</c:v>
                </c:pt>
              </c:numCache>
            </c:numRef>
          </c:val>
          <c:shape val="cylinder"/>
          <c:extLst>
            <c:ext xmlns:c16="http://schemas.microsoft.com/office/drawing/2014/chart" uri="{C3380CC4-5D6E-409C-BE32-E72D297353CC}">
              <c16:uniqueId val="{00000000-59B1-4E09-A725-115C277D3717}"/>
            </c:ext>
          </c:extLst>
        </c:ser>
        <c:ser>
          <c:idx val="1"/>
          <c:order val="1"/>
          <c:tx>
            <c:strRef>
              <c:f>Foglio1!$C$1</c:f>
              <c:strCache>
                <c:ptCount val="1"/>
                <c:pt idx="0">
                  <c:v>STANZIATO DEFINITIVO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9062087186261559E-2"/>
                  <c:y val="-2.4702246237214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9B1-4E09-A725-115C277D3717}"/>
                </c:ext>
              </c:extLst>
            </c:dLbl>
            <c:dLbl>
              <c:idx val="1"/>
              <c:layout>
                <c:manualLayout>
                  <c:x val="3.302509907529718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9B1-4E09-A725-115C277D3717}"/>
                </c:ext>
              </c:extLst>
            </c:dLbl>
            <c:dLbl>
              <c:idx val="2"/>
              <c:layout>
                <c:manualLayout>
                  <c:x val="6.8692206076618231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9B1-4E09-A725-115C277D3717}"/>
                </c:ext>
              </c:extLst>
            </c:dLbl>
            <c:dLbl>
              <c:idx val="3"/>
              <c:layout>
                <c:manualLayout>
                  <c:x val="2.7741083223249766E-2"/>
                  <c:y val="-1.411556927840833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9B1-4E09-A725-115C277D3717}"/>
                </c:ext>
              </c:extLst>
            </c:dLbl>
            <c:dLbl>
              <c:idx val="4"/>
              <c:layout>
                <c:manualLayout>
                  <c:x val="5.812417437252302E-2"/>
                  <c:y val="-2.8231138556816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B1-4E09-A725-115C277D371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MISSIONE 01 - Prog. 1: Organi istituzionali</c:v>
                </c:pt>
                <c:pt idx="1">
                  <c:v>MISSIONE 01 - Prog. 4: Gestione delle entrate tributarie</c:v>
                </c:pt>
                <c:pt idx="2">
                  <c:v>MISSIONE 01 - Prog. 11: Altri servizi generali</c:v>
                </c:pt>
                <c:pt idx="3">
                  <c:v>MISSIONE 01 - Prog.  2: Segreteria generale</c:v>
                </c:pt>
                <c:pt idx="4">
                  <c:v>MISSIONE 03 - Prog. 1: Polizia locale e amministrativa</c:v>
                </c:pt>
              </c:strCache>
            </c:strRef>
          </c:cat>
          <c:val>
            <c:numRef>
              <c:f>Foglio1!$C$2:$C$6</c:f>
              <c:numCache>
                <c:formatCode>#,##0.00\ _€</c:formatCode>
                <c:ptCount val="5"/>
                <c:pt idx="0">
                  <c:v>197556.78</c:v>
                </c:pt>
                <c:pt idx="1">
                  <c:v>553140.09</c:v>
                </c:pt>
                <c:pt idx="2">
                  <c:v>1044132.62</c:v>
                </c:pt>
                <c:pt idx="3">
                  <c:v>178380.08</c:v>
                </c:pt>
                <c:pt idx="4">
                  <c:v>351961.69</c:v>
                </c:pt>
              </c:numCache>
            </c:numRef>
          </c:val>
          <c:shape val="cylinder"/>
          <c:extLst>
            <c:ext xmlns:c16="http://schemas.microsoft.com/office/drawing/2014/chart" uri="{C3380CC4-5D6E-409C-BE32-E72D297353CC}">
              <c16:uniqueId val="{00000001-59B1-4E09-A725-115C277D3717}"/>
            </c:ext>
          </c:extLst>
        </c:ser>
        <c:dLbls>
          <c:showLegendKey val="0"/>
          <c:showVal val="0"/>
          <c:showCatName val="0"/>
          <c:showSerName val="0"/>
          <c:showPercent val="0"/>
          <c:showBubbleSize val="0"/>
        </c:dLbls>
        <c:gapWidth val="150"/>
        <c:shape val="box"/>
        <c:axId val="1903179072"/>
        <c:axId val="1909250960"/>
        <c:axId val="0"/>
      </c:bar3DChart>
      <c:catAx>
        <c:axId val="1903179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909250960"/>
        <c:crosses val="autoZero"/>
        <c:auto val="1"/>
        <c:lblAlgn val="ctr"/>
        <c:lblOffset val="100"/>
        <c:noMultiLvlLbl val="0"/>
      </c:catAx>
      <c:valAx>
        <c:axId val="1909250960"/>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903179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2"/>
              <c:layout>
                <c:manualLayout>
                  <c:x val="-3.9630118890357641E-3"/>
                  <c:y val="-3.1760030876418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F1-4BE7-B8EC-0200CA45B830}"/>
                </c:ext>
              </c:extLst>
            </c:dLbl>
            <c:dLbl>
              <c:idx val="3"/>
              <c:layout>
                <c:manualLayout>
                  <c:x val="-5.2840158520476533E-3"/>
                  <c:y val="-1.0586676958806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F1-4BE7-B8EC-0200CA45B8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01: Servizi istituzionali, generali e di gestione</c:v>
                </c:pt>
                <c:pt idx="1">
                  <c:v>MISSIONE 4: Istruzione e diritto allo studio</c:v>
                </c:pt>
                <c:pt idx="2">
                  <c:v>MISSIONE 5: Tutela e valorizzazione dei beni e delle attività culturali</c:v>
                </c:pt>
                <c:pt idx="3">
                  <c:v>MISSIONE 6: Politiche giovanili, sport e tempo libero</c:v>
                </c:pt>
              </c:strCache>
            </c:strRef>
          </c:cat>
          <c:val>
            <c:numRef>
              <c:f>Foglio1!$B$2:$B$5</c:f>
              <c:numCache>
                <c:formatCode>#,##0.00\ _€</c:formatCode>
                <c:ptCount val="4"/>
                <c:pt idx="0">
                  <c:v>1280048.8999999999</c:v>
                </c:pt>
                <c:pt idx="1">
                  <c:v>216698.1</c:v>
                </c:pt>
                <c:pt idx="2">
                  <c:v>15000</c:v>
                </c:pt>
                <c:pt idx="3">
                  <c:v>323154.96999999997</c:v>
                </c:pt>
              </c:numCache>
            </c:numRef>
          </c:val>
          <c:shape val="cylinder"/>
          <c:extLst>
            <c:ext xmlns:c16="http://schemas.microsoft.com/office/drawing/2014/chart" uri="{C3380CC4-5D6E-409C-BE32-E72D297353CC}">
              <c16:uniqueId val="{00000000-7EF1-4BE7-B8EC-0200CA45B830}"/>
            </c:ext>
          </c:extLst>
        </c:ser>
        <c:ser>
          <c:idx val="1"/>
          <c:order val="1"/>
          <c:tx>
            <c:strRef>
              <c:f>Foglio1!$C$1</c:f>
              <c:strCache>
                <c:ptCount val="1"/>
                <c:pt idx="0">
                  <c:v>IMPEGNATO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4346103038309116E-2"/>
                  <c:y val="-7.05778463920410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F1-4BE7-B8EC-0200CA45B830}"/>
                </c:ext>
              </c:extLst>
            </c:dLbl>
            <c:dLbl>
              <c:idx val="1"/>
              <c:layout>
                <c:manualLayout>
                  <c:x val="2.9062087186261559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F1-4BE7-B8EC-0200CA45B830}"/>
                </c:ext>
              </c:extLst>
            </c:dLbl>
            <c:dLbl>
              <c:idx val="2"/>
              <c:layout>
                <c:manualLayout>
                  <c:x val="4.2272126816380449E-2"/>
                  <c:y val="-3.8817815515622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EF1-4BE7-B8EC-0200CA45B830}"/>
                </c:ext>
              </c:extLst>
            </c:dLbl>
            <c:dLbl>
              <c:idx val="3"/>
              <c:layout>
                <c:manualLayout>
                  <c:x val="4.6235138705416214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F1-4BE7-B8EC-0200CA45B83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01: Servizi istituzionali, generali e di gestione</c:v>
                </c:pt>
                <c:pt idx="1">
                  <c:v>MISSIONE 4: Istruzione e diritto allo studio</c:v>
                </c:pt>
                <c:pt idx="2">
                  <c:v>MISSIONE 5: Tutela e valorizzazione dei beni e delle attività culturali</c:v>
                </c:pt>
                <c:pt idx="3">
                  <c:v>MISSIONE 6: Politiche giovanili, sport e tempo libero</c:v>
                </c:pt>
              </c:strCache>
            </c:strRef>
          </c:cat>
          <c:val>
            <c:numRef>
              <c:f>Foglio1!$C$2:$C$5</c:f>
              <c:numCache>
                <c:formatCode>#,##0.00\ _€</c:formatCode>
                <c:ptCount val="4"/>
                <c:pt idx="0">
                  <c:v>551241.1</c:v>
                </c:pt>
                <c:pt idx="1">
                  <c:v>2674.23</c:v>
                </c:pt>
                <c:pt idx="2">
                  <c:v>11184</c:v>
                </c:pt>
                <c:pt idx="3">
                  <c:v>267243.15000000002</c:v>
                </c:pt>
              </c:numCache>
            </c:numRef>
          </c:val>
          <c:shape val="cylinder"/>
          <c:extLst>
            <c:ext xmlns:c16="http://schemas.microsoft.com/office/drawing/2014/chart" uri="{C3380CC4-5D6E-409C-BE32-E72D297353CC}">
              <c16:uniqueId val="{00000001-7EF1-4BE7-B8EC-0200CA45B830}"/>
            </c:ext>
          </c:extLst>
        </c:ser>
        <c:dLbls>
          <c:showLegendKey val="0"/>
          <c:showVal val="0"/>
          <c:showCatName val="0"/>
          <c:showSerName val="0"/>
          <c:showPercent val="0"/>
          <c:showBubbleSize val="0"/>
        </c:dLbls>
        <c:gapWidth val="150"/>
        <c:shape val="box"/>
        <c:axId val="439547696"/>
        <c:axId val="665400592"/>
        <c:axId val="0"/>
      </c:bar3DChart>
      <c:catAx>
        <c:axId val="4395476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665400592"/>
        <c:crosses val="autoZero"/>
        <c:auto val="1"/>
        <c:lblAlgn val="ctr"/>
        <c:lblOffset val="100"/>
        <c:noMultiLvlLbl val="0"/>
      </c:catAx>
      <c:valAx>
        <c:axId val="665400592"/>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4395476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Foglio1!$A$2:$A$4</c:f>
              <c:strCache>
                <c:ptCount val="3"/>
                <c:pt idx="0">
                  <c:v>MISSIONE 9: Sviluppo sostenibile e tutela del territorio e dell'ambiente</c:v>
                </c:pt>
                <c:pt idx="1">
                  <c:v>MISSIONE 10: Trasporti e diritto alla mobilità</c:v>
                </c:pt>
                <c:pt idx="2">
                  <c:v>MISSIONE 12: Diritti sociali, politiche sociali e famiglie</c:v>
                </c:pt>
              </c:strCache>
            </c:strRef>
          </c:cat>
          <c:val>
            <c:numRef>
              <c:f>Foglio1!$B$2:$B$4</c:f>
              <c:numCache>
                <c:formatCode>#,##0.00\ _€</c:formatCode>
                <c:ptCount val="3"/>
                <c:pt idx="0">
                  <c:v>525815.59</c:v>
                </c:pt>
                <c:pt idx="1">
                  <c:v>2065712.86</c:v>
                </c:pt>
                <c:pt idx="2">
                  <c:v>978175.92</c:v>
                </c:pt>
              </c:numCache>
            </c:numRef>
          </c:val>
          <c:shape val="cylinder"/>
          <c:extLst>
            <c:ext xmlns:c16="http://schemas.microsoft.com/office/drawing/2014/chart" uri="{C3380CC4-5D6E-409C-BE32-E72D297353CC}">
              <c16:uniqueId val="{00000000-705A-4790-A354-0757A81F9DEC}"/>
            </c:ext>
          </c:extLst>
        </c:ser>
        <c:ser>
          <c:idx val="1"/>
          <c:order val="1"/>
          <c:tx>
            <c:strRef>
              <c:f>Foglio1!$C$1</c:f>
              <c:strCache>
                <c:ptCount val="1"/>
                <c:pt idx="0">
                  <c:v>IMPEGNATO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302509907529718E-2"/>
                  <c:y val="-3.176003087641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5A-4790-A354-0757A81F9DEC}"/>
                </c:ext>
              </c:extLst>
            </c:dLbl>
            <c:dLbl>
              <c:idx val="1"/>
              <c:layout>
                <c:manualLayout>
                  <c:x val="1.5852047556142571E-2"/>
                  <c:y val="-1.7644461598010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05A-4790-A354-0757A81F9DEC}"/>
                </c:ext>
              </c:extLst>
            </c:dLbl>
            <c:dLbl>
              <c:idx val="2"/>
              <c:layout>
                <c:manualLayout>
                  <c:x val="3.1704095112285335E-2"/>
                  <c:y val="-1.7644461598010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5A-4790-A354-0757A81F9DEC}"/>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Foglio1!$A$2:$A$4</c:f>
              <c:strCache>
                <c:ptCount val="3"/>
                <c:pt idx="0">
                  <c:v>MISSIONE 9: Sviluppo sostenibile e tutela del territorio e dell'ambiente</c:v>
                </c:pt>
                <c:pt idx="1">
                  <c:v>MISSIONE 10: Trasporti e diritto alla mobilità</c:v>
                </c:pt>
                <c:pt idx="2">
                  <c:v>MISSIONE 12: Diritti sociali, politiche sociali e famiglie</c:v>
                </c:pt>
              </c:strCache>
            </c:strRef>
          </c:cat>
          <c:val>
            <c:numRef>
              <c:f>Foglio1!$C$2:$C$4</c:f>
              <c:numCache>
                <c:formatCode>#,##0.00\ _€</c:formatCode>
                <c:ptCount val="3"/>
                <c:pt idx="0">
                  <c:v>266343.96999999997</c:v>
                </c:pt>
                <c:pt idx="1">
                  <c:v>1271173.3799999999</c:v>
                </c:pt>
                <c:pt idx="2">
                  <c:v>293266.82</c:v>
                </c:pt>
              </c:numCache>
            </c:numRef>
          </c:val>
          <c:shape val="cylinder"/>
          <c:extLst>
            <c:ext xmlns:c16="http://schemas.microsoft.com/office/drawing/2014/chart" uri="{C3380CC4-5D6E-409C-BE32-E72D297353CC}">
              <c16:uniqueId val="{00000001-705A-4790-A354-0757A81F9DEC}"/>
            </c:ext>
          </c:extLst>
        </c:ser>
        <c:dLbls>
          <c:showLegendKey val="0"/>
          <c:showVal val="0"/>
          <c:showCatName val="0"/>
          <c:showSerName val="0"/>
          <c:showPercent val="0"/>
          <c:showBubbleSize val="0"/>
        </c:dLbls>
        <c:gapWidth val="150"/>
        <c:shape val="box"/>
        <c:axId val="429793648"/>
        <c:axId val="633551904"/>
        <c:axId val="0"/>
      </c:bar3DChart>
      <c:catAx>
        <c:axId val="4297936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633551904"/>
        <c:crosses val="autoZero"/>
        <c:auto val="1"/>
        <c:lblAlgn val="ctr"/>
        <c:lblOffset val="100"/>
        <c:noMultiLvlLbl val="0"/>
      </c:catAx>
      <c:valAx>
        <c:axId val="63355190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429793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 INIZIALE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9.2470277410832483E-3"/>
                  <c:y val="-2.1173353917612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A13-4A68-BEBF-BC5CF224E47E}"/>
                </c:ext>
              </c:extLst>
            </c:dLbl>
            <c:dLbl>
              <c:idx val="1"/>
              <c:layout>
                <c:manualLayout>
                  <c:x val="-1.0568031704095161E-2"/>
                  <c:y val="-1.90323474976959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A13-4A68-BEBF-BC5CF224E47E}"/>
                </c:ext>
              </c:extLst>
            </c:dLbl>
            <c:dLbl>
              <c:idx val="2"/>
              <c:layout>
                <c:manualLayout>
                  <c:x val="-2.7741083223249668E-2"/>
                  <c:y val="-1.05866769588061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A13-4A68-BEBF-BC5CF224E47E}"/>
                </c:ext>
              </c:extLst>
            </c:dLbl>
            <c:dLbl>
              <c:idx val="3"/>
              <c:layout>
                <c:manualLayout>
                  <c:x val="-1.3210039630118891E-2"/>
                  <c:y val="-6.3520061752836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A13-4A68-BEBF-BC5CF224E47E}"/>
                </c:ext>
              </c:extLst>
            </c:dLbl>
            <c:dLbl>
              <c:idx val="4"/>
              <c:layout>
                <c:manualLayout>
                  <c:x val="-3.9630118890357641E-3"/>
                  <c:y val="-3.52889231960205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A13-4A68-BEBF-BC5CF224E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Titolo/Tipologia 201012 - Trasferimenti correnti da amministrazioni pubbliche</c:v>
                </c:pt>
                <c:pt idx="1">
                  <c:v>Titolo/Tipologia 201052  - Trasferimenti correnti da U.E. e Resto del Mondo</c:v>
                </c:pt>
                <c:pt idx="2">
                  <c:v>Titolo/Tipologia 301003  - Entrate derivanti dalla vendita beni e servizi</c:v>
                </c:pt>
                <c:pt idx="3">
                  <c:v>Titolo/Tipologia 302003 - Proventi derivanti dall’attività di controllo e repressione delle irregolarità</c:v>
                </c:pt>
                <c:pt idx="4">
                  <c:v>Titolo/Tipologia 305003 - Rimborsi e altre entrate correnti</c:v>
                </c:pt>
              </c:strCache>
            </c:strRef>
          </c:cat>
          <c:val>
            <c:numRef>
              <c:f>Foglio1!$B$2:$B$6</c:f>
              <c:numCache>
                <c:formatCode>#,##0.00\ _€</c:formatCode>
                <c:ptCount val="5"/>
                <c:pt idx="0">
                  <c:v>753759.93</c:v>
                </c:pt>
                <c:pt idx="1">
                  <c:v>2700</c:v>
                </c:pt>
                <c:pt idx="2">
                  <c:v>1324341.22</c:v>
                </c:pt>
                <c:pt idx="3">
                  <c:v>27500</c:v>
                </c:pt>
                <c:pt idx="4">
                  <c:v>200626.93</c:v>
                </c:pt>
              </c:numCache>
            </c:numRef>
          </c:val>
          <c:shape val="cylinder"/>
          <c:extLst>
            <c:ext xmlns:c16="http://schemas.microsoft.com/office/drawing/2014/chart" uri="{C3380CC4-5D6E-409C-BE32-E72D297353CC}">
              <c16:uniqueId val="{00000000-5A13-4A68-BEBF-BC5CF224E47E}"/>
            </c:ext>
          </c:extLst>
        </c:ser>
        <c:ser>
          <c:idx val="1"/>
          <c:order val="1"/>
          <c:tx>
            <c:strRef>
              <c:f>Foglio1!$C$1</c:f>
              <c:strCache>
                <c:ptCount val="1"/>
                <c:pt idx="0">
                  <c:v>STANZIATO DEFINITIVO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7.6618229854689565E-2"/>
                  <c:y val="-9.5161737488479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A13-4A68-BEBF-BC5CF224E47E}"/>
                </c:ext>
              </c:extLst>
            </c:dLbl>
            <c:dLbl>
              <c:idx val="1"/>
              <c:layout>
                <c:manualLayout>
                  <c:x val="1.7173051519154509E-2"/>
                  <c:y val="-6.344115832565353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A13-4A68-BEBF-BC5CF224E47E}"/>
                </c:ext>
              </c:extLst>
            </c:dLbl>
            <c:dLbl>
              <c:idx val="2"/>
              <c:layout>
                <c:manualLayout>
                  <c:x val="4.6235138705416116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A13-4A68-BEBF-BC5CF224E47E}"/>
                </c:ext>
              </c:extLst>
            </c:dLbl>
            <c:dLbl>
              <c:idx val="3"/>
              <c:layout>
                <c:manualLayout>
                  <c:x val="1.4531043593130779E-2"/>
                  <c:y val="-1.4115569278408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A13-4A68-BEBF-BC5CF224E47E}"/>
                </c:ext>
              </c:extLst>
            </c:dLbl>
            <c:dLbl>
              <c:idx val="4"/>
              <c:layout>
                <c:manualLayout>
                  <c:x val="6.6050198150594458E-2"/>
                  <c:y val="-4.37346860786620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A13-4A68-BEBF-BC5CF224E47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Titolo/Tipologia 201012 - Trasferimenti correnti da amministrazioni pubbliche</c:v>
                </c:pt>
                <c:pt idx="1">
                  <c:v>Titolo/Tipologia 201052  - Trasferimenti correnti da U.E. e Resto del Mondo</c:v>
                </c:pt>
                <c:pt idx="2">
                  <c:v>Titolo/Tipologia 301003  - Entrate derivanti dalla vendita beni e servizi</c:v>
                </c:pt>
                <c:pt idx="3">
                  <c:v>Titolo/Tipologia 302003 - Proventi derivanti dall’attività di controllo e repressione delle irregolarità</c:v>
                </c:pt>
                <c:pt idx="4">
                  <c:v>Titolo/Tipologia 305003 - Rimborsi e altre entrate correnti</c:v>
                </c:pt>
              </c:strCache>
            </c:strRef>
          </c:cat>
          <c:val>
            <c:numRef>
              <c:f>Foglio1!$C$2:$C$6</c:f>
              <c:numCache>
                <c:formatCode>#,##0.00\ _€</c:formatCode>
                <c:ptCount val="5"/>
                <c:pt idx="0">
                  <c:v>784504.11</c:v>
                </c:pt>
                <c:pt idx="1">
                  <c:v>128372.5</c:v>
                </c:pt>
                <c:pt idx="2">
                  <c:v>1341441.22</c:v>
                </c:pt>
                <c:pt idx="3">
                  <c:v>47500</c:v>
                </c:pt>
                <c:pt idx="4">
                  <c:v>236626.93</c:v>
                </c:pt>
              </c:numCache>
            </c:numRef>
          </c:val>
          <c:shape val="cylinder"/>
          <c:extLst>
            <c:ext xmlns:c16="http://schemas.microsoft.com/office/drawing/2014/chart" uri="{C3380CC4-5D6E-409C-BE32-E72D297353CC}">
              <c16:uniqueId val="{00000001-5A13-4A68-BEBF-BC5CF224E47E}"/>
            </c:ext>
          </c:extLst>
        </c:ser>
        <c:dLbls>
          <c:showLegendKey val="0"/>
          <c:showVal val="0"/>
          <c:showCatName val="0"/>
          <c:showSerName val="0"/>
          <c:showPercent val="0"/>
          <c:showBubbleSize val="0"/>
        </c:dLbls>
        <c:gapWidth val="150"/>
        <c:shape val="box"/>
        <c:axId val="1871554944"/>
        <c:axId val="1533654144"/>
        <c:axId val="0"/>
      </c:bar3DChart>
      <c:catAx>
        <c:axId val="187155494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533654144"/>
        <c:crosses val="autoZero"/>
        <c:auto val="1"/>
        <c:lblAlgn val="ctr"/>
        <c:lblOffset val="100"/>
        <c:noMultiLvlLbl val="0"/>
      </c:catAx>
      <c:valAx>
        <c:axId val="153365414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871554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 INIZIALE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5.2840158520475076E-3"/>
                  <c:y val="-4.73432249608393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A5C-4A63-8494-BA4A56C10F77}"/>
                </c:ext>
              </c:extLst>
            </c:dLbl>
            <c:dLbl>
              <c:idx val="1"/>
              <c:layout>
                <c:manualLayout>
                  <c:x val="-3.9630118890356669E-3"/>
                  <c:y val="-6.94367299425643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A5C-4A63-8494-BA4A56C10F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Foglio1!$A$2:$A$3</c:f>
              <c:strCache>
                <c:ptCount val="2"/>
                <c:pt idx="0">
                  <c:v>Titolo/Tipologia 403004  - Altri trasferimenti in conto capitale</c:v>
                </c:pt>
                <c:pt idx="1">
                  <c:v>Titolo/Tipologia 405004  - Altre entrate in conto capitale</c:v>
                </c:pt>
              </c:strCache>
            </c:strRef>
          </c:cat>
          <c:val>
            <c:numRef>
              <c:f>Foglio1!$B$2:$B$3</c:f>
              <c:numCache>
                <c:formatCode>#,##0.00\ _€</c:formatCode>
                <c:ptCount val="2"/>
                <c:pt idx="0">
                  <c:v>45000</c:v>
                </c:pt>
                <c:pt idx="1">
                  <c:v>565000</c:v>
                </c:pt>
              </c:numCache>
            </c:numRef>
          </c:val>
          <c:shape val="cylinder"/>
          <c:extLst>
            <c:ext xmlns:c16="http://schemas.microsoft.com/office/drawing/2014/chart" uri="{C3380CC4-5D6E-409C-BE32-E72D297353CC}">
              <c16:uniqueId val="{00000000-CA5C-4A63-8494-BA4A56C10F77}"/>
            </c:ext>
          </c:extLst>
        </c:ser>
        <c:ser>
          <c:idx val="1"/>
          <c:order val="1"/>
          <c:tx>
            <c:strRef>
              <c:f>Foglio1!$C$1</c:f>
              <c:strCache>
                <c:ptCount val="1"/>
                <c:pt idx="0">
                  <c:v>STANZIATO DEFINITIVO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1889035667107001E-2"/>
                  <c:y val="-6.98095112414685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A5C-4A63-8494-BA4A56C10F77}"/>
                </c:ext>
              </c:extLst>
            </c:dLbl>
            <c:dLbl>
              <c:idx val="1"/>
              <c:layout>
                <c:manualLayout>
                  <c:x val="1.4531043593130779E-2"/>
                  <c:y val="-5.04994399582286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A5C-4A63-8494-BA4A56C10F7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Foglio1!$A$2:$A$3</c:f>
              <c:strCache>
                <c:ptCount val="2"/>
                <c:pt idx="0">
                  <c:v>Titolo/Tipologia 403004  - Altri trasferimenti in conto capitale</c:v>
                </c:pt>
                <c:pt idx="1">
                  <c:v>Titolo/Tipologia 405004  - Altre entrate in conto capitale</c:v>
                </c:pt>
              </c:strCache>
            </c:strRef>
          </c:cat>
          <c:val>
            <c:numRef>
              <c:f>Foglio1!$C$2:$C$3</c:f>
              <c:numCache>
                <c:formatCode>#,##0.00\ _€</c:formatCode>
                <c:ptCount val="2"/>
                <c:pt idx="0">
                  <c:v>102847.01</c:v>
                </c:pt>
                <c:pt idx="1">
                  <c:v>725449</c:v>
                </c:pt>
              </c:numCache>
            </c:numRef>
          </c:val>
          <c:shape val="cylinder"/>
          <c:extLst>
            <c:ext xmlns:c16="http://schemas.microsoft.com/office/drawing/2014/chart" uri="{C3380CC4-5D6E-409C-BE32-E72D297353CC}">
              <c16:uniqueId val="{00000001-CA5C-4A63-8494-BA4A56C10F77}"/>
            </c:ext>
          </c:extLst>
        </c:ser>
        <c:dLbls>
          <c:showLegendKey val="0"/>
          <c:showVal val="0"/>
          <c:showCatName val="0"/>
          <c:showSerName val="0"/>
          <c:showPercent val="0"/>
          <c:showBubbleSize val="0"/>
        </c:dLbls>
        <c:gapWidth val="150"/>
        <c:shape val="box"/>
        <c:axId val="1909718896"/>
        <c:axId val="1753007616"/>
        <c:axId val="0"/>
      </c:bar3DChart>
      <c:catAx>
        <c:axId val="19097188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753007616"/>
        <c:crosses val="autoZero"/>
        <c:auto val="1"/>
        <c:lblAlgn val="ctr"/>
        <c:lblOffset val="100"/>
        <c:noMultiLvlLbl val="0"/>
      </c:catAx>
      <c:valAx>
        <c:axId val="1753007616"/>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9097188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0"/>
                  <c:y val="-3.22878263962387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671-4086-83D0-ED1D0631D8B8}"/>
                </c:ext>
              </c:extLst>
            </c:dLbl>
            <c:dLbl>
              <c:idx val="1"/>
              <c:layout>
                <c:manualLayout>
                  <c:x val="0"/>
                  <c:y val="-2.58302611169909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71-4086-83D0-ED1D0631D8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Foglio1!$A$2:$A$3</c:f>
              <c:strCache>
                <c:ptCount val="2"/>
                <c:pt idx="0">
                  <c:v>Entrate correnti di natura tributaria - Imposte e tasse</c:v>
                </c:pt>
                <c:pt idx="1">
                  <c:v>Entrate correnti di natura tributaria - Fondi perequativi</c:v>
                </c:pt>
              </c:strCache>
            </c:strRef>
          </c:cat>
          <c:val>
            <c:numRef>
              <c:f>Foglio1!$B$2:$B$3</c:f>
              <c:numCache>
                <c:formatCode>#,##0.00\ _€</c:formatCode>
                <c:ptCount val="2"/>
                <c:pt idx="0">
                  <c:v>9196565</c:v>
                </c:pt>
                <c:pt idx="1">
                  <c:v>2052859.7</c:v>
                </c:pt>
              </c:numCache>
            </c:numRef>
          </c:val>
          <c:shape val="cylinder"/>
          <c:extLst>
            <c:ext xmlns:c16="http://schemas.microsoft.com/office/drawing/2014/chart" uri="{C3380CC4-5D6E-409C-BE32-E72D297353CC}">
              <c16:uniqueId val="{00000000-7671-4086-83D0-ED1D0631D8B8}"/>
            </c:ext>
          </c:extLst>
        </c:ser>
        <c:ser>
          <c:idx val="1"/>
          <c:order val="1"/>
          <c:tx>
            <c:strRef>
              <c:f>Foglio1!$C$1</c:f>
              <c:strCache>
                <c:ptCount val="1"/>
                <c:pt idx="0">
                  <c:v>Accertato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9815059445178335E-2"/>
                  <c:y val="-1.93726958377432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671-4086-83D0-ED1D0631D8B8}"/>
                </c:ext>
              </c:extLst>
            </c:dLbl>
            <c:dLbl>
              <c:idx val="1"/>
              <c:layout>
                <c:manualLayout>
                  <c:x val="1.8494055482166545E-2"/>
                  <c:y val="-1.2915130558495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671-4086-83D0-ED1D0631D8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Foglio1!$A$2:$A$3</c:f>
              <c:strCache>
                <c:ptCount val="2"/>
                <c:pt idx="0">
                  <c:v>Entrate correnti di natura tributaria - Imposte e tasse</c:v>
                </c:pt>
                <c:pt idx="1">
                  <c:v>Entrate correnti di natura tributaria - Fondi perequativi</c:v>
                </c:pt>
              </c:strCache>
            </c:strRef>
          </c:cat>
          <c:val>
            <c:numRef>
              <c:f>Foglio1!$C$2:$C$3</c:f>
              <c:numCache>
                <c:formatCode>#,##0.00\ _€</c:formatCode>
                <c:ptCount val="2"/>
                <c:pt idx="0">
                  <c:v>5339881.55</c:v>
                </c:pt>
                <c:pt idx="1">
                  <c:v>1349285.82</c:v>
                </c:pt>
              </c:numCache>
            </c:numRef>
          </c:val>
          <c:shape val="cylinder"/>
          <c:extLst>
            <c:ext xmlns:c16="http://schemas.microsoft.com/office/drawing/2014/chart" uri="{C3380CC4-5D6E-409C-BE32-E72D297353CC}">
              <c16:uniqueId val="{00000001-7671-4086-83D0-ED1D0631D8B8}"/>
            </c:ext>
          </c:extLst>
        </c:ser>
        <c:dLbls>
          <c:showLegendKey val="0"/>
          <c:showVal val="0"/>
          <c:showCatName val="0"/>
          <c:showSerName val="0"/>
          <c:showPercent val="0"/>
          <c:showBubbleSize val="0"/>
        </c:dLbls>
        <c:gapWidth val="150"/>
        <c:shape val="box"/>
        <c:axId val="1461011279"/>
        <c:axId val="1536658367"/>
        <c:axId val="0"/>
      </c:bar3DChart>
      <c:catAx>
        <c:axId val="14610112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536658367"/>
        <c:crosses val="autoZero"/>
        <c:auto val="1"/>
        <c:lblAlgn val="ctr"/>
        <c:lblOffset val="100"/>
        <c:noMultiLvlLbl val="0"/>
      </c:catAx>
      <c:valAx>
        <c:axId val="1536658367"/>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4610112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Foglio1!$A$2:$A$4</c:f>
              <c:strCache>
                <c:ptCount val="3"/>
                <c:pt idx="0">
                  <c:v>Trasferimenti correnti da amministrazioni pubbliche</c:v>
                </c:pt>
                <c:pt idx="1">
                  <c:v>Trasferimenti correnti da imprese</c:v>
                </c:pt>
                <c:pt idx="2">
                  <c:v>Trasferimenti correnti da U.E. e Resto del Mondo</c:v>
                </c:pt>
              </c:strCache>
            </c:strRef>
          </c:cat>
          <c:val>
            <c:numRef>
              <c:f>Foglio1!$B$2:$B$4</c:f>
              <c:numCache>
                <c:formatCode>#,##0.00\ _€</c:formatCode>
                <c:ptCount val="3"/>
                <c:pt idx="0">
                  <c:v>784504.11</c:v>
                </c:pt>
                <c:pt idx="1">
                  <c:v>3500</c:v>
                </c:pt>
                <c:pt idx="2">
                  <c:v>128372.5</c:v>
                </c:pt>
              </c:numCache>
            </c:numRef>
          </c:val>
          <c:shape val="cylinder"/>
          <c:extLst>
            <c:ext xmlns:c16="http://schemas.microsoft.com/office/drawing/2014/chart" uri="{C3380CC4-5D6E-409C-BE32-E72D297353CC}">
              <c16:uniqueId val="{00000000-A7B6-40F8-81FE-9DF3416B5A06}"/>
            </c:ext>
          </c:extLst>
        </c:ser>
        <c:ser>
          <c:idx val="1"/>
          <c:order val="1"/>
          <c:tx>
            <c:strRef>
              <c:f>Foglio1!$C$1</c:f>
              <c:strCache>
                <c:ptCount val="1"/>
                <c:pt idx="0">
                  <c:v>Accertato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Foglio1!$A$2:$A$4</c:f>
              <c:strCache>
                <c:ptCount val="3"/>
                <c:pt idx="0">
                  <c:v>Trasferimenti correnti da amministrazioni pubbliche</c:v>
                </c:pt>
                <c:pt idx="1">
                  <c:v>Trasferimenti correnti da imprese</c:v>
                </c:pt>
                <c:pt idx="2">
                  <c:v>Trasferimenti correnti da U.E. e Resto del Mondo</c:v>
                </c:pt>
              </c:strCache>
            </c:strRef>
          </c:cat>
          <c:val>
            <c:numRef>
              <c:f>Foglio1!$C$2:$C$4</c:f>
              <c:numCache>
                <c:formatCode>#,##0.00\ _€</c:formatCode>
                <c:ptCount val="3"/>
                <c:pt idx="0">
                  <c:v>262033.9</c:v>
                </c:pt>
                <c:pt idx="1">
                  <c:v>0</c:v>
                </c:pt>
                <c:pt idx="2">
                  <c:v>0</c:v>
                </c:pt>
              </c:numCache>
            </c:numRef>
          </c:val>
          <c:shape val="cylinder"/>
          <c:extLst>
            <c:ext xmlns:c16="http://schemas.microsoft.com/office/drawing/2014/chart" uri="{C3380CC4-5D6E-409C-BE32-E72D297353CC}">
              <c16:uniqueId val="{00000001-A7B6-40F8-81FE-9DF3416B5A06}"/>
            </c:ext>
          </c:extLst>
        </c:ser>
        <c:dLbls>
          <c:showLegendKey val="0"/>
          <c:showVal val="0"/>
          <c:showCatName val="0"/>
          <c:showSerName val="0"/>
          <c:showPercent val="0"/>
          <c:showBubbleSize val="0"/>
        </c:dLbls>
        <c:gapWidth val="150"/>
        <c:shape val="box"/>
        <c:axId val="1542925855"/>
        <c:axId val="1551020383"/>
        <c:axId val="0"/>
      </c:bar3DChart>
      <c:catAx>
        <c:axId val="154292585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551020383"/>
        <c:crosses val="autoZero"/>
        <c:auto val="1"/>
        <c:lblAlgn val="ctr"/>
        <c:lblOffset val="100"/>
        <c:noMultiLvlLbl val="0"/>
      </c:catAx>
      <c:valAx>
        <c:axId val="1551020383"/>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542925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321003963011889E-3"/>
                  <c:y val="-1.5010560579431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191-4644-8181-CA565E82FF35}"/>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191-4644-8181-CA565E82FF35}"/>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191-4644-8181-CA565E82FF35}"/>
                </c:ext>
              </c:extLst>
            </c:dLbl>
            <c:dLbl>
              <c:idx val="3"/>
              <c:layout>
                <c:manualLayout>
                  <c:x val="-2.6420079260237782E-2"/>
                  <c:y val="-9.00633634765882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191-4644-8181-CA565E82FF35}"/>
                </c:ext>
              </c:extLst>
            </c:dLbl>
            <c:dLbl>
              <c:idx val="4"/>
              <c:layout>
                <c:manualLayout>
                  <c:x val="-1.056803170409521E-2"/>
                  <c:y val="-1.20084484635450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191-4644-8181-CA565E82FF3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0"/>
            <c:showCatName val="0"/>
            <c:showSerName val="0"/>
            <c:showPercent val="0"/>
            <c:showBubbleSize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Vendita di beni e servizi e proventi derivanti dalla gestione dei beni</c:v>
                </c:pt>
                <c:pt idx="1">
                  <c:v>Proventi derivanti dall'attività di controllo e repressione delle irregolarità e degli illeciti</c:v>
                </c:pt>
                <c:pt idx="2">
                  <c:v> Interessi Attivi</c:v>
                </c:pt>
                <c:pt idx="3">
                  <c:v>Altre entrate da redditi di capitale</c:v>
                </c:pt>
                <c:pt idx="4">
                  <c:v>Rimborsi e altre entrate correnti</c:v>
                </c:pt>
              </c:strCache>
            </c:strRef>
          </c:cat>
          <c:val>
            <c:numRef>
              <c:f>Foglio1!$B$2:$B$6</c:f>
              <c:numCache>
                <c:formatCode>#,##0.00\ _€</c:formatCode>
                <c:ptCount val="5"/>
                <c:pt idx="0">
                  <c:v>1341441.22</c:v>
                </c:pt>
                <c:pt idx="1">
                  <c:v>47500</c:v>
                </c:pt>
                <c:pt idx="2">
                  <c:v>9500</c:v>
                </c:pt>
                <c:pt idx="3">
                  <c:v>356962.6</c:v>
                </c:pt>
                <c:pt idx="4">
                  <c:v>236626.93</c:v>
                </c:pt>
              </c:numCache>
            </c:numRef>
          </c:val>
          <c:shape val="cylinder"/>
          <c:extLst>
            <c:ext xmlns:c16="http://schemas.microsoft.com/office/drawing/2014/chart" uri="{C3380CC4-5D6E-409C-BE32-E72D297353CC}">
              <c16:uniqueId val="{00000000-8191-4644-8181-CA565E82FF35}"/>
            </c:ext>
          </c:extLst>
        </c:ser>
        <c:ser>
          <c:idx val="1"/>
          <c:order val="1"/>
          <c:tx>
            <c:strRef>
              <c:f>Foglio1!$C$1</c:f>
              <c:strCache>
                <c:ptCount val="1"/>
                <c:pt idx="0">
                  <c:v>Accertato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0951122853368563E-2"/>
                  <c:y val="-1.5010560579431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191-4644-8181-CA565E82FF35}"/>
                </c:ext>
              </c:extLst>
            </c:dLbl>
            <c:dLbl>
              <c:idx val="1"/>
              <c:layout>
                <c:manualLayout>
                  <c:x val="2.642007926023783E-2"/>
                  <c:y val="-4.5031681738293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191-4644-8181-CA565E82FF35}"/>
                </c:ext>
              </c:extLst>
            </c:dLbl>
            <c:dLbl>
              <c:idx val="2"/>
              <c:layout>
                <c:manualLayout>
                  <c:x val="1.7173051519154558E-2"/>
                  <c:y val="-9.006336347658766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91-4644-8181-CA565E82FF35}"/>
                </c:ext>
              </c:extLst>
            </c:dLbl>
            <c:dLbl>
              <c:idx val="3"/>
              <c:layout>
                <c:manualLayout>
                  <c:x val="3.8309114927344783E-2"/>
                  <c:y val="-2.101478481120378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191-4644-8181-CA565E82FF35}"/>
                </c:ext>
              </c:extLst>
            </c:dLbl>
            <c:dLbl>
              <c:idx val="4"/>
              <c:layout>
                <c:manualLayout>
                  <c:x val="3.6988110964332896E-2"/>
                  <c:y val="-3.30232332747488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191-4644-8181-CA565E82FF35}"/>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Vendita di beni e servizi e proventi derivanti dalla gestione dei beni</c:v>
                </c:pt>
                <c:pt idx="1">
                  <c:v>Proventi derivanti dall'attività di controllo e repressione delle irregolarità e degli illeciti</c:v>
                </c:pt>
                <c:pt idx="2">
                  <c:v> Interessi Attivi</c:v>
                </c:pt>
                <c:pt idx="3">
                  <c:v>Altre entrate da redditi di capitale</c:v>
                </c:pt>
                <c:pt idx="4">
                  <c:v>Rimborsi e altre entrate correnti</c:v>
                </c:pt>
              </c:strCache>
            </c:strRef>
          </c:cat>
          <c:val>
            <c:numRef>
              <c:f>Foglio1!$C$2:$C$6</c:f>
              <c:numCache>
                <c:formatCode>#,##0.00\ _€</c:formatCode>
                <c:ptCount val="5"/>
                <c:pt idx="0">
                  <c:v>832160.25</c:v>
                </c:pt>
                <c:pt idx="1">
                  <c:v>26940.02</c:v>
                </c:pt>
                <c:pt idx="2">
                  <c:v>97.94</c:v>
                </c:pt>
                <c:pt idx="3">
                  <c:v>356962.62</c:v>
                </c:pt>
                <c:pt idx="4">
                  <c:v>116588.93</c:v>
                </c:pt>
              </c:numCache>
            </c:numRef>
          </c:val>
          <c:shape val="cylinder"/>
          <c:extLst>
            <c:ext xmlns:c16="http://schemas.microsoft.com/office/drawing/2014/chart" uri="{C3380CC4-5D6E-409C-BE32-E72D297353CC}">
              <c16:uniqueId val="{00000001-8191-4644-8181-CA565E82FF35}"/>
            </c:ext>
          </c:extLst>
        </c:ser>
        <c:dLbls>
          <c:showLegendKey val="0"/>
          <c:showVal val="0"/>
          <c:showCatName val="0"/>
          <c:showSerName val="0"/>
          <c:showPercent val="0"/>
          <c:showBubbleSize val="0"/>
        </c:dLbls>
        <c:gapWidth val="150"/>
        <c:shape val="box"/>
        <c:axId val="1462224479"/>
        <c:axId val="1551026207"/>
        <c:axId val="0"/>
      </c:bar3DChart>
      <c:catAx>
        <c:axId val="14622244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551026207"/>
        <c:crosses val="autoZero"/>
        <c:auto val="1"/>
        <c:lblAlgn val="ctr"/>
        <c:lblOffset val="100"/>
        <c:noMultiLvlLbl val="0"/>
      </c:catAx>
      <c:valAx>
        <c:axId val="1551026207"/>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462224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1.7173051519154606E-2"/>
                  <c:y val="-2.701900904297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409-4C73-9785-315DD62C64E8}"/>
                </c:ext>
              </c:extLst>
            </c:dLbl>
            <c:dLbl>
              <c:idx val="2"/>
              <c:layout>
                <c:manualLayout>
                  <c:x val="-9.247027741083224E-3"/>
                  <c:y val="-1.8012672695317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409-4C73-9785-315DD62C64E8}"/>
                </c:ext>
              </c:extLst>
            </c:dLbl>
            <c:dLbl>
              <c:idx val="3"/>
              <c:layout>
                <c:manualLayout>
                  <c:x val="-9.6872504874762429E-17"/>
                  <c:y val="-1.501056057943127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409-4C73-9785-315DD62C64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40200 - Contributi agli investimenti</c:v>
                </c:pt>
                <c:pt idx="1">
                  <c:v>40300 - Altri trasferimenti in conto capitale</c:v>
                </c:pt>
                <c:pt idx="2">
                  <c:v>40400 - Entrate da alienazione di beni materiali e immateriali</c:v>
                </c:pt>
                <c:pt idx="3">
                  <c:v>40500 - Altre entrate in conto capitale</c:v>
                </c:pt>
              </c:strCache>
            </c:strRef>
          </c:cat>
          <c:val>
            <c:numRef>
              <c:f>Foglio1!$B$2:$B$5</c:f>
              <c:numCache>
                <c:formatCode>#,##0.00\ _€</c:formatCode>
                <c:ptCount val="4"/>
                <c:pt idx="0">
                  <c:v>113757.02</c:v>
                </c:pt>
                <c:pt idx="1">
                  <c:v>102847.01</c:v>
                </c:pt>
                <c:pt idx="2">
                  <c:v>586000</c:v>
                </c:pt>
                <c:pt idx="3">
                  <c:v>725449</c:v>
                </c:pt>
              </c:numCache>
            </c:numRef>
          </c:val>
          <c:shape val="cylinder"/>
          <c:extLst>
            <c:ext xmlns:c16="http://schemas.microsoft.com/office/drawing/2014/chart" uri="{C3380CC4-5D6E-409C-BE32-E72D297353CC}">
              <c16:uniqueId val="{00000000-8191-4644-8181-CA565E82FF35}"/>
            </c:ext>
          </c:extLst>
        </c:ser>
        <c:ser>
          <c:idx val="1"/>
          <c:order val="1"/>
          <c:tx>
            <c:strRef>
              <c:f>Foglio1!$C$1</c:f>
              <c:strCache>
                <c:ptCount val="1"/>
                <c:pt idx="0">
                  <c:v>Accertato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4346103038309116E-2"/>
                  <c:y val="1.2008448463544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409-4C73-9785-315DD62C64E8}"/>
                </c:ext>
              </c:extLst>
            </c:dLbl>
            <c:dLbl>
              <c:idx val="1"/>
              <c:layout>
                <c:manualLayout>
                  <c:x val="1.5852047556142668E-2"/>
                  <c:y val="-6.004224231772510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409-4C73-9785-315DD62C64E8}"/>
                </c:ext>
              </c:extLst>
            </c:dLbl>
            <c:dLbl>
              <c:idx val="2"/>
              <c:layout>
                <c:manualLayout>
                  <c:x val="1.9815059445178335E-2"/>
                  <c:y val="-1.80126726953175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409-4C73-9785-315DD62C64E8}"/>
                </c:ext>
              </c:extLst>
            </c:dLbl>
            <c:dLbl>
              <c:idx val="3"/>
              <c:layout>
                <c:manualLayout>
                  <c:x val="2.2457067371202018E-2"/>
                  <c:y val="-9.00633634765882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409-4C73-9785-315DD62C64E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40200 - Contributi agli investimenti</c:v>
                </c:pt>
                <c:pt idx="1">
                  <c:v>40300 - Altri trasferimenti in conto capitale</c:v>
                </c:pt>
                <c:pt idx="2">
                  <c:v>40400 - Entrate da alienazione di beni materiali e immateriali</c:v>
                </c:pt>
                <c:pt idx="3">
                  <c:v>40500 - Altre entrate in conto capitale</c:v>
                </c:pt>
              </c:strCache>
            </c:strRef>
          </c:cat>
          <c:val>
            <c:numRef>
              <c:f>Foglio1!$C$2:$C$5</c:f>
              <c:numCache>
                <c:formatCode>#,##0.00\ _€</c:formatCode>
                <c:ptCount val="4"/>
                <c:pt idx="0">
                  <c:v>63757.02</c:v>
                </c:pt>
                <c:pt idx="1">
                  <c:v>93584.01</c:v>
                </c:pt>
                <c:pt idx="2">
                  <c:v>48060</c:v>
                </c:pt>
                <c:pt idx="3">
                  <c:v>332021.38</c:v>
                </c:pt>
              </c:numCache>
            </c:numRef>
          </c:val>
          <c:shape val="cylinder"/>
          <c:extLst>
            <c:ext xmlns:c16="http://schemas.microsoft.com/office/drawing/2014/chart" uri="{C3380CC4-5D6E-409C-BE32-E72D297353CC}">
              <c16:uniqueId val="{00000001-8191-4644-8181-CA565E82FF35}"/>
            </c:ext>
          </c:extLst>
        </c:ser>
        <c:dLbls>
          <c:showLegendKey val="0"/>
          <c:showVal val="0"/>
          <c:showCatName val="0"/>
          <c:showSerName val="0"/>
          <c:showPercent val="0"/>
          <c:showBubbleSize val="0"/>
        </c:dLbls>
        <c:gapWidth val="150"/>
        <c:shape val="box"/>
        <c:axId val="1462224479"/>
        <c:axId val="1551026207"/>
        <c:axId val="0"/>
      </c:bar3DChart>
      <c:catAx>
        <c:axId val="14622244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551026207"/>
        <c:crosses val="autoZero"/>
        <c:auto val="1"/>
        <c:lblAlgn val="ctr"/>
        <c:lblOffset val="100"/>
        <c:noMultiLvlLbl val="0"/>
      </c:catAx>
      <c:valAx>
        <c:axId val="1551026207"/>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462224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5852047556142668E-2"/>
                  <c:y val="-4.5031681738293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29-4C96-A428-E3872D46B8DA}"/>
                </c:ext>
              </c:extLst>
            </c:dLbl>
            <c:dLbl>
              <c:idx val="1"/>
              <c:layout>
                <c:manualLayout>
                  <c:x val="0"/>
                  <c:y val="-3.00211211588625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C29-4C96-A428-E3872D46B8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Foglio1!$A$2:$A$3</c:f>
              <c:strCache>
                <c:ptCount val="2"/>
                <c:pt idx="0">
                  <c:v>Alienazioni di attività finanziarie</c:v>
                </c:pt>
                <c:pt idx="1">
                  <c:v>Accensione di mutui</c:v>
                </c:pt>
              </c:strCache>
            </c:strRef>
          </c:cat>
          <c:val>
            <c:numRef>
              <c:f>Foglio1!$B$2:$B$3</c:f>
              <c:numCache>
                <c:formatCode>#,##0.00\ _€</c:formatCode>
                <c:ptCount val="2"/>
                <c:pt idx="0">
                  <c:v>1725</c:v>
                </c:pt>
                <c:pt idx="1">
                  <c:v>201698.1</c:v>
                </c:pt>
              </c:numCache>
            </c:numRef>
          </c:val>
          <c:shape val="cylinder"/>
          <c:extLst>
            <c:ext xmlns:c16="http://schemas.microsoft.com/office/drawing/2014/chart" uri="{C3380CC4-5D6E-409C-BE32-E72D297353CC}">
              <c16:uniqueId val="{00000000-8191-4644-8181-CA565E82FF35}"/>
            </c:ext>
          </c:extLst>
        </c:ser>
        <c:ser>
          <c:idx val="1"/>
          <c:order val="1"/>
          <c:tx>
            <c:strRef>
              <c:f>Foglio1!$C$1</c:f>
              <c:strCache>
                <c:ptCount val="1"/>
                <c:pt idx="0">
                  <c:v>Accertato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1889035667107001E-2"/>
                  <c:y val="-4.503168173829383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C29-4C96-A428-E3872D46B8DA}"/>
                </c:ext>
              </c:extLst>
            </c:dLbl>
            <c:dLbl>
              <c:idx val="1"/>
              <c:layout>
                <c:manualLayout>
                  <c:x val="2.9062087186261461E-2"/>
                  <c:y val="-3.3023233274748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C29-4C96-A428-E3872D46B8DA}"/>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Foglio1!$A$2:$A$3</c:f>
              <c:strCache>
                <c:ptCount val="2"/>
                <c:pt idx="0">
                  <c:v>Alienazioni di attività finanziarie</c:v>
                </c:pt>
                <c:pt idx="1">
                  <c:v>Accensione di mutui</c:v>
                </c:pt>
              </c:strCache>
            </c:strRef>
          </c:cat>
          <c:val>
            <c:numRef>
              <c:f>Foglio1!$C$2:$C$3</c:f>
              <c:numCache>
                <c:formatCode>#,##0.00\ _€</c:formatCode>
                <c:ptCount val="2"/>
                <c:pt idx="0">
                  <c:v>1725</c:v>
                </c:pt>
                <c:pt idx="1">
                  <c:v>90764.15</c:v>
                </c:pt>
              </c:numCache>
            </c:numRef>
          </c:val>
          <c:shape val="cylinder"/>
          <c:extLst>
            <c:ext xmlns:c16="http://schemas.microsoft.com/office/drawing/2014/chart" uri="{C3380CC4-5D6E-409C-BE32-E72D297353CC}">
              <c16:uniqueId val="{00000001-8191-4644-8181-CA565E82FF35}"/>
            </c:ext>
          </c:extLst>
        </c:ser>
        <c:dLbls>
          <c:showLegendKey val="0"/>
          <c:showVal val="0"/>
          <c:showCatName val="0"/>
          <c:showSerName val="0"/>
          <c:showPercent val="0"/>
          <c:showBubbleSize val="0"/>
        </c:dLbls>
        <c:gapWidth val="150"/>
        <c:shape val="box"/>
        <c:axId val="1462224479"/>
        <c:axId val="1551026207"/>
        <c:axId val="0"/>
      </c:bar3DChart>
      <c:catAx>
        <c:axId val="146222447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551026207"/>
        <c:crosses val="autoZero"/>
        <c:auto val="1"/>
        <c:lblAlgn val="ctr"/>
        <c:lblOffset val="100"/>
        <c:noMultiLvlLbl val="0"/>
      </c:catAx>
      <c:valAx>
        <c:axId val="1551026207"/>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4622244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Importo</c:v>
                </c:pt>
              </c:strCache>
            </c:strRef>
          </c:tx>
          <c:spPr>
            <a:scene3d>
              <a:camera prst="orthographicFront"/>
              <a:lightRig rig="threePt" dir="t"/>
            </a:scene3d>
            <a:sp3d>
              <a:bevelT w="114300" prst="artDeco"/>
            </a:sp3d>
          </c:spPr>
          <c:explosion val="18"/>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c:spPr>
            <c:extLst>
              <c:ext xmlns:c16="http://schemas.microsoft.com/office/drawing/2014/chart" uri="{C3380CC4-5D6E-409C-BE32-E72D297353CC}">
                <c16:uniqueId val="{00000001-A13C-42E2-AFF5-6D67C6930F71}"/>
              </c:ext>
            </c:extLst>
          </c:dPt>
          <c:dPt>
            <c:idx val="1"/>
            <c:bubble3D val="0"/>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c:spPr>
            <c:extLst>
              <c:ext xmlns:c16="http://schemas.microsoft.com/office/drawing/2014/chart" uri="{C3380CC4-5D6E-409C-BE32-E72D297353CC}">
                <c16:uniqueId val="{00000002-C743-4DB6-8E2A-475C323EF00F}"/>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c:spPr>
            <c:extLst>
              <c:ext xmlns:c16="http://schemas.microsoft.com/office/drawing/2014/chart" uri="{C3380CC4-5D6E-409C-BE32-E72D297353CC}">
                <c16:uniqueId val="{00000001-C743-4DB6-8E2A-475C323EF00F}"/>
              </c:ext>
            </c:extLst>
          </c:dPt>
          <c:dLbls>
            <c:dLbl>
              <c:idx val="1"/>
              <c:layout>
                <c:manualLayout>
                  <c:x val="2.1461354790001896E-2"/>
                  <c:y val="-7.2637062594365122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43-4DB6-8E2A-475C323EF00F}"/>
                </c:ext>
              </c:extLst>
            </c:dLbl>
            <c:dLbl>
              <c:idx val="2"/>
              <c:layout>
                <c:manualLayout>
                  <c:x val="-3.1704095112285384E-2"/>
                  <c:y val="0"/>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43-4DB6-8E2A-475C323EF00F}"/>
                </c:ext>
              </c:extLst>
            </c:dLbl>
            <c:numFmt formatCode="#,##0.00\ _€"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Foglio1!$A$2:$A$4</c:f>
              <c:strCache>
                <c:ptCount val="3"/>
                <c:pt idx="0">
                  <c:v>Avanzo destinato agli investimenti</c:v>
                </c:pt>
                <c:pt idx="1">
                  <c:v>Avanzo accantonato</c:v>
                </c:pt>
                <c:pt idx="2">
                  <c:v>Avanzo libero per spese d'investimento</c:v>
                </c:pt>
              </c:strCache>
            </c:strRef>
          </c:cat>
          <c:val>
            <c:numRef>
              <c:f>Foglio1!$B$2:$B$4</c:f>
              <c:numCache>
                <c:formatCode>General</c:formatCode>
                <c:ptCount val="3"/>
                <c:pt idx="0">
                  <c:v>405781.91</c:v>
                </c:pt>
                <c:pt idx="1">
                  <c:v>24377</c:v>
                </c:pt>
                <c:pt idx="2">
                  <c:v>397616.34</c:v>
                </c:pt>
              </c:numCache>
            </c:numRef>
          </c:val>
          <c:extLst>
            <c:ext xmlns:c16="http://schemas.microsoft.com/office/drawing/2014/chart" uri="{C3380CC4-5D6E-409C-BE32-E72D297353CC}">
              <c16:uniqueId val="{00000000-C743-4DB6-8E2A-475C323EF00F}"/>
            </c:ext>
          </c:extLst>
        </c:ser>
        <c:dLbls>
          <c:dLblPos val="outEnd"/>
          <c:showLegendKey val="0"/>
          <c:showVal val="0"/>
          <c:showCatName val="1"/>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a:scene3d>
      <a:camera prst="orthographicFront"/>
      <a:lightRig rig="threePt" dir="t"/>
    </a:scene3d>
    <a:sp3d>
      <a:bevelT prst="relaxedInset"/>
    </a:sp3d>
  </c:spPr>
  <c:txPr>
    <a:bodyPr/>
    <a:lstStyle/>
    <a:p>
      <a:pPr>
        <a:defRPr/>
      </a:pPr>
      <a:endParaRPr lang="it-IT"/>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 INIZIALE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1.9815059445178359E-2"/>
                  <c:y val="-3.528892319602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18A-4184-840D-E2C20A36E486}"/>
                </c:ext>
              </c:extLst>
            </c:dLbl>
            <c:dLbl>
              <c:idx val="1"/>
              <c:layout>
                <c:manualLayout>
                  <c:x val="-2.9062087186261559E-2"/>
                  <c:y val="-3.176003087641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18A-4184-840D-E2C20A36E486}"/>
                </c:ext>
              </c:extLst>
            </c:dLbl>
            <c:dLbl>
              <c:idx val="2"/>
              <c:layout>
                <c:manualLayout>
                  <c:x val="-1.7173051519154558E-2"/>
                  <c:y val="-4.23467078352246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18A-4184-840D-E2C20A36E486}"/>
                </c:ext>
              </c:extLst>
            </c:dLbl>
            <c:dLbl>
              <c:idx val="3"/>
              <c:layout>
                <c:manualLayout>
                  <c:x val="-9.2470277410833194E-3"/>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18A-4184-840D-E2C20A36E486}"/>
                </c:ext>
              </c:extLst>
            </c:dLbl>
            <c:dLbl>
              <c:idx val="4"/>
              <c:layout>
                <c:manualLayout>
                  <c:x val="-2.2457067371202115E-2"/>
                  <c:y val="-2.8231138556816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018A-4184-840D-E2C20A36E4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MISSIONE 04 - Prog. 2: Altri ordini di istruzione non universitaria</c:v>
                </c:pt>
                <c:pt idx="1">
                  <c:v>MISSIONE 04 - Prog. 6: Servizi ausiliari all'istruzione</c:v>
                </c:pt>
                <c:pt idx="2">
                  <c:v>MISSIONE 05 - Prog. 2: Attività culturali </c:v>
                </c:pt>
                <c:pt idx="3">
                  <c:v>MISSIONE 08 - Prog. 1: Urbanistica e assetto del territorio</c:v>
                </c:pt>
                <c:pt idx="4">
                  <c:v>MISSIONE 09 - Prog. 3: Rifiuti</c:v>
                </c:pt>
              </c:strCache>
            </c:strRef>
          </c:cat>
          <c:val>
            <c:numRef>
              <c:f>Foglio1!$B$2:$B$6</c:f>
              <c:numCache>
                <c:formatCode>#,##0.00\ _€</c:formatCode>
                <c:ptCount val="5"/>
                <c:pt idx="0">
                  <c:v>482667.09</c:v>
                </c:pt>
                <c:pt idx="1">
                  <c:v>1313997</c:v>
                </c:pt>
                <c:pt idx="2">
                  <c:v>327927</c:v>
                </c:pt>
                <c:pt idx="3">
                  <c:v>84500</c:v>
                </c:pt>
                <c:pt idx="4">
                  <c:v>2947696.09</c:v>
                </c:pt>
              </c:numCache>
            </c:numRef>
          </c:val>
          <c:shape val="cylinder"/>
          <c:extLst>
            <c:ext xmlns:c16="http://schemas.microsoft.com/office/drawing/2014/chart" uri="{C3380CC4-5D6E-409C-BE32-E72D297353CC}">
              <c16:uniqueId val="{00000000-018A-4184-840D-E2C20A36E486}"/>
            </c:ext>
          </c:extLst>
        </c:ser>
        <c:ser>
          <c:idx val="1"/>
          <c:order val="1"/>
          <c:tx>
            <c:strRef>
              <c:f>Foglio1!$C$1</c:f>
              <c:strCache>
                <c:ptCount val="1"/>
                <c:pt idx="0">
                  <c:v>STANZIATO DEFINITIVO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9062087186261559E-2"/>
                  <c:y val="-2.470224623721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18A-4184-840D-E2C20A36E486}"/>
                </c:ext>
              </c:extLst>
            </c:dLbl>
            <c:dLbl>
              <c:idx val="1"/>
              <c:layout>
                <c:manualLayout>
                  <c:x val="3.5667107001321051E-2"/>
                  <c:y val="-2.47022462372144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18A-4184-840D-E2C20A36E486}"/>
                </c:ext>
              </c:extLst>
            </c:dLbl>
            <c:dLbl>
              <c:idx val="2"/>
              <c:layout>
                <c:manualLayout>
                  <c:x val="3.3025099075297132E-2"/>
                  <c:y val="-3.8817815515622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18A-4184-840D-E2C20A36E486}"/>
                </c:ext>
              </c:extLst>
            </c:dLbl>
            <c:dLbl>
              <c:idx val="3"/>
              <c:layout>
                <c:manualLayout>
                  <c:x val="3.4346103038309116E-2"/>
                  <c:y val="-6.35200617528369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18A-4184-840D-E2C20A36E486}"/>
                </c:ext>
              </c:extLst>
            </c:dLbl>
            <c:dLbl>
              <c:idx val="4"/>
              <c:layout>
                <c:manualLayout>
                  <c:x val="4.6235138705416019E-2"/>
                  <c:y val="-3.8817815515622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018A-4184-840D-E2C20A36E48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MISSIONE 04 - Prog. 2: Altri ordini di istruzione non universitaria</c:v>
                </c:pt>
                <c:pt idx="1">
                  <c:v>MISSIONE 04 - Prog. 6: Servizi ausiliari all'istruzione</c:v>
                </c:pt>
                <c:pt idx="2">
                  <c:v>MISSIONE 05 - Prog. 2: Attività culturali </c:v>
                </c:pt>
                <c:pt idx="3">
                  <c:v>MISSIONE 08 - Prog. 1: Urbanistica e assetto del territorio</c:v>
                </c:pt>
                <c:pt idx="4">
                  <c:v>MISSIONE 09 - Prog. 3: Rifiuti</c:v>
                </c:pt>
              </c:strCache>
            </c:strRef>
          </c:cat>
          <c:val>
            <c:numRef>
              <c:f>Foglio1!$C$2:$C$6</c:f>
              <c:numCache>
                <c:formatCode>#,##0.00\ _€</c:formatCode>
                <c:ptCount val="5"/>
                <c:pt idx="0">
                  <c:v>498711.42</c:v>
                </c:pt>
                <c:pt idx="1">
                  <c:v>1351852.07</c:v>
                </c:pt>
                <c:pt idx="2">
                  <c:v>340927</c:v>
                </c:pt>
                <c:pt idx="3">
                  <c:v>34500</c:v>
                </c:pt>
                <c:pt idx="4">
                  <c:v>2936696.09</c:v>
                </c:pt>
              </c:numCache>
            </c:numRef>
          </c:val>
          <c:shape val="cylinder"/>
          <c:extLst>
            <c:ext xmlns:c16="http://schemas.microsoft.com/office/drawing/2014/chart" uri="{C3380CC4-5D6E-409C-BE32-E72D297353CC}">
              <c16:uniqueId val="{00000001-018A-4184-840D-E2C20A36E486}"/>
            </c:ext>
          </c:extLst>
        </c:ser>
        <c:dLbls>
          <c:showLegendKey val="0"/>
          <c:showVal val="0"/>
          <c:showCatName val="0"/>
          <c:showSerName val="0"/>
          <c:showPercent val="0"/>
          <c:showBubbleSize val="0"/>
        </c:dLbls>
        <c:gapWidth val="150"/>
        <c:shape val="box"/>
        <c:axId val="1903191072"/>
        <c:axId val="1909247216"/>
        <c:axId val="0"/>
      </c:bar3DChart>
      <c:catAx>
        <c:axId val="19031910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909247216"/>
        <c:crosses val="autoZero"/>
        <c:auto val="1"/>
        <c:lblAlgn val="ctr"/>
        <c:lblOffset val="100"/>
        <c:noMultiLvlLbl val="0"/>
      </c:catAx>
      <c:valAx>
        <c:axId val="1909247216"/>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903191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Importo</c:v>
                </c:pt>
              </c:strCache>
            </c:strRef>
          </c:tx>
          <c:spPr>
            <a:scene3d>
              <a:camera prst="orthographicFront"/>
              <a:lightRig rig="threePt" dir="t"/>
            </a:scene3d>
            <a:sp3d>
              <a:bevelT w="114300" prst="artDeco"/>
            </a:sp3d>
          </c:spPr>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c:spPr>
            <c:extLst>
              <c:ext xmlns:c16="http://schemas.microsoft.com/office/drawing/2014/chart" uri="{C3380CC4-5D6E-409C-BE32-E72D297353CC}">
                <c16:uniqueId val="{00000001-A13C-42E2-AFF5-6D67C6930F71}"/>
              </c:ext>
            </c:extLst>
          </c:dPt>
          <c:dPt>
            <c:idx val="1"/>
            <c:bubble3D val="0"/>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c:spPr>
            <c:extLst>
              <c:ext xmlns:c16="http://schemas.microsoft.com/office/drawing/2014/chart" uri="{C3380CC4-5D6E-409C-BE32-E72D297353CC}">
                <c16:uniqueId val="{00000002-C743-4DB6-8E2A-475C323EF00F}"/>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c:spPr>
            <c:extLst>
              <c:ext xmlns:c16="http://schemas.microsoft.com/office/drawing/2014/chart" uri="{C3380CC4-5D6E-409C-BE32-E72D297353CC}">
                <c16:uniqueId val="{00000001-C743-4DB6-8E2A-475C323EF00F}"/>
              </c:ext>
            </c:extLst>
          </c:dPt>
          <c:dPt>
            <c:idx val="3"/>
            <c:bubble3D val="0"/>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63000"/>
                  </a:srgbClr>
                </a:outerShdw>
              </a:effectLst>
              <a:scene3d>
                <a:camera prst="orthographicFront"/>
                <a:lightRig rig="threePt" dir="t"/>
              </a:scene3d>
              <a:sp3d>
                <a:bevelT w="114300" prst="artDeco"/>
              </a:sp3d>
            </c:spPr>
            <c:extLst>
              <c:ext xmlns:c16="http://schemas.microsoft.com/office/drawing/2014/chart" uri="{C3380CC4-5D6E-409C-BE32-E72D297353CC}">
                <c16:uniqueId val="{00000007-A13C-42E2-AFF5-6D67C6930F71}"/>
              </c:ext>
            </c:extLst>
          </c:dPt>
          <c:dLbls>
            <c:dLbl>
              <c:idx val="1"/>
              <c:layout>
                <c:manualLayout>
                  <c:x val="-1.9815059445178432E-2"/>
                  <c:y val="-3.162816041902580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43-4DB6-8E2A-475C323EF00F}"/>
                </c:ext>
              </c:extLst>
            </c:dLbl>
            <c:dLbl>
              <c:idx val="2"/>
              <c:layout>
                <c:manualLayout>
                  <c:x val="7.9260237780713096E-3"/>
                  <c:y val="6.3256320838050457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43-4DB6-8E2A-475C323EF00F}"/>
                </c:ext>
              </c:extLst>
            </c:dLbl>
            <c:numFmt formatCode="#,##0.00\ _€"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Foglio1!$A$2:$A$5</c:f>
              <c:strCache>
                <c:ptCount val="4"/>
                <c:pt idx="0">
                  <c:v>Parte accantonata</c:v>
                </c:pt>
                <c:pt idx="1">
                  <c:v>Parte vincolata</c:v>
                </c:pt>
                <c:pt idx="2">
                  <c:v>Parte destinata agli investimenti</c:v>
                </c:pt>
                <c:pt idx="3">
                  <c:v>Parte disponibile</c:v>
                </c:pt>
              </c:strCache>
            </c:strRef>
          </c:cat>
          <c:val>
            <c:numRef>
              <c:f>Foglio1!$B$2:$B$5</c:f>
              <c:numCache>
                <c:formatCode>General</c:formatCode>
                <c:ptCount val="4"/>
                <c:pt idx="0">
                  <c:v>2713228.25</c:v>
                </c:pt>
                <c:pt idx="1">
                  <c:v>1734561.03</c:v>
                </c:pt>
                <c:pt idx="2">
                  <c:v>405781.91</c:v>
                </c:pt>
                <c:pt idx="3">
                  <c:v>2784580.39</c:v>
                </c:pt>
              </c:numCache>
            </c:numRef>
          </c:val>
          <c:extLst>
            <c:ext xmlns:c16="http://schemas.microsoft.com/office/drawing/2014/chart" uri="{C3380CC4-5D6E-409C-BE32-E72D297353CC}">
              <c16:uniqueId val="{00000000-C743-4DB6-8E2A-475C323EF00F}"/>
            </c:ext>
          </c:extLst>
        </c:ser>
        <c:dLbls>
          <c:dLblPos val="outEnd"/>
          <c:showLegendKey val="0"/>
          <c:showVal val="0"/>
          <c:showCatName val="1"/>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a:scene3d>
      <a:camera prst="orthographicFront"/>
      <a:lightRig rig="threePt" dir="t"/>
    </a:scene3d>
    <a:sp3d>
      <a:bevelT prst="relaxedInset"/>
    </a:sp3d>
  </c:spPr>
  <c:txPr>
    <a:bodyPr/>
    <a:lstStyle/>
    <a:p>
      <a:pPr>
        <a:defRPr/>
      </a:pPr>
      <a:endParaRPr lang="it-IT"/>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Foglio1!$B$1</c:f>
              <c:strCache>
                <c:ptCount val="1"/>
                <c:pt idx="0">
                  <c:v>Importo</c:v>
                </c:pt>
              </c:strCache>
            </c:strRef>
          </c:tx>
          <c:dPt>
            <c:idx val="0"/>
            <c:bubble3D val="0"/>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A13C-42E2-AFF5-6D67C6930F71}"/>
              </c:ext>
            </c:extLst>
          </c:dPt>
          <c:dPt>
            <c:idx val="1"/>
            <c:bubble3D val="0"/>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2-C743-4DB6-8E2A-475C323EF00F}"/>
              </c:ext>
            </c:extLst>
          </c:dPt>
          <c:dPt>
            <c:idx val="2"/>
            <c:bubble3D val="0"/>
            <c:spPr>
              <a:gradFill rotWithShape="1">
                <a:gsLst>
                  <a:gs pos="0">
                    <a:schemeClr val="accent3">
                      <a:tint val="94000"/>
                      <a:satMod val="103000"/>
                      <a:lumMod val="102000"/>
                    </a:schemeClr>
                  </a:gs>
                  <a:gs pos="50000">
                    <a:schemeClr val="accent3">
                      <a:shade val="100000"/>
                      <a:satMod val="110000"/>
                      <a:lumMod val="100000"/>
                    </a:schemeClr>
                  </a:gs>
                  <a:gs pos="100000">
                    <a:schemeClr val="accent3">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C743-4DB6-8E2A-475C323EF00F}"/>
              </c:ext>
            </c:extLst>
          </c:dPt>
          <c:dPt>
            <c:idx val="3"/>
            <c:bubble3D val="0"/>
            <c:spPr>
              <a:gradFill rotWithShape="1">
                <a:gsLst>
                  <a:gs pos="0">
                    <a:schemeClr val="accent4">
                      <a:tint val="94000"/>
                      <a:satMod val="103000"/>
                      <a:lumMod val="102000"/>
                    </a:schemeClr>
                  </a:gs>
                  <a:gs pos="50000">
                    <a:schemeClr val="accent4">
                      <a:shade val="100000"/>
                      <a:satMod val="110000"/>
                      <a:lumMod val="100000"/>
                    </a:schemeClr>
                  </a:gs>
                  <a:gs pos="100000">
                    <a:schemeClr val="accent4">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7-A13C-42E2-AFF5-6D67C6930F71}"/>
              </c:ext>
            </c:extLst>
          </c:dPt>
          <c:dLbls>
            <c:dLbl>
              <c:idx val="1"/>
              <c:layout>
                <c:manualLayout>
                  <c:x val="-1.9815059445178432E-2"/>
                  <c:y val="-3.1628160419025809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43-4DB6-8E2A-475C323EF00F}"/>
                </c:ext>
              </c:extLst>
            </c:dLbl>
            <c:dLbl>
              <c:idx val="2"/>
              <c:layout>
                <c:manualLayout>
                  <c:x val="7.9260237780713096E-3"/>
                  <c:y val="6.3256320838050457E-3"/>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43-4DB6-8E2A-475C323EF00F}"/>
                </c:ext>
              </c:extLst>
            </c:dLbl>
            <c:numFmt formatCode="#,##0.00\ _€"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dLblPos val="outEnd"/>
            <c:showLegendKey val="0"/>
            <c:showVal val="1"/>
            <c:showCatName val="1"/>
            <c:showSerName val="0"/>
            <c:showPercent val="0"/>
            <c:showBubbleSize val="0"/>
            <c:showLeaderLines val="0"/>
            <c:extLst>
              <c:ext xmlns:c15="http://schemas.microsoft.com/office/drawing/2012/chart" uri="{CE6537A1-D6FC-4f65-9D91-7224C49458BB}"/>
            </c:extLst>
          </c:dLbls>
          <c:cat>
            <c:strRef>
              <c:f>Foglio1!$A$2:$A$5</c:f>
              <c:strCache>
                <c:ptCount val="4"/>
                <c:pt idx="0">
                  <c:v>Parte accantonata</c:v>
                </c:pt>
                <c:pt idx="1">
                  <c:v>Parte vincolata</c:v>
                </c:pt>
                <c:pt idx="2">
                  <c:v>Parte destinata agli investimenti</c:v>
                </c:pt>
                <c:pt idx="3">
                  <c:v>Parte disponibile</c:v>
                </c:pt>
              </c:strCache>
            </c:strRef>
          </c:cat>
          <c:val>
            <c:numRef>
              <c:f>Foglio1!$B$2:$B$5</c:f>
              <c:numCache>
                <c:formatCode>General</c:formatCode>
                <c:ptCount val="4"/>
                <c:pt idx="0">
                  <c:v>2688851.25</c:v>
                </c:pt>
                <c:pt idx="1">
                  <c:v>1691294.21</c:v>
                </c:pt>
                <c:pt idx="2">
                  <c:v>0</c:v>
                </c:pt>
                <c:pt idx="3">
                  <c:v>2386964.0499999998</c:v>
                </c:pt>
              </c:numCache>
            </c:numRef>
          </c:val>
          <c:extLst>
            <c:ext xmlns:c16="http://schemas.microsoft.com/office/drawing/2014/chart" uri="{C3380CC4-5D6E-409C-BE32-E72D297353CC}">
              <c16:uniqueId val="{00000000-C743-4DB6-8E2A-475C323EF00F}"/>
            </c:ext>
          </c:extLst>
        </c:ser>
        <c:dLbls>
          <c:dLblPos val="outEnd"/>
          <c:showLegendKey val="0"/>
          <c:showVal val="0"/>
          <c:showCatName val="1"/>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 INIZIALE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3025099075297229E-2"/>
                  <c:y val="-3.176003087641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FEBE-49E2-A9C3-5FE1471EDE57}"/>
                </c:ext>
              </c:extLst>
            </c:dLbl>
            <c:dLbl>
              <c:idx val="1"/>
              <c:layout>
                <c:manualLayout>
                  <c:x val="-2.509907529722594E-2"/>
                  <c:y val="-5.2933384794030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EBE-49E2-A9C3-5FE1471EDE57}"/>
                </c:ext>
              </c:extLst>
            </c:dLbl>
            <c:dLbl>
              <c:idx val="2"/>
              <c:layout>
                <c:manualLayout>
                  <c:x val="-1.4531043593130876E-2"/>
                  <c:y val="-3.881781551562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FEBE-49E2-A9C3-5FE1471EDE57}"/>
                </c:ext>
              </c:extLst>
            </c:dLbl>
            <c:dLbl>
              <c:idx val="3"/>
              <c:layout>
                <c:manualLayout>
                  <c:x val="-2.3778071334214099E-2"/>
                  <c:y val="-5.646227711363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EBE-49E2-A9C3-5FE1471EDE57}"/>
                </c:ext>
              </c:extLst>
            </c:dLbl>
            <c:dLbl>
              <c:idx val="4"/>
              <c:layout>
                <c:manualLayout>
                  <c:x val="-2.3778071334214099E-2"/>
                  <c:y val="-4.2346707835224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EBE-49E2-A9C3-5FE1471EDE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MISSIONE 09 - Prog. 5: Aree protette, parchi naturali e protezione naturalistica</c:v>
                </c:pt>
                <c:pt idx="1">
                  <c:v>MISSIONE 10 - Prog. 5: Viabilità e infrastrutture stradali</c:v>
                </c:pt>
                <c:pt idx="2">
                  <c:v>MISSIONE 12 - Prog. 1: Interventi per l’infanzia asili nido</c:v>
                </c:pt>
                <c:pt idx="3">
                  <c:v>MISSIONE 14 - Prog. 4: Sviluppo economico </c:v>
                </c:pt>
                <c:pt idx="4">
                  <c:v>MISSIONE 19 - Prog. 1: Relazioni internazionali</c:v>
                </c:pt>
              </c:strCache>
            </c:strRef>
          </c:cat>
          <c:val>
            <c:numRef>
              <c:f>Foglio1!$B$2:$B$6</c:f>
              <c:numCache>
                <c:formatCode>#,##0.00\ _€</c:formatCode>
                <c:ptCount val="5"/>
                <c:pt idx="0">
                  <c:v>265585</c:v>
                </c:pt>
                <c:pt idx="1">
                  <c:v>886771</c:v>
                </c:pt>
                <c:pt idx="2">
                  <c:v>551442.9</c:v>
                </c:pt>
                <c:pt idx="3">
                  <c:v>26281</c:v>
                </c:pt>
                <c:pt idx="4">
                  <c:v>24866.1</c:v>
                </c:pt>
              </c:numCache>
            </c:numRef>
          </c:val>
          <c:shape val="cylinder"/>
          <c:extLst>
            <c:ext xmlns:c16="http://schemas.microsoft.com/office/drawing/2014/chart" uri="{C3380CC4-5D6E-409C-BE32-E72D297353CC}">
              <c16:uniqueId val="{00000000-FEBE-49E2-A9C3-5FE1471EDE57}"/>
            </c:ext>
          </c:extLst>
        </c:ser>
        <c:ser>
          <c:idx val="1"/>
          <c:order val="1"/>
          <c:tx>
            <c:strRef>
              <c:f>Foglio1!$C$1</c:f>
              <c:strCache>
                <c:ptCount val="1"/>
                <c:pt idx="0">
                  <c:v>STANZIATO DEFINITIVO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3778071334214002E-2"/>
                  <c:y val="-3.17600308764184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EBE-49E2-A9C3-5FE1471EDE57}"/>
                </c:ext>
              </c:extLst>
            </c:dLbl>
            <c:dLbl>
              <c:idx val="1"/>
              <c:layout>
                <c:manualLayout>
                  <c:x val="2.2457067371202115E-2"/>
                  <c:y val="-3.88178155156225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FEBE-49E2-A9C3-5FE1471EDE57}"/>
                </c:ext>
              </c:extLst>
            </c:dLbl>
            <c:dLbl>
              <c:idx val="2"/>
              <c:layout>
                <c:manualLayout>
                  <c:x val="3.1704095112285335E-2"/>
                  <c:y val="-3.528892319602055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FEBE-49E2-A9C3-5FE1471EDE57}"/>
                </c:ext>
              </c:extLst>
            </c:dLbl>
            <c:dLbl>
              <c:idx val="3"/>
              <c:layout>
                <c:manualLayout>
                  <c:x val="6.6050198150594455E-3"/>
                  <c:y val="-3.17600308764185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EBE-49E2-A9C3-5FE1471EDE57}"/>
                </c:ext>
              </c:extLst>
            </c:dLbl>
            <c:dLbl>
              <c:idx val="4"/>
              <c:layout>
                <c:manualLayout>
                  <c:x val="3.0383091149273546E-2"/>
                  <c:y val="-2.47022462372143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EBE-49E2-A9C3-5FE1471EDE5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Foglio1!$A$2:$A$6</c:f>
              <c:strCache>
                <c:ptCount val="5"/>
                <c:pt idx="0">
                  <c:v>MISSIONE 09 - Prog. 5: Aree protette, parchi naturali e protezione naturalistica</c:v>
                </c:pt>
                <c:pt idx="1">
                  <c:v>MISSIONE 10 - Prog. 5: Viabilità e infrastrutture stradali</c:v>
                </c:pt>
                <c:pt idx="2">
                  <c:v>MISSIONE 12 - Prog. 1: Interventi per l’infanzia asili nido</c:v>
                </c:pt>
                <c:pt idx="3">
                  <c:v>MISSIONE 14 - Prog. 4: Sviluppo economico </c:v>
                </c:pt>
                <c:pt idx="4">
                  <c:v>MISSIONE 19 - Prog. 1: Relazioni internazionali</c:v>
                </c:pt>
              </c:strCache>
            </c:strRef>
          </c:cat>
          <c:val>
            <c:numRef>
              <c:f>Foglio1!$C$2:$C$6</c:f>
              <c:numCache>
                <c:formatCode>#,##0.00\ _€</c:formatCode>
                <c:ptCount val="5"/>
                <c:pt idx="0">
                  <c:v>325282.78000000003</c:v>
                </c:pt>
                <c:pt idx="1">
                  <c:v>924968.95</c:v>
                </c:pt>
                <c:pt idx="2">
                  <c:v>565186.9</c:v>
                </c:pt>
                <c:pt idx="3">
                  <c:v>13281</c:v>
                </c:pt>
                <c:pt idx="4">
                  <c:v>150538.6</c:v>
                </c:pt>
              </c:numCache>
            </c:numRef>
          </c:val>
          <c:shape val="cylinder"/>
          <c:extLst>
            <c:ext xmlns:c16="http://schemas.microsoft.com/office/drawing/2014/chart" uri="{C3380CC4-5D6E-409C-BE32-E72D297353CC}">
              <c16:uniqueId val="{00000001-FEBE-49E2-A9C3-5FE1471EDE57}"/>
            </c:ext>
          </c:extLst>
        </c:ser>
        <c:dLbls>
          <c:showLegendKey val="0"/>
          <c:showVal val="0"/>
          <c:showCatName val="0"/>
          <c:showSerName val="0"/>
          <c:showPercent val="0"/>
          <c:showBubbleSize val="0"/>
        </c:dLbls>
        <c:gapWidth val="150"/>
        <c:shape val="box"/>
        <c:axId val="1903191872"/>
        <c:axId val="1909240560"/>
        <c:axId val="0"/>
      </c:bar3DChart>
      <c:catAx>
        <c:axId val="19031918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1909240560"/>
        <c:crosses val="autoZero"/>
        <c:auto val="1"/>
        <c:lblAlgn val="ctr"/>
        <c:lblOffset val="100"/>
        <c:noMultiLvlLbl val="0"/>
      </c:catAx>
      <c:valAx>
        <c:axId val="1909240560"/>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1903191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 INIZIALE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5099075297225916E-2"/>
                  <c:y val="-1.547198194626817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2F-432D-BAFB-D6F9534BFE2F}"/>
                </c:ext>
              </c:extLst>
            </c:dLbl>
            <c:dLbl>
              <c:idx val="1"/>
              <c:layout>
                <c:manualLayout>
                  <c:x val="-2.1136063408190225E-2"/>
                  <c:y val="-9.2831891677608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2F-432D-BAFB-D6F9534BFE2F}"/>
                </c:ext>
              </c:extLst>
            </c:dLbl>
            <c:dLbl>
              <c:idx val="2"/>
              <c:layout>
                <c:manualLayout>
                  <c:x val="-7.926023778071431E-3"/>
                  <c:y val="-3.713275667104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2F-432D-BAFB-D6F9534BFE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Foglio1!$A$2:$A$4</c:f>
              <c:strCache>
                <c:ptCount val="3"/>
                <c:pt idx="0">
                  <c:v>MISSIONE 01 - Prog. 5: Gestione dei beni demaniali e patrimoniali</c:v>
                </c:pt>
                <c:pt idx="1">
                  <c:v>MISSIONE 01 - Prog. 6: Ufficio tecnico</c:v>
                </c:pt>
                <c:pt idx="2">
                  <c:v>MISSIONE 06 - Prog. 1: Sport e tempo libero</c:v>
                </c:pt>
              </c:strCache>
            </c:strRef>
          </c:cat>
          <c:val>
            <c:numRef>
              <c:f>Foglio1!$B$2:$B$4</c:f>
              <c:numCache>
                <c:formatCode>#,##0.00\ _€</c:formatCode>
                <c:ptCount val="3"/>
                <c:pt idx="0">
                  <c:v>847043.75</c:v>
                </c:pt>
                <c:pt idx="1">
                  <c:v>132147.04</c:v>
                </c:pt>
                <c:pt idx="2">
                  <c:v>314654.96999999997</c:v>
                </c:pt>
              </c:numCache>
            </c:numRef>
          </c:val>
          <c:shape val="cylinder"/>
          <c:extLst>
            <c:ext xmlns:c16="http://schemas.microsoft.com/office/drawing/2014/chart" uri="{C3380CC4-5D6E-409C-BE32-E72D297353CC}">
              <c16:uniqueId val="{00000000-6B2F-432D-BAFB-D6F9534BFE2F}"/>
            </c:ext>
          </c:extLst>
        </c:ser>
        <c:ser>
          <c:idx val="1"/>
          <c:order val="1"/>
          <c:tx>
            <c:strRef>
              <c:f>Foglio1!$C$1</c:f>
              <c:strCache>
                <c:ptCount val="1"/>
                <c:pt idx="0">
                  <c:v>STANZIATO DEFINITIVO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5.5482166446499337E-2"/>
                  <c:y val="-3.0943963892536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2F-432D-BAFB-D6F9534BFE2F}"/>
                </c:ext>
              </c:extLst>
            </c:dLbl>
            <c:dLbl>
              <c:idx val="1"/>
              <c:layout>
                <c:manualLayout>
                  <c:x val="3.9630118890356669E-2"/>
                  <c:y val="-1.5471981946268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2F-432D-BAFB-D6F9534BFE2F}"/>
                </c:ext>
              </c:extLst>
            </c:dLbl>
            <c:dLbl>
              <c:idx val="2"/>
              <c:layout>
                <c:manualLayout>
                  <c:x val="5.0198150594451686E-2"/>
                  <c:y val="-5.5699135006565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2F-432D-BAFB-D6F9534BFE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Foglio1!$A$2:$A$4</c:f>
              <c:strCache>
                <c:ptCount val="3"/>
                <c:pt idx="0">
                  <c:v>MISSIONE 01 - Prog. 5: Gestione dei beni demaniali e patrimoniali</c:v>
                </c:pt>
                <c:pt idx="1">
                  <c:v>MISSIONE 01 - Prog. 6: Ufficio tecnico</c:v>
                </c:pt>
                <c:pt idx="2">
                  <c:v>MISSIONE 06 - Prog. 1: Sport e tempo libero</c:v>
                </c:pt>
              </c:strCache>
            </c:strRef>
          </c:cat>
          <c:val>
            <c:numRef>
              <c:f>Foglio1!$C$2:$C$4</c:f>
              <c:numCache>
                <c:formatCode>#,##0.00\ _€</c:formatCode>
                <c:ptCount val="3"/>
                <c:pt idx="0">
                  <c:v>1056543.75</c:v>
                </c:pt>
                <c:pt idx="1">
                  <c:v>187147.04</c:v>
                </c:pt>
                <c:pt idx="2">
                  <c:v>323154.96999999997</c:v>
                </c:pt>
              </c:numCache>
            </c:numRef>
          </c:val>
          <c:shape val="cylinder"/>
          <c:extLst>
            <c:ext xmlns:c16="http://schemas.microsoft.com/office/drawing/2014/chart" uri="{C3380CC4-5D6E-409C-BE32-E72D297353CC}">
              <c16:uniqueId val="{00000001-6B2F-432D-BAFB-D6F9534BFE2F}"/>
            </c:ext>
          </c:extLst>
        </c:ser>
        <c:dLbls>
          <c:showLegendKey val="0"/>
          <c:showVal val="0"/>
          <c:showCatName val="0"/>
          <c:showSerName val="0"/>
          <c:showPercent val="0"/>
          <c:showBubbleSize val="0"/>
        </c:dLbls>
        <c:gapWidth val="150"/>
        <c:shape val="box"/>
        <c:axId val="613623008"/>
        <c:axId val="676081904"/>
        <c:axId val="0"/>
      </c:bar3DChart>
      <c:catAx>
        <c:axId val="613623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676081904"/>
        <c:crosses val="autoZero"/>
        <c:auto val="1"/>
        <c:lblAlgn val="ctr"/>
        <c:lblOffset val="100"/>
        <c:noMultiLvlLbl val="0"/>
      </c:catAx>
      <c:valAx>
        <c:axId val="67608190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61362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 INIZIALE</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5099075297225916E-2"/>
                  <c:y val="-1.5471981946268178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2F-432D-BAFB-D6F9534BFE2F}"/>
                </c:ext>
              </c:extLst>
            </c:dLbl>
            <c:dLbl>
              <c:idx val="1"/>
              <c:layout>
                <c:manualLayout>
                  <c:x val="-2.1136063408190225E-2"/>
                  <c:y val="-9.283189167760873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B2F-432D-BAFB-D6F9534BFE2F}"/>
                </c:ext>
              </c:extLst>
            </c:dLbl>
            <c:dLbl>
              <c:idx val="2"/>
              <c:layout>
                <c:manualLayout>
                  <c:x val="-7.926023778071431E-3"/>
                  <c:y val="-3.7132756671043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B2F-432D-BAFB-D6F9534BFE2F}"/>
                </c:ext>
              </c:extLst>
            </c:dLbl>
            <c:dLbl>
              <c:idx val="4"/>
              <c:layout>
                <c:manualLayout>
                  <c:x val="-2.3778071334214002E-2"/>
                  <c:y val="-1.85663783355217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B2F-432D-BAFB-D6F9534BFE2F}"/>
                </c:ext>
              </c:extLst>
            </c:dLbl>
            <c:dLbl>
              <c:idx val="5"/>
              <c:layout>
                <c:manualLayout>
                  <c:x val="-1.3210039630118988E-2"/>
                  <c:y val="-1.85663783355218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6B2F-432D-BAFB-D6F9534BFE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Foglio1!$A$2:$A$4</c:f>
              <c:strCache>
                <c:ptCount val="3"/>
                <c:pt idx="0">
                  <c:v>MISSIONE 09 - Prog. 2: Tutela, valorizzazione e recupero ambientale</c:v>
                </c:pt>
                <c:pt idx="1">
                  <c:v>MISSIONE 10 - Prog. 5: Infrastrutture stradali</c:v>
                </c:pt>
                <c:pt idx="2">
                  <c:v>MISSIONE 12 - Prog. 5: Interventi per le famiglie</c:v>
                </c:pt>
              </c:strCache>
            </c:strRef>
          </c:cat>
          <c:val>
            <c:numRef>
              <c:f>Foglio1!$B$2:$B$4</c:f>
              <c:numCache>
                <c:formatCode>#,##0.00\ _€</c:formatCode>
                <c:ptCount val="3"/>
                <c:pt idx="0">
                  <c:v>260348.59</c:v>
                </c:pt>
                <c:pt idx="1">
                  <c:v>1560712.86</c:v>
                </c:pt>
                <c:pt idx="2">
                  <c:v>10000</c:v>
                </c:pt>
              </c:numCache>
            </c:numRef>
          </c:val>
          <c:shape val="cylinder"/>
          <c:extLst>
            <c:ext xmlns:c16="http://schemas.microsoft.com/office/drawing/2014/chart" uri="{C3380CC4-5D6E-409C-BE32-E72D297353CC}">
              <c16:uniqueId val="{00000000-6B2F-432D-BAFB-D6F9534BFE2F}"/>
            </c:ext>
          </c:extLst>
        </c:ser>
        <c:ser>
          <c:idx val="1"/>
          <c:order val="1"/>
          <c:tx>
            <c:strRef>
              <c:f>Foglio1!$C$1</c:f>
              <c:strCache>
                <c:ptCount val="1"/>
                <c:pt idx="0">
                  <c:v>STANZIATO DEFINITIVO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5.5482166446499337E-2"/>
                  <c:y val="-3.094396389253624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B2F-432D-BAFB-D6F9534BFE2F}"/>
                </c:ext>
              </c:extLst>
            </c:dLbl>
            <c:dLbl>
              <c:idx val="1"/>
              <c:layout>
                <c:manualLayout>
                  <c:x val="3.9630118890356669E-2"/>
                  <c:y val="-1.5471981946268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B2F-432D-BAFB-D6F9534BFE2F}"/>
                </c:ext>
              </c:extLst>
            </c:dLbl>
            <c:dLbl>
              <c:idx val="2"/>
              <c:layout>
                <c:manualLayout>
                  <c:x val="5.0198150594451686E-2"/>
                  <c:y val="-5.56991350065652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B2F-432D-BAFB-D6F9534BFE2F}"/>
                </c:ext>
              </c:extLst>
            </c:dLbl>
            <c:dLbl>
              <c:idx val="3"/>
              <c:layout>
                <c:manualLayout>
                  <c:x val="3.1704095112285335E-2"/>
                  <c:y val="-2.1660774724775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B2F-432D-BAFB-D6F9534BFE2F}"/>
                </c:ext>
              </c:extLst>
            </c:dLbl>
            <c:dLbl>
              <c:idx val="4"/>
              <c:layout>
                <c:manualLayout>
                  <c:x val="5.548216644649924E-2"/>
                  <c:y val="-2.47551711140289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B2F-432D-BAFB-D6F9534BFE2F}"/>
                </c:ext>
              </c:extLst>
            </c:dLbl>
            <c:dLbl>
              <c:idx val="5"/>
              <c:layout>
                <c:manualLayout>
                  <c:x val="3.6988110964332702E-2"/>
                  <c:y val="-2.78495675032826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B2F-432D-BAFB-D6F9534BFE2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Foglio1!$A$2:$A$4</c:f>
              <c:strCache>
                <c:ptCount val="3"/>
                <c:pt idx="0">
                  <c:v>MISSIONE 09 - Prog. 2: Tutela, valorizzazione e recupero ambientale</c:v>
                </c:pt>
                <c:pt idx="1">
                  <c:v>MISSIONE 10 - Prog. 5: Infrastrutture stradali</c:v>
                </c:pt>
                <c:pt idx="2">
                  <c:v>MISSIONE 12 - Prog. 5: Interventi per le famiglie</c:v>
                </c:pt>
              </c:strCache>
            </c:strRef>
          </c:cat>
          <c:val>
            <c:numRef>
              <c:f>Foglio1!$C$2:$C$4</c:f>
              <c:numCache>
                <c:formatCode>#,##0.00\ _€</c:formatCode>
                <c:ptCount val="3"/>
                <c:pt idx="0">
                  <c:v>470797.59</c:v>
                </c:pt>
                <c:pt idx="1">
                  <c:v>2065712.86</c:v>
                </c:pt>
                <c:pt idx="2">
                  <c:v>35000</c:v>
                </c:pt>
              </c:numCache>
            </c:numRef>
          </c:val>
          <c:shape val="cylinder"/>
          <c:extLst>
            <c:ext xmlns:c16="http://schemas.microsoft.com/office/drawing/2014/chart" uri="{C3380CC4-5D6E-409C-BE32-E72D297353CC}">
              <c16:uniqueId val="{00000001-6B2F-432D-BAFB-D6F9534BFE2F}"/>
            </c:ext>
          </c:extLst>
        </c:ser>
        <c:dLbls>
          <c:showLegendKey val="0"/>
          <c:showVal val="0"/>
          <c:showCatName val="0"/>
          <c:showSerName val="0"/>
          <c:showPercent val="0"/>
          <c:showBubbleSize val="0"/>
        </c:dLbls>
        <c:gapWidth val="150"/>
        <c:shape val="box"/>
        <c:axId val="613623008"/>
        <c:axId val="676081904"/>
        <c:axId val="0"/>
      </c:bar3DChart>
      <c:catAx>
        <c:axId val="6136230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676081904"/>
        <c:crosses val="autoZero"/>
        <c:auto val="1"/>
        <c:lblAlgn val="ctr"/>
        <c:lblOffset val="100"/>
        <c:noMultiLvlLbl val="0"/>
      </c:catAx>
      <c:valAx>
        <c:axId val="67608190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613623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9.2470277410832726E-3"/>
                  <c:y val="-3.52889231960205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B130-40E6-8CE6-4E38B43A2E47}"/>
                </c:ext>
              </c:extLst>
            </c:dLbl>
            <c:dLbl>
              <c:idx val="2"/>
              <c:layout>
                <c:manualLayout>
                  <c:x val="-1.0568031704095112E-2"/>
                  <c:y val="-7.057784639204168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130-40E6-8CE6-4E38B43A2E47}"/>
                </c:ext>
              </c:extLst>
            </c:dLbl>
            <c:dLbl>
              <c:idx val="3"/>
              <c:layout>
                <c:manualLayout>
                  <c:x val="-1.8494055482166545E-2"/>
                  <c:y val="-1.05866769588062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B130-40E6-8CE6-4E38B43A2E4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01: Servizi istituzionali, generali e di gestione</c:v>
                </c:pt>
                <c:pt idx="1">
                  <c:v>MISSIONE 3: Ordine pubblico e sicurezza</c:v>
                </c:pt>
                <c:pt idx="2">
                  <c:v>MISSIONE 4: Istruzione e diritto allo studio</c:v>
                </c:pt>
                <c:pt idx="3">
                  <c:v>MISSIONE 5: Tutela e valorizzazione dei beni e delle attività culturali</c:v>
                </c:pt>
              </c:strCache>
            </c:strRef>
          </c:cat>
          <c:val>
            <c:numRef>
              <c:f>Foglio1!$B$2:$B$5</c:f>
              <c:numCache>
                <c:formatCode>#,##0.00\ _€</c:formatCode>
                <c:ptCount val="4"/>
                <c:pt idx="0">
                  <c:v>3905789.66</c:v>
                </c:pt>
                <c:pt idx="1">
                  <c:v>351961.69</c:v>
                </c:pt>
                <c:pt idx="2">
                  <c:v>2667337.14</c:v>
                </c:pt>
                <c:pt idx="3">
                  <c:v>340927</c:v>
                </c:pt>
              </c:numCache>
            </c:numRef>
          </c:val>
          <c:shape val="cylinder"/>
          <c:extLst>
            <c:ext xmlns:c16="http://schemas.microsoft.com/office/drawing/2014/chart" uri="{C3380CC4-5D6E-409C-BE32-E72D297353CC}">
              <c16:uniqueId val="{00000000-B130-40E6-8CE6-4E38B43A2E47}"/>
            </c:ext>
          </c:extLst>
        </c:ser>
        <c:ser>
          <c:idx val="1"/>
          <c:order val="1"/>
          <c:tx>
            <c:strRef>
              <c:f>Foglio1!$C$1</c:f>
              <c:strCache>
                <c:ptCount val="1"/>
                <c:pt idx="0">
                  <c:v>IMPEGNATO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5.2840158520475564E-2"/>
                  <c:y val="-1.4115569278408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30-40E6-8CE6-4E38B43A2E47}"/>
                </c:ext>
              </c:extLst>
            </c:dLbl>
            <c:dLbl>
              <c:idx val="1"/>
              <c:layout>
                <c:manualLayout>
                  <c:x val="3.6988110964332896E-2"/>
                  <c:y val="-2.4702246237214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130-40E6-8CE6-4E38B43A2E47}"/>
                </c:ext>
              </c:extLst>
            </c:dLbl>
            <c:dLbl>
              <c:idx val="2"/>
              <c:layout>
                <c:manualLayout>
                  <c:x val="4.2272126816380449E-2"/>
                  <c:y val="-3.528892319602051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130-40E6-8CE6-4E38B43A2E47}"/>
                </c:ext>
              </c:extLst>
            </c:dLbl>
            <c:dLbl>
              <c:idx val="3"/>
              <c:layout>
                <c:manualLayout>
                  <c:x val="4.095112285336866E-2"/>
                  <c:y val="-1.76444615980103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130-40E6-8CE6-4E38B43A2E4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01: Servizi istituzionali, generali e di gestione</c:v>
                </c:pt>
                <c:pt idx="1">
                  <c:v>MISSIONE 3: Ordine pubblico e sicurezza</c:v>
                </c:pt>
                <c:pt idx="2">
                  <c:v>MISSIONE 4: Istruzione e diritto allo studio</c:v>
                </c:pt>
                <c:pt idx="3">
                  <c:v>MISSIONE 5: Tutela e valorizzazione dei beni e delle attività culturali</c:v>
                </c:pt>
              </c:strCache>
            </c:strRef>
          </c:cat>
          <c:val>
            <c:numRef>
              <c:f>Foglio1!$C$2:$C$5</c:f>
              <c:numCache>
                <c:formatCode>#,##0.00\ _€</c:formatCode>
                <c:ptCount val="4"/>
                <c:pt idx="0">
                  <c:v>2190789.7599999998</c:v>
                </c:pt>
                <c:pt idx="1">
                  <c:v>127838.24</c:v>
                </c:pt>
                <c:pt idx="2">
                  <c:v>1891777.61</c:v>
                </c:pt>
                <c:pt idx="3">
                  <c:v>187075.04</c:v>
                </c:pt>
              </c:numCache>
            </c:numRef>
          </c:val>
          <c:shape val="cylinder"/>
          <c:extLst>
            <c:ext xmlns:c16="http://schemas.microsoft.com/office/drawing/2014/chart" uri="{C3380CC4-5D6E-409C-BE32-E72D297353CC}">
              <c16:uniqueId val="{00000001-B130-40E6-8CE6-4E38B43A2E47}"/>
            </c:ext>
          </c:extLst>
        </c:ser>
        <c:dLbls>
          <c:showLegendKey val="0"/>
          <c:showVal val="0"/>
          <c:showCatName val="0"/>
          <c:showSerName val="0"/>
          <c:showPercent val="0"/>
          <c:showBubbleSize val="0"/>
        </c:dLbls>
        <c:gapWidth val="150"/>
        <c:shape val="box"/>
        <c:axId val="670703584"/>
        <c:axId val="806937584"/>
        <c:axId val="0"/>
      </c:bar3DChart>
      <c:catAx>
        <c:axId val="67070358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crossAx val="806937584"/>
        <c:crosses val="autoZero"/>
        <c:auto val="1"/>
        <c:lblAlgn val="ctr"/>
        <c:lblOffset val="100"/>
        <c:noMultiLvlLbl val="0"/>
      </c:catAx>
      <c:valAx>
        <c:axId val="80693758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670703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1"/>
              <c:layout>
                <c:manualLayout>
                  <c:x val="-1.0078618181767727E-2"/>
                  <c:y val="-2.764650592186705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FCD-4BBA-BC51-7063CC337CE4}"/>
                </c:ext>
              </c:extLst>
            </c:dLbl>
            <c:dLbl>
              <c:idx val="2"/>
              <c:layout>
                <c:manualLayout>
                  <c:x val="-2.3936718181698333E-2"/>
                  <c:y val="-3.071833991318575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FCD-4BBA-BC51-7063CC337CE4}"/>
                </c:ext>
              </c:extLst>
            </c:dLbl>
            <c:dLbl>
              <c:idx val="3"/>
              <c:layout>
                <c:manualLayout>
                  <c:x val="-5.0393090908839328E-3"/>
                  <c:y val="-1.53591699565928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FCD-4BBA-BC51-7063CC337CE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6: Politiche giovanili, sport e tempo libero</c:v>
                </c:pt>
                <c:pt idx="1">
                  <c:v>MISSIONE 8: Assetto del territorio ed edilizia abit.</c:v>
                </c:pt>
                <c:pt idx="2">
                  <c:v>MISSIONE 9: Sviluppo sostenibile e tutela del territorio e dell'ambiente</c:v>
                </c:pt>
                <c:pt idx="3">
                  <c:v>MISSIONE 10: Trasporti e diritto alla mobilità</c:v>
                </c:pt>
              </c:strCache>
            </c:strRef>
          </c:cat>
          <c:val>
            <c:numRef>
              <c:f>Foglio1!$B$2:$B$5</c:f>
              <c:numCache>
                <c:formatCode>#,##0.00\ _€</c:formatCode>
                <c:ptCount val="4"/>
                <c:pt idx="0">
                  <c:v>521629.54</c:v>
                </c:pt>
                <c:pt idx="1">
                  <c:v>34500</c:v>
                </c:pt>
                <c:pt idx="2">
                  <c:v>3394249.87</c:v>
                </c:pt>
                <c:pt idx="3">
                  <c:v>963063.95</c:v>
                </c:pt>
              </c:numCache>
            </c:numRef>
          </c:val>
          <c:shape val="cylinder"/>
          <c:extLst>
            <c:ext xmlns:c16="http://schemas.microsoft.com/office/drawing/2014/chart" uri="{C3380CC4-5D6E-409C-BE32-E72D297353CC}">
              <c16:uniqueId val="{00000000-EFCD-4BBA-BC51-7063CC337CE4}"/>
            </c:ext>
          </c:extLst>
        </c:ser>
        <c:ser>
          <c:idx val="1"/>
          <c:order val="1"/>
          <c:tx>
            <c:strRef>
              <c:f>Foglio1!$C$1</c:f>
              <c:strCache>
                <c:ptCount val="1"/>
                <c:pt idx="0">
                  <c:v>IMPEGNATO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3.7794818181628803E-2"/>
                  <c:y val="-2.457467193054849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FCD-4BBA-BC51-7063CC337CE4}"/>
                </c:ext>
              </c:extLst>
            </c:dLbl>
            <c:dLbl>
              <c:idx val="1"/>
              <c:layout>
                <c:manualLayout>
                  <c:x val="3.6534990908907841E-2"/>
                  <c:y val="-3.07183399131856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CD-4BBA-BC51-7063CC337CE4}"/>
                </c:ext>
              </c:extLst>
            </c:dLbl>
            <c:dLbl>
              <c:idx val="2"/>
              <c:layout>
                <c:manualLayout>
                  <c:x val="2.7716199999861121E-2"/>
                  <c:y val="-2.457467193054850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FCD-4BBA-BC51-7063CC337CE4}"/>
                </c:ext>
              </c:extLst>
            </c:dLbl>
            <c:dLbl>
              <c:idx val="3"/>
              <c:layout>
                <c:manualLayout>
                  <c:x val="3.5275163636186879E-2"/>
                  <c:y val="-2.15028379392299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FCD-4BBA-BC51-7063CC337CE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6: Politiche giovanili, sport e tempo libero</c:v>
                </c:pt>
                <c:pt idx="1">
                  <c:v>MISSIONE 8: Assetto del territorio ed edilizia abit.</c:v>
                </c:pt>
                <c:pt idx="2">
                  <c:v>MISSIONE 9: Sviluppo sostenibile e tutela del territorio e dell'ambiente</c:v>
                </c:pt>
                <c:pt idx="3">
                  <c:v>MISSIONE 10: Trasporti e diritto alla mobilità</c:v>
                </c:pt>
              </c:strCache>
            </c:strRef>
          </c:cat>
          <c:val>
            <c:numRef>
              <c:f>Foglio1!$C$2:$C$5</c:f>
              <c:numCache>
                <c:formatCode>#,##0.00\ _€</c:formatCode>
                <c:ptCount val="4"/>
                <c:pt idx="0">
                  <c:v>321881.99</c:v>
                </c:pt>
                <c:pt idx="1">
                  <c:v>7516.5</c:v>
                </c:pt>
                <c:pt idx="2">
                  <c:v>3132656.07</c:v>
                </c:pt>
                <c:pt idx="3">
                  <c:v>781676.19</c:v>
                </c:pt>
              </c:numCache>
            </c:numRef>
          </c:val>
          <c:shape val="cylinder"/>
          <c:extLst>
            <c:ext xmlns:c16="http://schemas.microsoft.com/office/drawing/2014/chart" uri="{C3380CC4-5D6E-409C-BE32-E72D297353CC}">
              <c16:uniqueId val="{00000001-EFCD-4BBA-BC51-7063CC337CE4}"/>
            </c:ext>
          </c:extLst>
        </c:ser>
        <c:dLbls>
          <c:showLegendKey val="0"/>
          <c:showVal val="0"/>
          <c:showCatName val="0"/>
          <c:showSerName val="0"/>
          <c:showPercent val="0"/>
          <c:showBubbleSize val="0"/>
        </c:dLbls>
        <c:gapWidth val="150"/>
        <c:shape val="box"/>
        <c:axId val="231522352"/>
        <c:axId val="673345920"/>
        <c:axId val="0"/>
      </c:bar3DChart>
      <c:catAx>
        <c:axId val="2315223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673345920"/>
        <c:crosses val="autoZero"/>
        <c:auto val="1"/>
        <c:lblAlgn val="ctr"/>
        <c:lblOffset val="100"/>
        <c:noMultiLvlLbl val="0"/>
      </c:catAx>
      <c:valAx>
        <c:axId val="673345920"/>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23152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4218126218690607E-17"/>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47-46F7-8950-847BA3D65D0D}"/>
                </c:ext>
              </c:extLst>
            </c:dLbl>
            <c:dLbl>
              <c:idx val="1"/>
              <c:layout>
                <c:manualLayout>
                  <c:x val="-1.3210039630118891E-2"/>
                  <c:y val="-1.4115569278408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47-46F7-8950-847BA3D65D0D}"/>
                </c:ext>
              </c:extLst>
            </c:dLbl>
            <c:dLbl>
              <c:idx val="2"/>
              <c:layout>
                <c:manualLayout>
                  <c:x val="-7.926023778071431E-3"/>
                  <c:y val="-5.2933384794030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47-46F7-8950-847BA3D65D0D}"/>
                </c:ext>
              </c:extLst>
            </c:dLbl>
            <c:dLbl>
              <c:idx val="3"/>
              <c:layout>
                <c:manualLayout>
                  <c:x val="-1.056803170409521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47-46F7-8950-847BA3D65D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12: Diritti sociali, politiche sociali e famiglie</c:v>
                </c:pt>
                <c:pt idx="1">
                  <c:v>MISSIONE 14: Sviluppo economico e competitività</c:v>
                </c:pt>
                <c:pt idx="2">
                  <c:v>MISSIONE 15: Politiche per il lavoro e la formazione professionale</c:v>
                </c:pt>
                <c:pt idx="3">
                  <c:v>MISSIONE 18:Relazioni con le altre autonomie territoriali e locali</c:v>
                </c:pt>
              </c:strCache>
            </c:strRef>
          </c:cat>
          <c:val>
            <c:numRef>
              <c:f>Foglio1!$B$2:$B$5</c:f>
              <c:numCache>
                <c:formatCode>#,##0.00\ _€</c:formatCode>
                <c:ptCount val="4"/>
                <c:pt idx="0">
                  <c:v>1458102.45</c:v>
                </c:pt>
                <c:pt idx="1">
                  <c:v>129417</c:v>
                </c:pt>
                <c:pt idx="2">
                  <c:v>7360.28</c:v>
                </c:pt>
                <c:pt idx="3">
                  <c:v>7240</c:v>
                </c:pt>
              </c:numCache>
            </c:numRef>
          </c:val>
          <c:shape val="cylinder"/>
          <c:extLst>
            <c:ext xmlns:c16="http://schemas.microsoft.com/office/drawing/2014/chart" uri="{C3380CC4-5D6E-409C-BE32-E72D297353CC}">
              <c16:uniqueId val="{00000000-6047-46F7-8950-847BA3D65D0D}"/>
            </c:ext>
          </c:extLst>
        </c:ser>
        <c:ser>
          <c:idx val="1"/>
          <c:order val="1"/>
          <c:tx>
            <c:strRef>
              <c:f>Foglio1!$C$1</c:f>
              <c:strCache>
                <c:ptCount val="1"/>
                <c:pt idx="0">
                  <c:v>IMPEGNATO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8877146631439848E-2"/>
                  <c:y val="-6.4695611823475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47-46F7-8950-847BA3D65D0D}"/>
                </c:ext>
              </c:extLst>
            </c:dLbl>
            <c:dLbl>
              <c:idx val="1"/>
              <c:layout>
                <c:manualLayout>
                  <c:x val="1.5852047556142668E-2"/>
                  <c:y val="-1.764446159801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47-46F7-8950-847BA3D65D0D}"/>
                </c:ext>
              </c:extLst>
            </c:dLbl>
            <c:dLbl>
              <c:idx val="2"/>
              <c:layout>
                <c:manualLayout>
                  <c:x val="3.6988110964332896E-2"/>
                  <c:y val="-4.2346707835224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47-46F7-8950-847BA3D65D0D}"/>
                </c:ext>
              </c:extLst>
            </c:dLbl>
            <c:dLbl>
              <c:idx val="3"/>
              <c:layout>
                <c:manualLayout>
                  <c:x val="3.4346103038309019E-2"/>
                  <c:y val="-2.1173353917612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47-46F7-8950-847BA3D65D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12: Diritti sociali, politiche sociali e famiglie</c:v>
                </c:pt>
                <c:pt idx="1">
                  <c:v>MISSIONE 14: Sviluppo economico e competitività</c:v>
                </c:pt>
                <c:pt idx="2">
                  <c:v>MISSIONE 15: Politiche per il lavoro e la formazione professionale</c:v>
                </c:pt>
                <c:pt idx="3">
                  <c:v>MISSIONE 18:Relazioni con le altre autonomie territoriali e locali</c:v>
                </c:pt>
              </c:strCache>
            </c:strRef>
          </c:cat>
          <c:val>
            <c:numRef>
              <c:f>Foglio1!$C$2:$C$5</c:f>
              <c:numCache>
                <c:formatCode>#,##0.00\ _€</c:formatCode>
                <c:ptCount val="4"/>
                <c:pt idx="0">
                  <c:v>625766.75</c:v>
                </c:pt>
                <c:pt idx="1">
                  <c:v>47811.01</c:v>
                </c:pt>
                <c:pt idx="2">
                  <c:v>7360.28</c:v>
                </c:pt>
                <c:pt idx="3">
                  <c:v>7240</c:v>
                </c:pt>
              </c:numCache>
            </c:numRef>
          </c:val>
          <c:shape val="cylinder"/>
          <c:extLst>
            <c:ext xmlns:c16="http://schemas.microsoft.com/office/drawing/2014/chart" uri="{C3380CC4-5D6E-409C-BE32-E72D297353CC}">
              <c16:uniqueId val="{00000001-6047-46F7-8950-847BA3D65D0D}"/>
            </c:ext>
          </c:extLst>
        </c:ser>
        <c:dLbls>
          <c:showLegendKey val="0"/>
          <c:showVal val="0"/>
          <c:showCatName val="0"/>
          <c:showSerName val="0"/>
          <c:showPercent val="0"/>
          <c:showBubbleSize val="0"/>
        </c:dLbls>
        <c:gapWidth val="150"/>
        <c:shape val="box"/>
        <c:axId val="675092208"/>
        <c:axId val="349586464"/>
        <c:axId val="0"/>
      </c:bar3DChart>
      <c:catAx>
        <c:axId val="675092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349586464"/>
        <c:crosses val="autoZero"/>
        <c:auto val="1"/>
        <c:lblAlgn val="ctr"/>
        <c:lblOffset val="100"/>
        <c:noMultiLvlLbl val="0"/>
      </c:catAx>
      <c:valAx>
        <c:axId val="34958646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67509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Foglio1!$B$1</c:f>
              <c:strCache>
                <c:ptCount val="1"/>
                <c:pt idx="0">
                  <c:v>STANZIATO</c:v>
                </c:pt>
              </c:strCache>
            </c:strRef>
          </c:tx>
          <c:spPr>
            <a:gradFill rotWithShape="1">
              <a:gsLst>
                <a:gs pos="0">
                  <a:schemeClr val="accent1">
                    <a:tint val="94000"/>
                    <a:satMod val="103000"/>
                    <a:lumMod val="102000"/>
                  </a:schemeClr>
                </a:gs>
                <a:gs pos="50000">
                  <a:schemeClr val="accent1">
                    <a:shade val="100000"/>
                    <a:satMod val="110000"/>
                    <a:lumMod val="100000"/>
                  </a:schemeClr>
                </a:gs>
                <a:gs pos="100000">
                  <a:schemeClr val="accent1">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2.4218126218690607E-17"/>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047-46F7-8950-847BA3D65D0D}"/>
                </c:ext>
              </c:extLst>
            </c:dLbl>
            <c:dLbl>
              <c:idx val="1"/>
              <c:layout>
                <c:manualLayout>
                  <c:x val="-1.3210039630118891E-2"/>
                  <c:y val="-1.41155692784082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047-46F7-8950-847BA3D65D0D}"/>
                </c:ext>
              </c:extLst>
            </c:dLbl>
            <c:dLbl>
              <c:idx val="2"/>
              <c:layout>
                <c:manualLayout>
                  <c:x val="-7.926023778071431E-3"/>
                  <c:y val="-5.29333847940307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047-46F7-8950-847BA3D65D0D}"/>
                </c:ext>
              </c:extLst>
            </c:dLbl>
            <c:dLbl>
              <c:idx val="3"/>
              <c:layout>
                <c:manualLayout>
                  <c:x val="-1.056803170409521E-2"/>
                  <c:y val="-2.47022462372143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047-46F7-8950-847BA3D65D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19: Relazioni internazionali</c:v>
                </c:pt>
                <c:pt idx="1">
                  <c:v>MISSIONE 20: Fondi e accantonamenti</c:v>
                </c:pt>
                <c:pt idx="2">
                  <c:v>MISSIONE 50: Debito pubblico</c:v>
                </c:pt>
                <c:pt idx="3">
                  <c:v>MISSIONE 99: Servizi per conto terzi</c:v>
                </c:pt>
              </c:strCache>
            </c:strRef>
          </c:cat>
          <c:val>
            <c:numRef>
              <c:f>Foglio1!$B$2:$B$5</c:f>
              <c:numCache>
                <c:formatCode>#,##0.00\ _€</c:formatCode>
                <c:ptCount val="4"/>
                <c:pt idx="0">
                  <c:v>150538.6</c:v>
                </c:pt>
                <c:pt idx="1">
                  <c:v>367494.02</c:v>
                </c:pt>
                <c:pt idx="2">
                  <c:v>149535</c:v>
                </c:pt>
                <c:pt idx="3">
                  <c:v>2069000</c:v>
                </c:pt>
              </c:numCache>
            </c:numRef>
          </c:val>
          <c:shape val="cylinder"/>
          <c:extLst>
            <c:ext xmlns:c16="http://schemas.microsoft.com/office/drawing/2014/chart" uri="{C3380CC4-5D6E-409C-BE32-E72D297353CC}">
              <c16:uniqueId val="{00000000-6047-46F7-8950-847BA3D65D0D}"/>
            </c:ext>
          </c:extLst>
        </c:ser>
        <c:ser>
          <c:idx val="1"/>
          <c:order val="1"/>
          <c:tx>
            <c:strRef>
              <c:f>Foglio1!$C$1</c:f>
              <c:strCache>
                <c:ptCount val="1"/>
                <c:pt idx="0">
                  <c:v>IMPEGNATO</c:v>
                </c:pt>
              </c:strCache>
            </c:strRef>
          </c:tx>
          <c:spPr>
            <a:gradFill rotWithShape="1">
              <a:gsLst>
                <a:gs pos="0">
                  <a:schemeClr val="accent2">
                    <a:tint val="94000"/>
                    <a:satMod val="103000"/>
                    <a:lumMod val="102000"/>
                  </a:schemeClr>
                </a:gs>
                <a:gs pos="50000">
                  <a:schemeClr val="accent2">
                    <a:shade val="100000"/>
                    <a:satMod val="110000"/>
                    <a:lumMod val="100000"/>
                  </a:schemeClr>
                </a:gs>
                <a:gs pos="100000">
                  <a:schemeClr val="accent2">
                    <a:shade val="78000"/>
                    <a:satMod val="120000"/>
                    <a:lumMod val="99000"/>
                  </a:schemeClr>
                </a:gs>
              </a:gsLst>
              <a:lin ang="5400000" scaled="0"/>
            </a:gradFill>
            <a:ln>
              <a:noFill/>
            </a:ln>
            <a:effectLst>
              <a:outerShdw blurRad="57150" dist="19050" dir="5400000" algn="ctr" rotWithShape="0">
                <a:srgbClr val="000000">
                  <a:alpha val="63000"/>
                </a:srgbClr>
              </a:outerShdw>
            </a:effectLst>
            <a:sp3d/>
          </c:spPr>
          <c:invertIfNegative val="0"/>
          <c:dLbls>
            <c:dLbl>
              <c:idx val="0"/>
              <c:layout>
                <c:manualLayout>
                  <c:x val="4.8877146631439848E-2"/>
                  <c:y val="-6.4695611823475806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47-46F7-8950-847BA3D65D0D}"/>
                </c:ext>
              </c:extLst>
            </c:dLbl>
            <c:dLbl>
              <c:idx val="1"/>
              <c:layout>
                <c:manualLayout>
                  <c:x val="1.5852047556142668E-2"/>
                  <c:y val="-1.7644461598010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047-46F7-8950-847BA3D65D0D}"/>
                </c:ext>
              </c:extLst>
            </c:dLbl>
            <c:dLbl>
              <c:idx val="2"/>
              <c:layout>
                <c:manualLayout>
                  <c:x val="3.6988110964332896E-2"/>
                  <c:y val="-4.234670783522469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047-46F7-8950-847BA3D65D0D}"/>
                </c:ext>
              </c:extLst>
            </c:dLbl>
            <c:dLbl>
              <c:idx val="3"/>
              <c:layout>
                <c:manualLayout>
                  <c:x val="3.4346103038309019E-2"/>
                  <c:y val="-2.117335391761231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047-46F7-8950-847BA3D65D0D}"/>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lumMod val="85000"/>
                      </a:schemeClr>
                    </a:solidFill>
                    <a:latin typeface="Arial" panose="020B0604020202020204" pitchFamily="34" charset="0"/>
                    <a:ea typeface="+mn-ea"/>
                    <a:cs typeface="Arial" panose="020B0604020202020204" pitchFamily="34" charset="0"/>
                  </a:defRPr>
                </a:pPr>
                <a:endParaRPr lang="it-I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Foglio1!$A$2:$A$5</c:f>
              <c:strCache>
                <c:ptCount val="4"/>
                <c:pt idx="0">
                  <c:v>MISSIONE 19: Relazioni internazionali</c:v>
                </c:pt>
                <c:pt idx="1">
                  <c:v>MISSIONE 20: Fondi e accantonamenti</c:v>
                </c:pt>
                <c:pt idx="2">
                  <c:v>MISSIONE 50: Debito pubblico</c:v>
                </c:pt>
                <c:pt idx="3">
                  <c:v>MISSIONE 99: Servizi per conto terzi</c:v>
                </c:pt>
              </c:strCache>
            </c:strRef>
          </c:cat>
          <c:val>
            <c:numRef>
              <c:f>Foglio1!$C$2:$C$5</c:f>
              <c:numCache>
                <c:formatCode>#,##0.00\ _€</c:formatCode>
                <c:ptCount val="4"/>
                <c:pt idx="0">
                  <c:v>6518.33</c:v>
                </c:pt>
                <c:pt idx="1">
                  <c:v>0</c:v>
                </c:pt>
                <c:pt idx="2">
                  <c:v>74765.78</c:v>
                </c:pt>
                <c:pt idx="3">
                  <c:v>1376067.5</c:v>
                </c:pt>
              </c:numCache>
            </c:numRef>
          </c:val>
          <c:shape val="cylinder"/>
          <c:extLst>
            <c:ext xmlns:c16="http://schemas.microsoft.com/office/drawing/2014/chart" uri="{C3380CC4-5D6E-409C-BE32-E72D297353CC}">
              <c16:uniqueId val="{00000001-6047-46F7-8950-847BA3D65D0D}"/>
            </c:ext>
          </c:extLst>
        </c:ser>
        <c:dLbls>
          <c:showLegendKey val="0"/>
          <c:showVal val="0"/>
          <c:showCatName val="0"/>
          <c:showSerName val="0"/>
          <c:showPercent val="0"/>
          <c:showBubbleSize val="0"/>
        </c:dLbls>
        <c:gapWidth val="150"/>
        <c:shape val="box"/>
        <c:axId val="675092208"/>
        <c:axId val="349586464"/>
        <c:axId val="0"/>
      </c:bar3DChart>
      <c:catAx>
        <c:axId val="6750922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crossAx val="349586464"/>
        <c:crosses val="autoZero"/>
        <c:auto val="1"/>
        <c:lblAlgn val="ctr"/>
        <c:lblOffset val="100"/>
        <c:noMultiLvlLbl val="0"/>
      </c:catAx>
      <c:valAx>
        <c:axId val="349586464"/>
        <c:scaling>
          <c:orientation val="minMax"/>
        </c:scaling>
        <c:delete val="0"/>
        <c:axPos val="l"/>
        <c:majorGridlines>
          <c:spPr>
            <a:ln w="9525" cap="flat" cmpd="sng" algn="ctr">
              <a:solidFill>
                <a:schemeClr val="dk1">
                  <a:lumMod val="50000"/>
                  <a:lumOff val="50000"/>
                </a:schemeClr>
              </a:solidFill>
              <a:round/>
            </a:ln>
            <a:effectLst/>
          </c:spPr>
        </c:majorGridlines>
        <c:numFmt formatCode="#,##0.00\ 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it-IT"/>
          </a:p>
        </c:txPr>
        <c:crossAx val="6750922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8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1.xml><?xml version="1.0" encoding="utf-8"?>
<cs:chartStyle xmlns:cs="http://schemas.microsoft.com/office/drawing/2012/chartStyle" xmlns:a="http://schemas.openxmlformats.org/drawingml/2006/main" id="268">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1BAE9C-20F7-4CBF-BA45-BA8AB00219CC}" type="doc">
      <dgm:prSet loTypeId="urn:microsoft.com/office/officeart/2005/8/layout/hierarchy3" loCatId="list" qsTypeId="urn:microsoft.com/office/officeart/2005/8/quickstyle/3d9" qsCatId="3D" csTypeId="urn:microsoft.com/office/officeart/2005/8/colors/accent1_2" csCatId="accent1" phldr="1"/>
      <dgm:spPr/>
      <dgm:t>
        <a:bodyPr/>
        <a:lstStyle/>
        <a:p>
          <a:endParaRPr lang="it-IT"/>
        </a:p>
      </dgm:t>
    </dgm:pt>
    <dgm:pt modelId="{E6B161F9-8F25-474E-A98F-B7A5EC9E7622}">
      <dgm:prSet phldrT="[Testo]"/>
      <dgm:spPr/>
      <dgm:t>
        <a:bodyPr/>
        <a:lstStyle/>
        <a:p>
          <a:r>
            <a:rPr lang="it-IT" b="1" dirty="0"/>
            <a:t>Fondo di cassa  al 31.12.2018 </a:t>
          </a:r>
        </a:p>
        <a:p>
          <a:r>
            <a:rPr lang="it-IT" b="1" dirty="0"/>
            <a:t> € 7.497.681,01</a:t>
          </a:r>
        </a:p>
      </dgm:t>
    </dgm:pt>
    <dgm:pt modelId="{2DE0C0D6-F642-4266-B9AD-16EEB231748B}" type="parTrans" cxnId="{079ACEF1-8D20-4E4A-B4AB-C21EC0FF1EE7}">
      <dgm:prSet/>
      <dgm:spPr/>
      <dgm:t>
        <a:bodyPr/>
        <a:lstStyle/>
        <a:p>
          <a:endParaRPr lang="it-IT"/>
        </a:p>
      </dgm:t>
    </dgm:pt>
    <dgm:pt modelId="{7E303CDF-BF40-484E-8464-E51713C74361}" type="sibTrans" cxnId="{079ACEF1-8D20-4E4A-B4AB-C21EC0FF1EE7}">
      <dgm:prSet/>
      <dgm:spPr/>
      <dgm:t>
        <a:bodyPr/>
        <a:lstStyle/>
        <a:p>
          <a:endParaRPr lang="it-IT"/>
        </a:p>
      </dgm:t>
    </dgm:pt>
    <dgm:pt modelId="{EFAF75BF-579A-48A6-B8F1-8BB66181D53F}">
      <dgm:prSet phldrT="[Testo]"/>
      <dgm:spPr/>
      <dgm:t>
        <a:bodyPr/>
        <a:lstStyle/>
        <a:p>
          <a:r>
            <a:rPr lang="it-IT" b="1" dirty="0"/>
            <a:t>Fondo di cassa a luglio 2019</a:t>
          </a:r>
        </a:p>
        <a:p>
          <a:r>
            <a:rPr lang="it-IT" b="1" dirty="0"/>
            <a:t> € 7.328.935,83</a:t>
          </a:r>
        </a:p>
      </dgm:t>
    </dgm:pt>
    <dgm:pt modelId="{83E61E7A-DCC2-478F-A8BE-37748611C204}" type="parTrans" cxnId="{897F2F0D-FB03-4182-A818-67B0CA77F6A4}">
      <dgm:prSet/>
      <dgm:spPr/>
      <dgm:t>
        <a:bodyPr/>
        <a:lstStyle/>
        <a:p>
          <a:endParaRPr lang="it-IT"/>
        </a:p>
      </dgm:t>
    </dgm:pt>
    <dgm:pt modelId="{E0B29436-68AE-40C3-ADB4-7B01DBDEB46D}" type="sibTrans" cxnId="{897F2F0D-FB03-4182-A818-67B0CA77F6A4}">
      <dgm:prSet/>
      <dgm:spPr/>
      <dgm:t>
        <a:bodyPr/>
        <a:lstStyle/>
        <a:p>
          <a:endParaRPr lang="it-IT"/>
        </a:p>
      </dgm:t>
    </dgm:pt>
    <dgm:pt modelId="{3FB10523-6B2B-4F5F-9DCC-F842C735BEB3}" type="pres">
      <dgm:prSet presAssocID="{FF1BAE9C-20F7-4CBF-BA45-BA8AB00219CC}" presName="diagram" presStyleCnt="0">
        <dgm:presLayoutVars>
          <dgm:chPref val="1"/>
          <dgm:dir/>
          <dgm:animOne val="branch"/>
          <dgm:animLvl val="lvl"/>
          <dgm:resizeHandles/>
        </dgm:presLayoutVars>
      </dgm:prSet>
      <dgm:spPr/>
    </dgm:pt>
    <dgm:pt modelId="{86D14E2A-A027-4FC7-BBC5-4B2E2FC5B20B}" type="pres">
      <dgm:prSet presAssocID="{E6B161F9-8F25-474E-A98F-B7A5EC9E7622}" presName="root" presStyleCnt="0"/>
      <dgm:spPr/>
    </dgm:pt>
    <dgm:pt modelId="{31EC0DA4-2362-4BED-9A31-DB9424197DF7}" type="pres">
      <dgm:prSet presAssocID="{E6B161F9-8F25-474E-A98F-B7A5EC9E7622}" presName="rootComposite" presStyleCnt="0"/>
      <dgm:spPr/>
    </dgm:pt>
    <dgm:pt modelId="{969B55E9-CA2E-49C6-8381-171D88765E61}" type="pres">
      <dgm:prSet presAssocID="{E6B161F9-8F25-474E-A98F-B7A5EC9E7622}" presName="rootText" presStyleLbl="node1" presStyleIdx="0" presStyleCnt="2"/>
      <dgm:spPr/>
    </dgm:pt>
    <dgm:pt modelId="{34F7A886-D7AB-415F-B639-29A4014728A8}" type="pres">
      <dgm:prSet presAssocID="{E6B161F9-8F25-474E-A98F-B7A5EC9E7622}" presName="rootConnector" presStyleLbl="node1" presStyleIdx="0" presStyleCnt="2"/>
      <dgm:spPr/>
    </dgm:pt>
    <dgm:pt modelId="{48C5BB18-75A5-46B3-93C2-26422C253B1F}" type="pres">
      <dgm:prSet presAssocID="{E6B161F9-8F25-474E-A98F-B7A5EC9E7622}" presName="childShape" presStyleCnt="0"/>
      <dgm:spPr/>
    </dgm:pt>
    <dgm:pt modelId="{6AFFE85D-C691-4E8F-976B-FA847DADCDDD}" type="pres">
      <dgm:prSet presAssocID="{EFAF75BF-579A-48A6-B8F1-8BB66181D53F}" presName="root" presStyleCnt="0"/>
      <dgm:spPr/>
    </dgm:pt>
    <dgm:pt modelId="{4CAB7E4D-B93C-489A-BE66-C8B3171224D7}" type="pres">
      <dgm:prSet presAssocID="{EFAF75BF-579A-48A6-B8F1-8BB66181D53F}" presName="rootComposite" presStyleCnt="0"/>
      <dgm:spPr/>
    </dgm:pt>
    <dgm:pt modelId="{931FDD68-F814-4332-8EEB-023C8F5FFDF2}" type="pres">
      <dgm:prSet presAssocID="{EFAF75BF-579A-48A6-B8F1-8BB66181D53F}" presName="rootText" presStyleLbl="node1" presStyleIdx="1" presStyleCnt="2"/>
      <dgm:spPr/>
    </dgm:pt>
    <dgm:pt modelId="{C512B042-4C02-4FF7-AD36-A327C8A10D95}" type="pres">
      <dgm:prSet presAssocID="{EFAF75BF-579A-48A6-B8F1-8BB66181D53F}" presName="rootConnector" presStyleLbl="node1" presStyleIdx="1" presStyleCnt="2"/>
      <dgm:spPr/>
    </dgm:pt>
    <dgm:pt modelId="{A6DDDAED-3632-483D-9364-E8880726E0A3}" type="pres">
      <dgm:prSet presAssocID="{EFAF75BF-579A-48A6-B8F1-8BB66181D53F}" presName="childShape" presStyleCnt="0"/>
      <dgm:spPr/>
    </dgm:pt>
  </dgm:ptLst>
  <dgm:cxnLst>
    <dgm:cxn modelId="{897F2F0D-FB03-4182-A818-67B0CA77F6A4}" srcId="{FF1BAE9C-20F7-4CBF-BA45-BA8AB00219CC}" destId="{EFAF75BF-579A-48A6-B8F1-8BB66181D53F}" srcOrd="1" destOrd="0" parTransId="{83E61E7A-DCC2-478F-A8BE-37748611C204}" sibTransId="{E0B29436-68AE-40C3-ADB4-7B01DBDEB46D}"/>
    <dgm:cxn modelId="{CD34A023-2CAA-42C5-81E8-EB43F8902E89}" type="presOf" srcId="{FF1BAE9C-20F7-4CBF-BA45-BA8AB00219CC}" destId="{3FB10523-6B2B-4F5F-9DCC-F842C735BEB3}" srcOrd="0" destOrd="0" presId="urn:microsoft.com/office/officeart/2005/8/layout/hierarchy3"/>
    <dgm:cxn modelId="{791E2F28-0F1D-40CD-A7E0-10E2EDA6EC53}" type="presOf" srcId="{E6B161F9-8F25-474E-A98F-B7A5EC9E7622}" destId="{34F7A886-D7AB-415F-B639-29A4014728A8}" srcOrd="1" destOrd="0" presId="urn:microsoft.com/office/officeart/2005/8/layout/hierarchy3"/>
    <dgm:cxn modelId="{3BC11584-80A3-4FA9-B4E7-8D2A3A60EDF7}" type="presOf" srcId="{EFAF75BF-579A-48A6-B8F1-8BB66181D53F}" destId="{C512B042-4C02-4FF7-AD36-A327C8A10D95}" srcOrd="1" destOrd="0" presId="urn:microsoft.com/office/officeart/2005/8/layout/hierarchy3"/>
    <dgm:cxn modelId="{3E88B89B-13D6-4B00-811D-FCC2E2879542}" type="presOf" srcId="{EFAF75BF-579A-48A6-B8F1-8BB66181D53F}" destId="{931FDD68-F814-4332-8EEB-023C8F5FFDF2}" srcOrd="0" destOrd="0" presId="urn:microsoft.com/office/officeart/2005/8/layout/hierarchy3"/>
    <dgm:cxn modelId="{D6BAE3D9-6A89-40C6-B9DD-CA6A1972A0F2}" type="presOf" srcId="{E6B161F9-8F25-474E-A98F-B7A5EC9E7622}" destId="{969B55E9-CA2E-49C6-8381-171D88765E61}" srcOrd="0" destOrd="0" presId="urn:microsoft.com/office/officeart/2005/8/layout/hierarchy3"/>
    <dgm:cxn modelId="{079ACEF1-8D20-4E4A-B4AB-C21EC0FF1EE7}" srcId="{FF1BAE9C-20F7-4CBF-BA45-BA8AB00219CC}" destId="{E6B161F9-8F25-474E-A98F-B7A5EC9E7622}" srcOrd="0" destOrd="0" parTransId="{2DE0C0D6-F642-4266-B9AD-16EEB231748B}" sibTransId="{7E303CDF-BF40-484E-8464-E51713C74361}"/>
    <dgm:cxn modelId="{F6231F58-0BDB-4A8C-A210-77E69DBD223F}" type="presParOf" srcId="{3FB10523-6B2B-4F5F-9DCC-F842C735BEB3}" destId="{86D14E2A-A027-4FC7-BBC5-4B2E2FC5B20B}" srcOrd="0" destOrd="0" presId="urn:microsoft.com/office/officeart/2005/8/layout/hierarchy3"/>
    <dgm:cxn modelId="{F66C2143-7BA8-47B7-8C16-1FC0FA761D5A}" type="presParOf" srcId="{86D14E2A-A027-4FC7-BBC5-4B2E2FC5B20B}" destId="{31EC0DA4-2362-4BED-9A31-DB9424197DF7}" srcOrd="0" destOrd="0" presId="urn:microsoft.com/office/officeart/2005/8/layout/hierarchy3"/>
    <dgm:cxn modelId="{B921772D-E90E-40DD-8DF1-414F6C5B580E}" type="presParOf" srcId="{31EC0DA4-2362-4BED-9A31-DB9424197DF7}" destId="{969B55E9-CA2E-49C6-8381-171D88765E61}" srcOrd="0" destOrd="0" presId="urn:microsoft.com/office/officeart/2005/8/layout/hierarchy3"/>
    <dgm:cxn modelId="{DFADEAF1-7446-47C1-A988-CCA9C1535B73}" type="presParOf" srcId="{31EC0DA4-2362-4BED-9A31-DB9424197DF7}" destId="{34F7A886-D7AB-415F-B639-29A4014728A8}" srcOrd="1" destOrd="0" presId="urn:microsoft.com/office/officeart/2005/8/layout/hierarchy3"/>
    <dgm:cxn modelId="{C649DEA0-1BA3-4687-B21C-2D23BF3BE77F}" type="presParOf" srcId="{86D14E2A-A027-4FC7-BBC5-4B2E2FC5B20B}" destId="{48C5BB18-75A5-46B3-93C2-26422C253B1F}" srcOrd="1" destOrd="0" presId="urn:microsoft.com/office/officeart/2005/8/layout/hierarchy3"/>
    <dgm:cxn modelId="{E1CE232A-8524-4C4F-A92B-EB07A77506F3}" type="presParOf" srcId="{3FB10523-6B2B-4F5F-9DCC-F842C735BEB3}" destId="{6AFFE85D-C691-4E8F-976B-FA847DADCDDD}" srcOrd="1" destOrd="0" presId="urn:microsoft.com/office/officeart/2005/8/layout/hierarchy3"/>
    <dgm:cxn modelId="{06EFD4F0-53B9-413A-A96C-79DAE5C5945D}" type="presParOf" srcId="{6AFFE85D-C691-4E8F-976B-FA847DADCDDD}" destId="{4CAB7E4D-B93C-489A-BE66-C8B3171224D7}" srcOrd="0" destOrd="0" presId="urn:microsoft.com/office/officeart/2005/8/layout/hierarchy3"/>
    <dgm:cxn modelId="{26325395-CD0E-4D54-B4C9-3C037508440A}" type="presParOf" srcId="{4CAB7E4D-B93C-489A-BE66-C8B3171224D7}" destId="{931FDD68-F814-4332-8EEB-023C8F5FFDF2}" srcOrd="0" destOrd="0" presId="urn:microsoft.com/office/officeart/2005/8/layout/hierarchy3"/>
    <dgm:cxn modelId="{C2A5442B-0C3C-43A5-9202-C93B25AC1A76}" type="presParOf" srcId="{4CAB7E4D-B93C-489A-BE66-C8B3171224D7}" destId="{C512B042-4C02-4FF7-AD36-A327C8A10D95}" srcOrd="1" destOrd="0" presId="urn:microsoft.com/office/officeart/2005/8/layout/hierarchy3"/>
    <dgm:cxn modelId="{D02EBF88-517D-4A35-BC5D-0497F1238D82}" type="presParOf" srcId="{6AFFE85D-C691-4E8F-976B-FA847DADCDDD}" destId="{A6DDDAED-3632-483D-9364-E8880726E0A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9B55E9-CA2E-49C6-8381-171D88765E61}">
      <dsp:nvSpPr>
        <dsp:cNvPr id="0" name=""/>
        <dsp:cNvSpPr/>
      </dsp:nvSpPr>
      <dsp:spPr>
        <a:xfrm>
          <a:off x="1249" y="662098"/>
          <a:ext cx="4549331" cy="2274665"/>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55880" rIns="83820" bIns="55880" numCol="1" spcCol="1270" anchor="ctr" anchorCtr="0">
          <a:noAutofit/>
          <a:sp3d extrusionH="28000" prstMaterial="matte"/>
        </a:bodyPr>
        <a:lstStyle/>
        <a:p>
          <a:pPr marL="0" lvl="0" indent="0" algn="ctr" defTabSz="1955800">
            <a:lnSpc>
              <a:spcPct val="90000"/>
            </a:lnSpc>
            <a:spcBef>
              <a:spcPct val="0"/>
            </a:spcBef>
            <a:spcAft>
              <a:spcPct val="35000"/>
            </a:spcAft>
            <a:buNone/>
          </a:pPr>
          <a:r>
            <a:rPr lang="it-IT" sz="4400" b="1" kern="1200" dirty="0"/>
            <a:t>Fondo di cassa  al 31.12.2018 </a:t>
          </a:r>
        </a:p>
        <a:p>
          <a:pPr marL="0" lvl="0" indent="0" algn="ctr" defTabSz="1955800">
            <a:lnSpc>
              <a:spcPct val="90000"/>
            </a:lnSpc>
            <a:spcBef>
              <a:spcPct val="0"/>
            </a:spcBef>
            <a:spcAft>
              <a:spcPct val="35000"/>
            </a:spcAft>
            <a:buNone/>
          </a:pPr>
          <a:r>
            <a:rPr lang="it-IT" sz="4400" b="1" kern="1200" dirty="0"/>
            <a:t> € 7.497.681,01</a:t>
          </a:r>
        </a:p>
      </dsp:txBody>
      <dsp:txXfrm>
        <a:off x="67872" y="728721"/>
        <a:ext cx="4416085" cy="2141419"/>
      </dsp:txXfrm>
    </dsp:sp>
    <dsp:sp modelId="{931FDD68-F814-4332-8EEB-023C8F5FFDF2}">
      <dsp:nvSpPr>
        <dsp:cNvPr id="0" name=""/>
        <dsp:cNvSpPr/>
      </dsp:nvSpPr>
      <dsp:spPr>
        <a:xfrm>
          <a:off x="5687914" y="662098"/>
          <a:ext cx="4549331" cy="2274665"/>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3820" tIns="55880" rIns="83820" bIns="55880" numCol="1" spcCol="1270" anchor="ctr" anchorCtr="0">
          <a:noAutofit/>
          <a:sp3d extrusionH="28000" prstMaterial="matte"/>
        </a:bodyPr>
        <a:lstStyle/>
        <a:p>
          <a:pPr marL="0" lvl="0" indent="0" algn="ctr" defTabSz="1955800">
            <a:lnSpc>
              <a:spcPct val="90000"/>
            </a:lnSpc>
            <a:spcBef>
              <a:spcPct val="0"/>
            </a:spcBef>
            <a:spcAft>
              <a:spcPct val="35000"/>
            </a:spcAft>
            <a:buNone/>
          </a:pPr>
          <a:r>
            <a:rPr lang="it-IT" sz="4400" b="1" kern="1200" dirty="0"/>
            <a:t>Fondo di cassa a luglio 2019</a:t>
          </a:r>
        </a:p>
        <a:p>
          <a:pPr marL="0" lvl="0" indent="0" algn="ctr" defTabSz="1955800">
            <a:lnSpc>
              <a:spcPct val="90000"/>
            </a:lnSpc>
            <a:spcBef>
              <a:spcPct val="0"/>
            </a:spcBef>
            <a:spcAft>
              <a:spcPct val="35000"/>
            </a:spcAft>
            <a:buNone/>
          </a:pPr>
          <a:r>
            <a:rPr lang="it-IT" sz="4400" b="1" kern="1200" dirty="0"/>
            <a:t> € 7.328.935,83</a:t>
          </a:r>
        </a:p>
      </dsp:txBody>
      <dsp:txXfrm>
        <a:off x="5754537" y="728721"/>
        <a:ext cx="4416085" cy="21414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0.19692</cdr:x>
      <cdr:y>0.13029</cdr:y>
    </cdr:from>
    <cdr:to>
      <cdr:x>0.26626</cdr:x>
      <cdr:y>0.19703</cdr:y>
    </cdr:to>
    <cdr:cxnSp macro="">
      <cdr:nvCxnSpPr>
        <cdr:cNvPr id="3" name="Connettore diritto 2">
          <a:extLst xmlns:a="http://schemas.openxmlformats.org/drawingml/2006/main">
            <a:ext uri="{FF2B5EF4-FFF2-40B4-BE49-F238E27FC236}">
              <a16:creationId xmlns:a16="http://schemas.microsoft.com/office/drawing/2014/main" id="{CF048979-65FD-4042-B1C1-AB4F0E1C710F}"/>
            </a:ext>
          </a:extLst>
        </cdr:cNvPr>
        <cdr:cNvCxnSpPr/>
      </cdr:nvCxnSpPr>
      <cdr:spPr>
        <a:xfrm xmlns:a="http://schemas.openxmlformats.org/drawingml/2006/main">
          <a:off x="1893197" y="611226"/>
          <a:ext cx="666639" cy="313113"/>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0.37784</cdr:x>
      <cdr:y>0.12832</cdr:y>
    </cdr:from>
    <cdr:to>
      <cdr:x>0.37784</cdr:x>
      <cdr:y>0.12832</cdr:y>
    </cdr:to>
    <cdr:cxnSp macro="">
      <cdr:nvCxnSpPr>
        <cdr:cNvPr id="6" name="Connettore diritto 5">
          <a:extLst xmlns:a="http://schemas.openxmlformats.org/drawingml/2006/main">
            <a:ext uri="{FF2B5EF4-FFF2-40B4-BE49-F238E27FC236}">
              <a16:creationId xmlns:a16="http://schemas.microsoft.com/office/drawing/2014/main" id="{519BCEF0-94DF-46CF-A810-4AB5D0D2EA0C}"/>
            </a:ext>
          </a:extLst>
        </cdr:cNvPr>
        <cdr:cNvCxnSpPr/>
      </cdr:nvCxnSpPr>
      <cdr:spPr>
        <a:xfrm xmlns:a="http://schemas.openxmlformats.org/drawingml/2006/main">
          <a:off x="3632545" y="576470"/>
          <a:ext cx="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0.49784</cdr:x>
      <cdr:y>0.08628</cdr:y>
    </cdr:from>
    <cdr:to>
      <cdr:x>0.58572</cdr:x>
      <cdr:y>0.13347</cdr:y>
    </cdr:to>
    <cdr:cxnSp macro="">
      <cdr:nvCxnSpPr>
        <cdr:cNvPr id="10" name="Connettore diritto 9">
          <a:extLst xmlns:a="http://schemas.openxmlformats.org/drawingml/2006/main">
            <a:ext uri="{FF2B5EF4-FFF2-40B4-BE49-F238E27FC236}">
              <a16:creationId xmlns:a16="http://schemas.microsoft.com/office/drawing/2014/main" id="{B933A404-EA95-45C3-AFB5-65C29337B617}"/>
            </a:ext>
          </a:extLst>
        </cdr:cNvPr>
        <cdr:cNvCxnSpPr/>
      </cdr:nvCxnSpPr>
      <cdr:spPr>
        <a:xfrm xmlns:a="http://schemas.openxmlformats.org/drawingml/2006/main" flipH="1">
          <a:off x="4786201" y="404778"/>
          <a:ext cx="844827" cy="221387"/>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0.37482</cdr:x>
      <cdr:y>0.08628</cdr:y>
    </cdr:from>
    <cdr:to>
      <cdr:x>0.39756</cdr:x>
      <cdr:y>0.13136</cdr:y>
    </cdr:to>
    <cdr:cxnSp macro="">
      <cdr:nvCxnSpPr>
        <cdr:cNvPr id="12" name="Connettore diritto 11">
          <a:extLst xmlns:a="http://schemas.openxmlformats.org/drawingml/2006/main">
            <a:ext uri="{FF2B5EF4-FFF2-40B4-BE49-F238E27FC236}">
              <a16:creationId xmlns:a16="http://schemas.microsoft.com/office/drawing/2014/main" id="{C483E176-6752-434C-B4D5-E6F0416B9FE9}"/>
            </a:ext>
          </a:extLst>
        </cdr:cNvPr>
        <cdr:cNvCxnSpPr/>
      </cdr:nvCxnSpPr>
      <cdr:spPr>
        <a:xfrm xmlns:a="http://schemas.openxmlformats.org/drawingml/2006/main">
          <a:off x="3603444" y="404778"/>
          <a:ext cx="218661" cy="211448"/>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0.16841</cdr:x>
      <cdr:y>0.50424</cdr:y>
    </cdr:from>
    <cdr:to>
      <cdr:x>0.18975</cdr:x>
      <cdr:y>0.50424</cdr:y>
    </cdr:to>
    <cdr:cxnSp macro="">
      <cdr:nvCxnSpPr>
        <cdr:cNvPr id="19" name="Connettore diritto 18">
          <a:extLst xmlns:a="http://schemas.openxmlformats.org/drawingml/2006/main">
            <a:ext uri="{FF2B5EF4-FFF2-40B4-BE49-F238E27FC236}">
              <a16:creationId xmlns:a16="http://schemas.microsoft.com/office/drawing/2014/main" id="{C6C58FB0-DB0E-4DF0-917B-D717A311C75D}"/>
            </a:ext>
          </a:extLst>
        </cdr:cNvPr>
        <cdr:cNvCxnSpPr/>
      </cdr:nvCxnSpPr>
      <cdr:spPr>
        <a:xfrm xmlns:a="http://schemas.openxmlformats.org/drawingml/2006/main">
          <a:off x="1724950" y="2365513"/>
          <a:ext cx="21866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0.78749</cdr:x>
      <cdr:y>0.65678</cdr:y>
    </cdr:from>
    <cdr:to>
      <cdr:x>0.79817</cdr:x>
      <cdr:y>0.65678</cdr:y>
    </cdr:to>
    <cdr:cxnSp macro="">
      <cdr:nvCxnSpPr>
        <cdr:cNvPr id="21" name="Connettore diritto 20">
          <a:extLst xmlns:a="http://schemas.openxmlformats.org/drawingml/2006/main">
            <a:ext uri="{FF2B5EF4-FFF2-40B4-BE49-F238E27FC236}">
              <a16:creationId xmlns:a16="http://schemas.microsoft.com/office/drawing/2014/main" id="{F1D411E8-2273-4A57-B0F9-CE785DA2C91E}"/>
            </a:ext>
          </a:extLst>
        </cdr:cNvPr>
        <cdr:cNvCxnSpPr/>
      </cdr:nvCxnSpPr>
      <cdr:spPr>
        <a:xfrm xmlns:a="http://schemas.openxmlformats.org/drawingml/2006/main" flipH="1">
          <a:off x="8066115" y="3081130"/>
          <a:ext cx="109330" cy="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8427" cy="513508"/>
          </a:xfrm>
          <a:prstGeom prst="rect">
            <a:avLst/>
          </a:prstGeom>
        </p:spPr>
        <p:txBody>
          <a:bodyPr vert="horz" lIns="99048" tIns="49524" rIns="99048" bIns="49524" rtlCol="0"/>
          <a:lstStyle>
            <a:lvl1pPr algn="l">
              <a:defRPr sz="1300"/>
            </a:lvl1pPr>
          </a:lstStyle>
          <a:p>
            <a:endParaRPr lang="it-IT"/>
          </a:p>
        </p:txBody>
      </p:sp>
      <p:sp>
        <p:nvSpPr>
          <p:cNvPr id="3" name="Segnaposto data 2"/>
          <p:cNvSpPr>
            <a:spLocks noGrp="1"/>
          </p:cNvSpPr>
          <p:nvPr>
            <p:ph type="dt" idx="1"/>
          </p:nvPr>
        </p:nvSpPr>
        <p:spPr>
          <a:xfrm>
            <a:off x="4023992" y="0"/>
            <a:ext cx="3078427" cy="513508"/>
          </a:xfrm>
          <a:prstGeom prst="rect">
            <a:avLst/>
          </a:prstGeom>
        </p:spPr>
        <p:txBody>
          <a:bodyPr vert="horz" lIns="99048" tIns="49524" rIns="99048" bIns="49524" rtlCol="0"/>
          <a:lstStyle>
            <a:lvl1pPr algn="r">
              <a:defRPr sz="1300"/>
            </a:lvl1pPr>
          </a:lstStyle>
          <a:p>
            <a:fld id="{CAE5DEC3-D729-4261-8F25-86DFC23A7A70}" type="datetimeFigureOut">
              <a:rPr lang="it-IT" smtClean="0"/>
              <a:t>13/08/2019</a:t>
            </a:fld>
            <a:endParaRPr lang="it-IT"/>
          </a:p>
        </p:txBody>
      </p:sp>
      <p:sp>
        <p:nvSpPr>
          <p:cNvPr id="4" name="Segnaposto immagine diapositiva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9048" tIns="49524" rIns="99048" bIns="49524" rtlCol="0" anchor="ctr"/>
          <a:lstStyle/>
          <a:p>
            <a:endParaRPr lang="it-IT"/>
          </a:p>
        </p:txBody>
      </p:sp>
      <p:sp>
        <p:nvSpPr>
          <p:cNvPr id="5" name="Segnaposto note 4"/>
          <p:cNvSpPr>
            <a:spLocks noGrp="1"/>
          </p:cNvSpPr>
          <p:nvPr>
            <p:ph type="body" sz="quarter" idx="3"/>
          </p:nvPr>
        </p:nvSpPr>
        <p:spPr>
          <a:xfrm>
            <a:off x="710407" y="4925408"/>
            <a:ext cx="5683250" cy="4029879"/>
          </a:xfrm>
          <a:prstGeom prst="rect">
            <a:avLst/>
          </a:prstGeom>
        </p:spPr>
        <p:txBody>
          <a:bodyPr vert="horz" lIns="99048" tIns="49524" rIns="99048" bIns="49524"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721108"/>
            <a:ext cx="3078427" cy="513507"/>
          </a:xfrm>
          <a:prstGeom prst="rect">
            <a:avLst/>
          </a:prstGeom>
        </p:spPr>
        <p:txBody>
          <a:bodyPr vert="horz" lIns="99048" tIns="49524" rIns="99048" bIns="49524" rtlCol="0" anchor="b"/>
          <a:lstStyle>
            <a:lvl1pPr algn="l">
              <a:defRPr sz="1300"/>
            </a:lvl1pPr>
          </a:lstStyle>
          <a:p>
            <a:endParaRPr lang="it-IT"/>
          </a:p>
        </p:txBody>
      </p:sp>
      <p:sp>
        <p:nvSpPr>
          <p:cNvPr id="7" name="Segnaposto numero diapositiva 6"/>
          <p:cNvSpPr>
            <a:spLocks noGrp="1"/>
          </p:cNvSpPr>
          <p:nvPr>
            <p:ph type="sldNum" sz="quarter" idx="5"/>
          </p:nvPr>
        </p:nvSpPr>
        <p:spPr>
          <a:xfrm>
            <a:off x="4023992" y="9721108"/>
            <a:ext cx="3078427" cy="513507"/>
          </a:xfrm>
          <a:prstGeom prst="rect">
            <a:avLst/>
          </a:prstGeom>
        </p:spPr>
        <p:txBody>
          <a:bodyPr vert="horz" lIns="99048" tIns="49524" rIns="99048" bIns="49524" rtlCol="0" anchor="b"/>
          <a:lstStyle>
            <a:lvl1pPr algn="r">
              <a:defRPr sz="1300"/>
            </a:lvl1pPr>
          </a:lstStyle>
          <a:p>
            <a:fld id="{E526D6D9-6971-4B97-B77E-6AEBC6CA714E}" type="slidenum">
              <a:rPr lang="it-IT" smtClean="0"/>
              <a:t>‹N›</a:t>
            </a:fld>
            <a:endParaRPr lang="it-IT"/>
          </a:p>
        </p:txBody>
      </p:sp>
    </p:spTree>
    <p:extLst>
      <p:ext uri="{BB962C8B-B14F-4D97-AF65-F5344CB8AC3E}">
        <p14:creationId xmlns:p14="http://schemas.microsoft.com/office/powerpoint/2010/main" val="969578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a:t>
            </a:fld>
            <a:endParaRPr lang="it-IT"/>
          </a:p>
        </p:txBody>
      </p:sp>
    </p:spTree>
    <p:extLst>
      <p:ext uri="{BB962C8B-B14F-4D97-AF65-F5344CB8AC3E}">
        <p14:creationId xmlns:p14="http://schemas.microsoft.com/office/powerpoint/2010/main" val="2239248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Riepiloghiamo ora le principali variazioni che hanno riguardato, in sede di assestamento, le spese correnti: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 – Programma 1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Servizi generali, istituzionali e di gestione –Organi istituzionali”</a:t>
            </a:r>
            <a:r>
              <a:rPr lang="it-IT" sz="1200" kern="1200" dirty="0">
                <a:solidFill>
                  <a:schemeClr val="tx1"/>
                </a:solidFill>
                <a:effectLst/>
                <a:latin typeface="+mn-lt"/>
                <a:ea typeface="+mn-ea"/>
                <a:cs typeface="+mn-cs"/>
              </a:rPr>
              <a:t>: minore spesa per prestazione di servizio attività di comunicazione - € 15.999,00. Maggiori spese per corresponsione indennità di fine mandato e trattamento di fine rapporto amministratori in aspettativa (accantonati nel risultato di amministrazione, come da principio contabile) € 13.945,00 ed € 7.500,00;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 – Programma 4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Servizi generali, istituzionali e di gestione –Gestione delle entrate tributarie e servizi fiscali”</a:t>
            </a:r>
            <a:r>
              <a:rPr lang="it-IT" sz="1200" kern="1200" dirty="0">
                <a:solidFill>
                  <a:schemeClr val="tx1"/>
                </a:solidFill>
                <a:effectLst/>
                <a:latin typeface="+mn-lt"/>
                <a:ea typeface="+mn-ea"/>
                <a:cs typeface="+mn-cs"/>
              </a:rPr>
              <a:t>: spese servizi vari ufficio tributi € 1.000,00 – Spese per tirocini Ufficio tributi € 2.604,00 – Spese per rimborsi tributari € 1.932,00 –Spese per tributo provinciale ambientale su maggiori recuperi Tari € 3.684,21.</a:t>
            </a:r>
          </a:p>
          <a:p>
            <a:pPr lvl="0"/>
            <a:r>
              <a:rPr lang="it-IT" sz="1200" b="1" u="sng" kern="1200" dirty="0">
                <a:solidFill>
                  <a:schemeClr val="tx1"/>
                </a:solidFill>
                <a:effectLst/>
                <a:latin typeface="+mn-lt"/>
                <a:ea typeface="+mn-ea"/>
                <a:cs typeface="+mn-cs"/>
              </a:rPr>
              <a:t>Missione 1 – Programma 11 – Titolo 1 </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Altri servizi generali”:</a:t>
            </a:r>
            <a:r>
              <a:rPr lang="it-IT" sz="1200" kern="1200" dirty="0">
                <a:solidFill>
                  <a:schemeClr val="tx1"/>
                </a:solidFill>
                <a:effectLst/>
                <a:latin typeface="+mn-lt"/>
                <a:ea typeface="+mn-ea"/>
                <a:cs typeface="+mn-cs"/>
              </a:rPr>
              <a:t> minore spesa per personale a tempo indeterminato Urp - € 12.760,00 (stipendio, oneri e </a:t>
            </a:r>
            <a:r>
              <a:rPr lang="it-IT" sz="1200" kern="1200" dirty="0" err="1">
                <a:solidFill>
                  <a:schemeClr val="tx1"/>
                </a:solidFill>
                <a:effectLst/>
                <a:latin typeface="+mn-lt"/>
                <a:ea typeface="+mn-ea"/>
                <a:cs typeface="+mn-cs"/>
              </a:rPr>
              <a:t>irap</a:t>
            </a:r>
            <a:r>
              <a:rPr lang="it-IT" sz="1200" kern="1200" dirty="0">
                <a:solidFill>
                  <a:schemeClr val="tx1"/>
                </a:solidFill>
                <a:effectLst/>
                <a:latin typeface="+mn-lt"/>
                <a:ea typeface="+mn-ea"/>
                <a:cs typeface="+mn-cs"/>
              </a:rPr>
              <a:t>).  Maggiori spese segnalate dall’Unione per Fondo decentrato Unione € 11.388,90, Buoni pasto € 7.700,00, Servizi vari € 8.999,00 – Spese per personale a tempo determinato Urp € 19.135,00 (</a:t>
            </a:r>
            <a:r>
              <a:rPr lang="it-IT" sz="1200" kern="1200" dirty="0" err="1">
                <a:solidFill>
                  <a:schemeClr val="tx1"/>
                </a:solidFill>
                <a:effectLst/>
                <a:latin typeface="+mn-lt"/>
                <a:ea typeface="+mn-ea"/>
                <a:cs typeface="+mn-cs"/>
              </a:rPr>
              <a:t>stIpendio</a:t>
            </a:r>
            <a:r>
              <a:rPr lang="it-IT" sz="1200" kern="1200" dirty="0">
                <a:solidFill>
                  <a:schemeClr val="tx1"/>
                </a:solidFill>
                <a:effectLst/>
                <a:latin typeface="+mn-lt"/>
                <a:ea typeface="+mn-ea"/>
                <a:cs typeface="+mn-cs"/>
              </a:rPr>
              <a:t> e oneri).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 – Programma 2 – Titolo 1 </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Altri servizi generali – segreteria generale”:</a:t>
            </a:r>
            <a:r>
              <a:rPr lang="it-IT" sz="1200" kern="1200" dirty="0">
                <a:solidFill>
                  <a:schemeClr val="tx1"/>
                </a:solidFill>
                <a:effectLst/>
                <a:latin typeface="+mn-lt"/>
                <a:ea typeface="+mn-ea"/>
                <a:cs typeface="+mn-cs"/>
              </a:rPr>
              <a:t> minore spesa per affidamento digitalizzazione archivio comunale - € 40.000,00.</a:t>
            </a:r>
          </a:p>
          <a:p>
            <a:pPr lvl="0"/>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3 – Programma 1 – Titolo 1 </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Ordine pubblico e sicurezza – Polizia locale e amministrativa”:</a:t>
            </a:r>
            <a:r>
              <a:rPr lang="it-IT" sz="1200" kern="1200" dirty="0">
                <a:solidFill>
                  <a:schemeClr val="tx1"/>
                </a:solidFill>
                <a:effectLst/>
                <a:latin typeface="+mn-lt"/>
                <a:ea typeface="+mn-ea"/>
                <a:cs typeface="+mn-cs"/>
              </a:rPr>
              <a:t> spese segnalate dall’Unione per Polizia Municipale € 23.504,00 - trasferimento a Unione per elezioni  € 8.000,00.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11</a:t>
            </a:fld>
            <a:endParaRPr lang="it-IT"/>
          </a:p>
        </p:txBody>
      </p:sp>
    </p:spTree>
    <p:extLst>
      <p:ext uri="{BB962C8B-B14F-4D97-AF65-F5344CB8AC3E}">
        <p14:creationId xmlns:p14="http://schemas.microsoft.com/office/powerpoint/2010/main" val="1703447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4 - Programma 2 -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Istruzione e diritto allo studio –Altri ordini di istruzione non universitaria</a:t>
            </a:r>
            <a:r>
              <a:rPr lang="it-IT" sz="1200" kern="1200" dirty="0">
                <a:solidFill>
                  <a:schemeClr val="tx1"/>
                </a:solidFill>
                <a:effectLst/>
                <a:latin typeface="+mn-lt"/>
                <a:ea typeface="+mn-ea"/>
                <a:cs typeface="+mn-cs"/>
              </a:rPr>
              <a:t>”: spese per gestione calore primarie € 6.000,00 – Gestione calore secondarie € 8.000,00 – Manutenzione ordinaria scuole elementari € 1.500 – Prestazioni di servizio ufficio scuole € 1.000,00 – Manutenzione ordinaria scuole medie € 600,00.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4 - Programma 6 -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Istruzione e diritto allo studio –Servizi ausiliari all’istruzione</a:t>
            </a:r>
            <a:r>
              <a:rPr lang="it-IT" sz="1200" kern="1200" dirty="0">
                <a:solidFill>
                  <a:schemeClr val="tx1"/>
                </a:solidFill>
                <a:effectLst/>
                <a:latin typeface="+mn-lt"/>
                <a:ea typeface="+mn-ea"/>
                <a:cs typeface="+mn-cs"/>
              </a:rPr>
              <a:t>”: spese per attivazione linea 5 trasporto scolastico € </a:t>
            </a:r>
            <a:r>
              <a:rPr lang="it-IT" sz="1200" b="1" kern="1200" dirty="0">
                <a:solidFill>
                  <a:schemeClr val="tx1"/>
                </a:solidFill>
                <a:effectLst/>
                <a:latin typeface="+mn-lt"/>
                <a:ea typeface="+mn-ea"/>
                <a:cs typeface="+mn-cs"/>
              </a:rPr>
              <a:t>14.000,00</a:t>
            </a:r>
            <a:r>
              <a:rPr lang="it-IT" sz="1200" kern="1200" dirty="0">
                <a:solidFill>
                  <a:schemeClr val="tx1"/>
                </a:solidFill>
                <a:effectLst/>
                <a:latin typeface="+mn-lt"/>
                <a:ea typeface="+mn-ea"/>
                <a:cs typeface="+mn-cs"/>
              </a:rPr>
              <a:t> – spese per assistenza handicap € 12.149,00 (spesa correlata all’entrata) – Contributi centri estivi € 10.160,00 (correlato all’entrata).</a:t>
            </a:r>
          </a:p>
          <a:p>
            <a:pPr lvl="0"/>
            <a:r>
              <a:rPr lang="it-IT" sz="1200" b="1" u="sng" kern="1200" dirty="0">
                <a:solidFill>
                  <a:schemeClr val="tx1"/>
                </a:solidFill>
                <a:effectLst/>
                <a:latin typeface="+mn-lt"/>
                <a:ea typeface="+mn-ea"/>
                <a:cs typeface="+mn-cs"/>
              </a:rPr>
              <a:t>Missione 5 – Programma 2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Tutela e valorizzazione dei beni e delle attività culturali</a:t>
            </a:r>
            <a:r>
              <a:rPr lang="it-IT" sz="1200" kern="1200" dirty="0">
                <a:solidFill>
                  <a:schemeClr val="tx1"/>
                </a:solidFill>
                <a:effectLst/>
                <a:latin typeface="+mn-lt"/>
                <a:ea typeface="+mn-ea"/>
                <a:cs typeface="+mn-cs"/>
              </a:rPr>
              <a:t>”: organizzazione eventi culturali € 13.000,00 (correlata all’entrata).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8 - Programma 1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Assetto del territorio ed edilizia abitativa – urbanistica e riassetto del territorio”</a:t>
            </a:r>
            <a:r>
              <a:rPr lang="it-IT" sz="1200" kern="1200" dirty="0">
                <a:solidFill>
                  <a:schemeClr val="tx1"/>
                </a:solidFill>
                <a:effectLst/>
                <a:latin typeface="+mn-lt"/>
                <a:ea typeface="+mn-ea"/>
                <a:cs typeface="+mn-cs"/>
              </a:rPr>
              <a:t>: minore spesa per incarico redazione variante urbanistica € 50.000,00.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9 - Programma 3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Sviluppo sostenibili e tutela del territorio e dell’ambiente – rifiuti”</a:t>
            </a:r>
            <a:r>
              <a:rPr lang="it-IT" sz="1200" kern="1200" dirty="0">
                <a:solidFill>
                  <a:schemeClr val="tx1"/>
                </a:solidFill>
                <a:effectLst/>
                <a:latin typeface="+mn-lt"/>
                <a:ea typeface="+mn-ea"/>
                <a:cs typeface="+mn-cs"/>
              </a:rPr>
              <a:t>: minore spesa pulizia strade 10.000,00– minore spesa per carburante nettezza urbana € 1.000,00.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12</a:t>
            </a:fld>
            <a:endParaRPr lang="it-IT"/>
          </a:p>
        </p:txBody>
      </p:sp>
    </p:spTree>
    <p:extLst>
      <p:ext uri="{BB962C8B-B14F-4D97-AF65-F5344CB8AC3E}">
        <p14:creationId xmlns:p14="http://schemas.microsoft.com/office/powerpoint/2010/main" val="36015595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9 - Programma 5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Sviluppo sostenibili e tutela del territorio e dell’ambiente – aree protette, parchi naturali ecc.”</a:t>
            </a:r>
            <a:r>
              <a:rPr lang="it-IT" sz="1200" kern="1200" dirty="0">
                <a:solidFill>
                  <a:schemeClr val="tx1"/>
                </a:solidFill>
                <a:effectLst/>
                <a:latin typeface="+mn-lt"/>
                <a:ea typeface="+mn-ea"/>
                <a:cs typeface="+mn-cs"/>
              </a:rPr>
              <a:t>: sfalcio aree verdi € 55.098,00 – spesa manutenzione parchi e giardini €  3.350,00.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10 - Programma 5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Trasporti e diritto alla mobilità – Infrastrutture stradali”.”</a:t>
            </a:r>
            <a:r>
              <a:rPr lang="it-IT" sz="1200" kern="1200" dirty="0">
                <a:solidFill>
                  <a:schemeClr val="tx1"/>
                </a:solidFill>
                <a:effectLst/>
                <a:latin typeface="+mn-lt"/>
                <a:ea typeface="+mn-ea"/>
                <a:cs typeface="+mn-cs"/>
              </a:rPr>
              <a:t>: spese per pubblica illuminazione € 40.000,00.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12 - Programma 1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Diritti sociali, politiche sociali e famigliari – Interventi per l’infanzia asili nido</a:t>
            </a:r>
            <a:r>
              <a:rPr lang="it-IT" sz="1200" kern="1200" dirty="0">
                <a:solidFill>
                  <a:schemeClr val="tx1"/>
                </a:solidFill>
                <a:effectLst/>
                <a:latin typeface="+mn-lt"/>
                <a:ea typeface="+mn-ea"/>
                <a:cs typeface="+mn-cs"/>
              </a:rPr>
              <a:t>”: minore spesa prevista per trasferimento servizio integrato 0-6 in relazione a trasferimento destinato alla copertura dei costi di gestione del Comune € 11.492,00.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Maggiori spese per attivazione servizio integrato spazio bambini € 14.000,00 – spesa per personale a tempo determinato asili nido € 11.236,00 (stipendi, oneri).</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14 - Programma 4 – Titolo 1</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Sviluppo economico e competitività”:</a:t>
            </a:r>
            <a:r>
              <a:rPr lang="it-IT" sz="1200" kern="1200" dirty="0">
                <a:solidFill>
                  <a:schemeClr val="tx1"/>
                </a:solidFill>
                <a:effectLst/>
                <a:latin typeface="+mn-lt"/>
                <a:ea typeface="+mn-ea"/>
                <a:cs typeface="+mn-cs"/>
              </a:rPr>
              <a:t> minore spesa per personale servizio commercio € 13.000,00 (stipendio, oneri e </a:t>
            </a:r>
            <a:r>
              <a:rPr lang="it-IT" sz="1200" kern="1200" dirty="0" err="1">
                <a:solidFill>
                  <a:schemeClr val="tx1"/>
                </a:solidFill>
                <a:effectLst/>
                <a:latin typeface="+mn-lt"/>
                <a:ea typeface="+mn-ea"/>
                <a:cs typeface="+mn-cs"/>
              </a:rPr>
              <a:t>irap</a:t>
            </a:r>
            <a:r>
              <a:rPr lang="it-IT"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19 - Programma 1 – Titolo 1</a:t>
            </a:r>
            <a:r>
              <a:rPr lang="it-IT" sz="1200" kern="1200" dirty="0">
                <a:solidFill>
                  <a:schemeClr val="tx1"/>
                </a:solidFill>
                <a:effectLst/>
                <a:latin typeface="+mn-lt"/>
                <a:ea typeface="+mn-ea"/>
                <a:cs typeface="+mn-cs"/>
              </a:rPr>
              <a:t> “Relazioni internazionali”: spesa per attivazione progetto europeo </a:t>
            </a:r>
            <a:r>
              <a:rPr lang="it-IT" sz="1200" kern="1200" dirty="0" err="1">
                <a:solidFill>
                  <a:schemeClr val="tx1"/>
                </a:solidFill>
                <a:effectLst/>
                <a:latin typeface="+mn-lt"/>
                <a:ea typeface="+mn-ea"/>
                <a:cs typeface="+mn-cs"/>
              </a:rPr>
              <a:t>Optiwamag</a:t>
            </a:r>
            <a:r>
              <a:rPr lang="it-IT" sz="1200" kern="1200" dirty="0">
                <a:solidFill>
                  <a:schemeClr val="tx1"/>
                </a:solidFill>
                <a:effectLst/>
                <a:latin typeface="+mn-lt"/>
                <a:ea typeface="+mn-ea"/>
                <a:cs typeface="+mn-cs"/>
              </a:rPr>
              <a:t> € 125.672,50 (correlato all’entrata).</a:t>
            </a:r>
          </a:p>
          <a:p>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13</a:t>
            </a:fld>
            <a:endParaRPr lang="it-IT"/>
          </a:p>
        </p:txBody>
      </p:sp>
    </p:spTree>
    <p:extLst>
      <p:ext uri="{BB962C8B-B14F-4D97-AF65-F5344CB8AC3E}">
        <p14:creationId xmlns:p14="http://schemas.microsoft.com/office/powerpoint/2010/main" val="1213031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Riepiloghiamo ora le principali variazioni che hanno riguardato invece le spese in conto capitale: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 – Programma 5 – Titolo 2</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Servizi generali, istituzionali e di gestione –Gestione dei beni demaniali e patrimoniali – Spese in conto capitale”</a:t>
            </a:r>
            <a:r>
              <a:rPr lang="it-IT" sz="1200" kern="1200" dirty="0">
                <a:solidFill>
                  <a:schemeClr val="tx1"/>
                </a:solidFill>
                <a:effectLst/>
                <a:latin typeface="+mn-lt"/>
                <a:ea typeface="+mn-ea"/>
                <a:cs typeface="+mn-cs"/>
              </a:rPr>
              <a:t>: manutenzione straordinaria edifici pubblici € 209.000,00 (interventi manutentivi alle strutture scolastiche, ovvero serramenti ed impianti e sistemazioni esterne e videosorveglianza urbana).</a:t>
            </a:r>
          </a:p>
          <a:p>
            <a:pPr lvl="0"/>
            <a:r>
              <a:rPr lang="it-IT" sz="1200" b="1" u="sng" kern="1200" dirty="0">
                <a:solidFill>
                  <a:schemeClr val="tx1"/>
                </a:solidFill>
                <a:effectLst/>
                <a:latin typeface="+mn-lt"/>
                <a:ea typeface="+mn-ea"/>
                <a:cs typeface="+mn-cs"/>
              </a:rPr>
              <a:t>Missione 1 – Programma 6 – Titolo 2</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Servizi generali, istituzionali e di gestione –Ufficio tecnico – Spese in conto capitale”</a:t>
            </a:r>
            <a:r>
              <a:rPr lang="it-IT" sz="1200" kern="1200" dirty="0">
                <a:solidFill>
                  <a:schemeClr val="tx1"/>
                </a:solidFill>
                <a:effectLst/>
                <a:latin typeface="+mn-lt"/>
                <a:ea typeface="+mn-ea"/>
                <a:cs typeface="+mn-cs"/>
              </a:rPr>
              <a:t>: incarichi vari ufficio tecnico € 50.000,00 (incarichi di direzione lavori e sicurezza per interventi manutentivi ,adeguamento sismico ed efficientamento energetico a strutture scolastiche e sportive).</a:t>
            </a:r>
          </a:p>
          <a:p>
            <a:r>
              <a:rPr lang="it-IT" sz="1200" b="1" u="none" strike="noStrike" kern="1200" dirty="0">
                <a:solidFill>
                  <a:schemeClr val="tx1"/>
                </a:solidFill>
                <a:effectLst/>
                <a:latin typeface="+mn-lt"/>
                <a:ea typeface="+mn-ea"/>
                <a:cs typeface="+mn-cs"/>
              </a:rPr>
              <a:t> </a:t>
            </a:r>
            <a:r>
              <a:rPr lang="it-IT" sz="1200" b="1" u="sng" kern="1200" dirty="0">
                <a:solidFill>
                  <a:schemeClr val="tx1"/>
                </a:solidFill>
                <a:effectLst/>
                <a:latin typeface="+mn-lt"/>
                <a:ea typeface="+mn-ea"/>
                <a:cs typeface="+mn-cs"/>
              </a:rPr>
              <a:t>Missione 6 – Programma 1 – Titolo 2</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Politiche giovanili, sport e tempo libero – Spese in conto capitale</a:t>
            </a:r>
            <a:r>
              <a:rPr lang="it-IT" sz="1200" kern="1200" dirty="0">
                <a:solidFill>
                  <a:schemeClr val="tx1"/>
                </a:solidFill>
                <a:effectLst/>
                <a:latin typeface="+mn-lt"/>
                <a:ea typeface="+mn-ea"/>
                <a:cs typeface="+mn-cs"/>
              </a:rPr>
              <a:t>”: maggiori contributi in conto capitale € 31.500,00.</a:t>
            </a: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14</a:t>
            </a:fld>
            <a:endParaRPr lang="it-IT"/>
          </a:p>
        </p:txBody>
      </p:sp>
    </p:spTree>
    <p:extLst>
      <p:ext uri="{BB962C8B-B14F-4D97-AF65-F5344CB8AC3E}">
        <p14:creationId xmlns:p14="http://schemas.microsoft.com/office/powerpoint/2010/main" val="307668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1" u="sng" kern="1200" dirty="0">
                <a:solidFill>
                  <a:schemeClr val="tx1"/>
                </a:solidFill>
                <a:effectLst/>
                <a:latin typeface="+mn-lt"/>
                <a:ea typeface="+mn-ea"/>
                <a:cs typeface="+mn-cs"/>
              </a:rPr>
              <a:t>Missione 9 – Programma 2 – Titolo 2</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Sviluppo sostenibile e tutela del territorio e dell’ambiente – Tutela, valorizzazione e recupero ambientale</a:t>
            </a:r>
            <a:r>
              <a:rPr lang="it-IT" sz="1200" kern="1200" dirty="0">
                <a:solidFill>
                  <a:schemeClr val="tx1"/>
                </a:solidFill>
                <a:effectLst/>
                <a:latin typeface="+mn-lt"/>
                <a:ea typeface="+mn-ea"/>
                <a:cs typeface="+mn-cs"/>
              </a:rPr>
              <a:t>”: manutenzione straordinaria verde pubblico per € 50.000,00 e sistemazioni ambientali per € 160.449,00 (correlato all'entrata </a:t>
            </a:r>
            <a:r>
              <a:rPr lang="it-IT" sz="1200" kern="1200" dirty="0" err="1">
                <a:solidFill>
                  <a:schemeClr val="tx1"/>
                </a:solidFill>
                <a:effectLst/>
                <a:latin typeface="+mn-lt"/>
                <a:ea typeface="+mn-ea"/>
                <a:cs typeface="+mn-cs"/>
              </a:rPr>
              <a:t>dasentenza</a:t>
            </a:r>
            <a:r>
              <a:rPr lang="it-IT" sz="1200" kern="1200" dirty="0">
                <a:solidFill>
                  <a:schemeClr val="tx1"/>
                </a:solidFill>
                <a:effectLst/>
                <a:latin typeface="+mn-lt"/>
                <a:ea typeface="+mn-ea"/>
                <a:cs typeface="+mn-cs"/>
              </a:rPr>
              <a:t> ripristino cava).</a:t>
            </a:r>
          </a:p>
          <a:p>
            <a:r>
              <a:rPr lang="it-IT" sz="1200" b="1" kern="1200" dirty="0">
                <a:solidFill>
                  <a:schemeClr val="tx1"/>
                </a:solidFill>
                <a:effectLst/>
                <a:latin typeface="+mn-lt"/>
                <a:ea typeface="+mn-ea"/>
                <a:cs typeface="+mn-cs"/>
              </a:rPr>
              <a:t> </a:t>
            </a:r>
            <a:r>
              <a:rPr lang="it-IT" sz="1200" b="1" u="sng" kern="1200" dirty="0">
                <a:solidFill>
                  <a:schemeClr val="tx1"/>
                </a:solidFill>
                <a:effectLst/>
                <a:latin typeface="+mn-lt"/>
                <a:ea typeface="+mn-ea"/>
                <a:cs typeface="+mn-cs"/>
              </a:rPr>
              <a:t>Missione 10 - Programma 5 – Titolo 2</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Trasporti e diritto alla mobilità – Infrastrutture </a:t>
            </a:r>
            <a:r>
              <a:rPr lang="it-IT" sz="1200" i="1" kern="1200" dirty="0" err="1">
                <a:solidFill>
                  <a:schemeClr val="tx1"/>
                </a:solidFill>
                <a:effectLst/>
                <a:latin typeface="+mn-lt"/>
                <a:ea typeface="+mn-ea"/>
                <a:cs typeface="+mn-cs"/>
              </a:rPr>
              <a:t>strdali</a:t>
            </a:r>
            <a:r>
              <a:rPr lang="it-IT" sz="1200" i="1" kern="1200" dirty="0">
                <a:solidFill>
                  <a:schemeClr val="tx1"/>
                </a:solidFill>
                <a:effectLst/>
                <a:latin typeface="+mn-lt"/>
                <a:ea typeface="+mn-ea"/>
                <a:cs typeface="+mn-cs"/>
              </a:rPr>
              <a:t> – Spese in conto capitale”</a:t>
            </a:r>
            <a:r>
              <a:rPr lang="it-IT" sz="1200" kern="1200" dirty="0">
                <a:solidFill>
                  <a:schemeClr val="tx1"/>
                </a:solidFill>
                <a:effectLst/>
                <a:latin typeface="+mn-lt"/>
                <a:ea typeface="+mn-ea"/>
                <a:cs typeface="+mn-cs"/>
              </a:rPr>
              <a:t>: manutenzione straordinaria strade e interventi di riqualificazione urbana (correlati all'entrata da sanzioni per abusivismo edilizio) € 505.000,00 (manutenzione pavimentazioni stradali, risanamento movimenti franosi, messa in sicurezza viabilità pedonale e ciclopedonale).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Missione 12 - Programma 5 – Titolo 2</a:t>
            </a:r>
            <a:r>
              <a:rPr lang="it-IT" sz="1200" kern="1200" dirty="0">
                <a:solidFill>
                  <a:schemeClr val="tx1"/>
                </a:solidFill>
                <a:effectLst/>
                <a:latin typeface="+mn-lt"/>
                <a:ea typeface="+mn-ea"/>
                <a:cs typeface="+mn-cs"/>
              </a:rPr>
              <a:t> “</a:t>
            </a:r>
            <a:r>
              <a:rPr lang="it-IT" sz="1200" i="1" kern="1200" dirty="0">
                <a:solidFill>
                  <a:schemeClr val="tx1"/>
                </a:solidFill>
                <a:effectLst/>
                <a:latin typeface="+mn-lt"/>
                <a:ea typeface="+mn-ea"/>
                <a:cs typeface="+mn-cs"/>
              </a:rPr>
              <a:t>Diritti sociali, politiche sociali e famigliari – Interventi per le famiglie</a:t>
            </a:r>
            <a:r>
              <a:rPr lang="it-IT" sz="1200" kern="1200" dirty="0">
                <a:solidFill>
                  <a:schemeClr val="tx1"/>
                </a:solidFill>
                <a:effectLst/>
                <a:latin typeface="+mn-lt"/>
                <a:ea typeface="+mn-ea"/>
                <a:cs typeface="+mn-cs"/>
              </a:rPr>
              <a:t>”: spese manutenzione straordinaria edilizia abitativa € 25.000,00 (ripristino adeguamento normativo alloggi edilizia residenziale pubblica).</a:t>
            </a:r>
          </a:p>
          <a:p>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15</a:t>
            </a:fld>
            <a:endParaRPr lang="it-IT"/>
          </a:p>
        </p:txBody>
      </p:sp>
    </p:spTree>
    <p:extLst>
      <p:ext uri="{BB962C8B-B14F-4D97-AF65-F5344CB8AC3E}">
        <p14:creationId xmlns:p14="http://schemas.microsoft.com/office/powerpoint/2010/main" val="24121363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viene riepilogato lo stato attuale dell’impegnato rispetto allo stanziato definitivo. Si tratta di una rappresentazione grafica dei dati che trovate alle pagine da 12 a 16 della Relazione sulla salvaguardia degli Equilibri:</a:t>
            </a:r>
          </a:p>
          <a:p>
            <a:r>
              <a:rPr lang="it-IT" sz="1200" b="1" kern="1200" dirty="0">
                <a:solidFill>
                  <a:schemeClr val="tx1"/>
                </a:solidFill>
                <a:effectLst/>
                <a:latin typeface="+mn-lt"/>
                <a:ea typeface="+mn-ea"/>
                <a:cs typeface="+mn-cs"/>
              </a:rPr>
              <a:t>01 - Servizi istituzionali, generali e di gestione: Stanziato € 3.905.789,66 - Impegnato € 2.190.789,76.</a:t>
            </a:r>
          </a:p>
          <a:p>
            <a:r>
              <a:rPr lang="it-IT" sz="1200" b="1" kern="1200" dirty="0">
                <a:solidFill>
                  <a:schemeClr val="tx1"/>
                </a:solidFill>
                <a:effectLst/>
                <a:latin typeface="+mn-lt"/>
                <a:ea typeface="+mn-ea"/>
                <a:cs typeface="+mn-cs"/>
              </a:rPr>
              <a:t>Ricordiamo che nella Missione 1 </a:t>
            </a:r>
            <a:r>
              <a:rPr lang="it-IT" sz="1200" b="0" kern="1200" dirty="0">
                <a:solidFill>
                  <a:schemeClr val="tx1"/>
                </a:solidFill>
                <a:effectLst/>
                <a:latin typeface="+mn-lt"/>
                <a:ea typeface="+mn-ea"/>
                <a:cs typeface="+mn-cs"/>
              </a:rPr>
              <a:t>sono ricompresi i seguenti programmi:</a:t>
            </a:r>
          </a:p>
          <a:p>
            <a:r>
              <a:rPr lang="it-IT" sz="1200" b="1" kern="1200" dirty="0">
                <a:solidFill>
                  <a:schemeClr val="tx1"/>
                </a:solidFill>
                <a:effectLst/>
                <a:latin typeface="+mn-lt"/>
                <a:ea typeface="+mn-ea"/>
                <a:cs typeface="+mn-cs"/>
              </a:rPr>
              <a:t>Gestione finanziaria:</a:t>
            </a:r>
            <a:r>
              <a:rPr lang="it-IT" sz="1200" kern="1200" dirty="0">
                <a:solidFill>
                  <a:schemeClr val="tx1"/>
                </a:solidFill>
                <a:effectLst/>
                <a:latin typeface="+mn-lt"/>
                <a:ea typeface="+mn-ea"/>
                <a:cs typeface="+mn-cs"/>
              </a:rPr>
              <a:t> spese relative alle retribuzioni del personale impiegato, al compenso del Collegio dei Revisori, spese di telefonia, servizi di pulizia e sanificazione, energia elettrica e acquisto stampati e cancelleria per l'Ente,</a:t>
            </a:r>
          </a:p>
          <a:p>
            <a:r>
              <a:rPr lang="it-IT" sz="1200" b="1" kern="1200" dirty="0">
                <a:solidFill>
                  <a:schemeClr val="tx1"/>
                </a:solidFill>
                <a:effectLst/>
                <a:latin typeface="+mn-lt"/>
                <a:ea typeface="+mn-ea"/>
                <a:cs typeface="+mn-cs"/>
              </a:rPr>
              <a:t>Tributi e servizi fiscali: </a:t>
            </a:r>
            <a:r>
              <a:rPr lang="it-IT" sz="1200" kern="1200" dirty="0">
                <a:solidFill>
                  <a:schemeClr val="tx1"/>
                </a:solidFill>
                <a:effectLst/>
                <a:latin typeface="+mn-lt"/>
                <a:ea typeface="+mn-ea"/>
                <a:cs typeface="+mn-cs"/>
              </a:rPr>
              <a:t>le principali voci di spesa sono, oltre alle voci stipendiali per il personale, le spese e gli aggi per la riscossione dei tributi, l'Iva a debito, il trasferimento alla provincia del tributo ambientale (correlato all'entrata Tari).</a:t>
            </a:r>
          </a:p>
          <a:p>
            <a:r>
              <a:rPr lang="it-IT" sz="1200" b="1" kern="1200" dirty="0">
                <a:solidFill>
                  <a:schemeClr val="tx1"/>
                </a:solidFill>
                <a:effectLst/>
                <a:latin typeface="+mn-lt"/>
                <a:ea typeface="+mn-ea"/>
                <a:cs typeface="+mn-cs"/>
              </a:rPr>
              <a:t>Demanio e patrimonio </a:t>
            </a:r>
            <a:r>
              <a:rPr lang="it-IT" sz="1200" kern="1200" dirty="0">
                <a:solidFill>
                  <a:schemeClr val="tx1"/>
                </a:solidFill>
                <a:effectLst/>
                <a:latin typeface="+mn-lt"/>
                <a:ea typeface="+mn-ea"/>
                <a:cs typeface="+mn-cs"/>
              </a:rPr>
              <a:t>:le principali voci di spesa sono rappresentate da quelle necessarie alla manutenzione ordinaria degli immobili .</a:t>
            </a:r>
          </a:p>
          <a:p>
            <a:r>
              <a:rPr lang="it-IT" sz="1200" b="1" kern="1200" dirty="0">
                <a:solidFill>
                  <a:schemeClr val="tx1"/>
                </a:solidFill>
                <a:effectLst/>
                <a:latin typeface="+mn-lt"/>
                <a:ea typeface="+mn-ea"/>
                <a:cs typeface="+mn-cs"/>
              </a:rPr>
              <a:t>Ufficio tecnico:</a:t>
            </a:r>
            <a:r>
              <a:rPr lang="it-IT" sz="1200" kern="1200" dirty="0">
                <a:solidFill>
                  <a:schemeClr val="tx1"/>
                </a:solidFill>
                <a:effectLst/>
                <a:latin typeface="+mn-lt"/>
                <a:ea typeface="+mn-ea"/>
                <a:cs typeface="+mn-cs"/>
              </a:rPr>
              <a:t> le principali voci di spesa sono, oltre alle voci stipendiali per il personale, le spese relative agli incarichi di natura tecnica.</a:t>
            </a:r>
          </a:p>
          <a:p>
            <a:r>
              <a:rPr lang="it-IT" sz="1200" b="1" kern="1200" dirty="0">
                <a:solidFill>
                  <a:schemeClr val="tx1"/>
                </a:solidFill>
                <a:effectLst/>
                <a:latin typeface="+mn-lt"/>
                <a:ea typeface="+mn-ea"/>
                <a:cs typeface="+mn-cs"/>
              </a:rPr>
              <a:t>Anagrafe e stato civile: l</a:t>
            </a:r>
            <a:r>
              <a:rPr lang="it-IT" sz="1200" kern="1200" dirty="0">
                <a:solidFill>
                  <a:schemeClr val="tx1"/>
                </a:solidFill>
                <a:effectLst/>
                <a:latin typeface="+mn-lt"/>
                <a:ea typeface="+mn-ea"/>
                <a:cs typeface="+mn-cs"/>
              </a:rPr>
              <a:t>a principale voce di spesa è rappresentata dalle retribuzioni del personale impiegato, a cui si aggiungono la spesa per il trasferimento al Ministero dell'Interno degli introiti derivanti dalla carta d'identità elettronica e le spese sostenute in occasione di referendum ed elezioni.</a:t>
            </a:r>
          </a:p>
          <a:p>
            <a:r>
              <a:rPr lang="it-IT" sz="1200" b="1" kern="1200" dirty="0">
                <a:solidFill>
                  <a:schemeClr val="tx1"/>
                </a:solidFill>
                <a:effectLst/>
                <a:latin typeface="+mn-lt"/>
                <a:ea typeface="+mn-ea"/>
                <a:cs typeface="+mn-cs"/>
              </a:rPr>
              <a:t>Altri servizi generali: r</a:t>
            </a:r>
            <a:r>
              <a:rPr lang="it-IT" sz="1200" kern="1200" dirty="0">
                <a:solidFill>
                  <a:schemeClr val="tx1"/>
                </a:solidFill>
                <a:effectLst/>
                <a:latin typeface="+mn-lt"/>
                <a:ea typeface="+mn-ea"/>
                <a:cs typeface="+mn-cs"/>
              </a:rPr>
              <a:t>icomprende le spese per risarcimento danni, per la gestione del riscaldamento nelle varie strutture Comunali, oltre ai trasferimenti previsti a favore dell'Unione </a:t>
            </a:r>
            <a:r>
              <a:rPr lang="it-IT" sz="1200" kern="1200" dirty="0" err="1">
                <a:solidFill>
                  <a:schemeClr val="tx1"/>
                </a:solidFill>
                <a:effectLst/>
                <a:latin typeface="+mn-lt"/>
                <a:ea typeface="+mn-ea"/>
                <a:cs typeface="+mn-cs"/>
              </a:rPr>
              <a:t>Tresinaro</a:t>
            </a:r>
            <a:r>
              <a:rPr lang="it-IT" sz="1200" kern="1200" dirty="0">
                <a:solidFill>
                  <a:schemeClr val="tx1"/>
                </a:solidFill>
                <a:effectLst/>
                <a:latin typeface="+mn-lt"/>
                <a:ea typeface="+mn-ea"/>
                <a:cs typeface="+mn-cs"/>
              </a:rPr>
              <a:t> - Secchia per la gestione dei servizi generali.</a:t>
            </a:r>
          </a:p>
          <a:p>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03 - Ordine pubblico e sicurezza: Stanziato: 351.961,69 – Impegnato € 127.838,24</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La Missione 3 </a:t>
            </a:r>
            <a:r>
              <a:rPr lang="it-IT" sz="1200" b="0" kern="1200" dirty="0">
                <a:solidFill>
                  <a:schemeClr val="tx1"/>
                </a:solidFill>
                <a:effectLst/>
                <a:latin typeface="+mn-lt"/>
                <a:ea typeface="+mn-ea"/>
                <a:cs typeface="+mn-cs"/>
              </a:rPr>
              <a:t>ricomprende le spese che vengono trasferite all’Unione </a:t>
            </a:r>
            <a:r>
              <a:rPr lang="it-IT" sz="1200" b="0" kern="1200" dirty="0" err="1">
                <a:solidFill>
                  <a:schemeClr val="tx1"/>
                </a:solidFill>
                <a:effectLst/>
                <a:latin typeface="+mn-lt"/>
                <a:ea typeface="+mn-ea"/>
                <a:cs typeface="+mn-cs"/>
              </a:rPr>
              <a:t>Tresinaro</a:t>
            </a:r>
            <a:r>
              <a:rPr lang="it-IT" sz="1200" b="0" kern="1200" dirty="0">
                <a:solidFill>
                  <a:schemeClr val="tx1"/>
                </a:solidFill>
                <a:effectLst/>
                <a:latin typeface="+mn-lt"/>
                <a:ea typeface="+mn-ea"/>
                <a:cs typeface="+mn-cs"/>
              </a:rPr>
              <a:t> Secchia per la gestione della funzione di Polizia Municipale</a:t>
            </a:r>
            <a:r>
              <a:rPr lang="it-IT" sz="1200" b="1"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04 - Istruzione e diritto allo studio: Stanziato €2.667.337,14 – Impegnato € 1.891.777,61</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effectLst/>
                <a:latin typeface="+mn-lt"/>
                <a:ea typeface="+mn-ea"/>
                <a:cs typeface="+mn-cs"/>
              </a:rPr>
              <a:t>La Missione 4 </a:t>
            </a:r>
            <a:r>
              <a:rPr lang="it-IT" sz="1200" kern="1200" dirty="0">
                <a:solidFill>
                  <a:schemeClr val="tx1"/>
                </a:solidFill>
                <a:effectLst/>
                <a:latin typeface="+mn-lt"/>
                <a:ea typeface="+mn-ea"/>
                <a:cs typeface="+mn-cs"/>
              </a:rPr>
              <a:t>Comprende le spese necessarie al funzionamento delle strutture scolastiche, dalla spesa necessaria alla retribuzione del personale, a quella per garantire i servizi di refezione, trasporto, utenze varie (energia elettrica, telefoniche riscaldamento), manutenzione degli immobili, erogazione di contributi ecc.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05 - Tutela e valorizzazione dei beni e delle attività culturali: Stanziato € 340.927,00 – Impegnato € 187.075,04</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La Missione 5 c</a:t>
            </a:r>
            <a:r>
              <a:rPr lang="it-IT" sz="1200" kern="1200" dirty="0">
                <a:solidFill>
                  <a:schemeClr val="tx1"/>
                </a:solidFill>
                <a:effectLst/>
                <a:latin typeface="+mn-lt"/>
                <a:ea typeface="+mn-ea"/>
                <a:cs typeface="+mn-cs"/>
              </a:rPr>
              <a:t>omprende le spese necessarie al funzionamento del servizio Cultura e politiche giovanili, dalla spesa necessaria alla retribuzione del personale, a quella per garantire i servizi  bibliotecari, gli eventi culturali, le utenze (energia elettrica, telefoniche, riscaldamento, servizi di pulizia), manutenzione degli immobili, ecc.</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16</a:t>
            </a:fld>
            <a:endParaRPr lang="it-IT"/>
          </a:p>
        </p:txBody>
      </p:sp>
    </p:spTree>
    <p:extLst>
      <p:ext uri="{BB962C8B-B14F-4D97-AF65-F5344CB8AC3E}">
        <p14:creationId xmlns:p14="http://schemas.microsoft.com/office/powerpoint/2010/main" val="566413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06 - Politiche giovanili, sport e tempo libero: Stanziato € 521.629,54 – Impegnato € 321.881,99</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La Missione 6  </a:t>
            </a:r>
            <a:r>
              <a:rPr lang="it-IT" sz="1200" b="0" kern="1200" dirty="0">
                <a:solidFill>
                  <a:schemeClr val="tx1"/>
                </a:solidFill>
                <a:effectLst/>
                <a:latin typeface="+mn-lt"/>
                <a:ea typeface="+mn-ea"/>
                <a:cs typeface="+mn-cs"/>
              </a:rPr>
              <a:t>co</a:t>
            </a:r>
            <a:r>
              <a:rPr lang="it-IT" sz="1200" kern="1200" dirty="0">
                <a:solidFill>
                  <a:schemeClr val="tx1"/>
                </a:solidFill>
                <a:effectLst/>
                <a:latin typeface="+mn-lt"/>
                <a:ea typeface="+mn-ea"/>
                <a:cs typeface="+mn-cs"/>
              </a:rPr>
              <a:t>mprende le spese necessarie al funzionamento del Settore Vita della Comunità (voci stipendiali, spese necessarie all'organizzazione degli eventi ricreativi e sportivi sul territorio, alle utenze delle sale civiche ai contributi a sostegno dell'associazionismo e del volontariato).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08 - Assetto del territorio ed edilizia abitativa: Stanziato € 34.500,00 – Impegnato € 7.516,50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La Missione 8 </a:t>
            </a:r>
            <a:r>
              <a:rPr lang="it-IT" sz="1200" b="0" kern="1200" dirty="0">
                <a:solidFill>
                  <a:schemeClr val="tx1"/>
                </a:solidFill>
                <a:effectLst/>
                <a:latin typeface="+mn-lt"/>
                <a:ea typeface="+mn-ea"/>
                <a:cs typeface="+mn-cs"/>
              </a:rPr>
              <a:t>ricomprende  spese correnti relative al servizio Pianificazione territoriale (spese per incarichi redazione varianti urbanistiche, spese incarichi per verifiche ambientali)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09 - Sviluppo sostenibile e tutela del territorio e dell'ambiente: Stanziato € 3.394.249,87 – Impegnato € 3.132.656,07</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La Missione 9 c</a:t>
            </a:r>
            <a:r>
              <a:rPr lang="it-IT" sz="1200" kern="1200" dirty="0">
                <a:solidFill>
                  <a:schemeClr val="tx1"/>
                </a:solidFill>
                <a:effectLst/>
                <a:latin typeface="+mn-lt"/>
                <a:ea typeface="+mn-ea"/>
                <a:cs typeface="+mn-cs"/>
              </a:rPr>
              <a:t>omprende le spese relative alla gestione dei rifiuti, alla manutenzione dei parchi e giardini </a:t>
            </a:r>
            <a:r>
              <a:rPr lang="it-IT" sz="1200" kern="1200" dirty="0" err="1">
                <a:solidFill>
                  <a:schemeClr val="tx1"/>
                </a:solidFill>
                <a:effectLst/>
                <a:latin typeface="+mn-lt"/>
                <a:ea typeface="+mn-ea"/>
                <a:cs typeface="+mn-cs"/>
              </a:rPr>
              <a:t>nonchè</a:t>
            </a:r>
            <a:r>
              <a:rPr lang="it-IT" sz="1200" kern="1200" dirty="0">
                <a:solidFill>
                  <a:schemeClr val="tx1"/>
                </a:solidFill>
                <a:effectLst/>
                <a:latin typeface="+mn-lt"/>
                <a:ea typeface="+mn-ea"/>
                <a:cs typeface="+mn-cs"/>
              </a:rPr>
              <a:t> alla cura degli argini dei fiumi e dei torrenti, oltre alle voci relative al trattamento stipendiale del personale addetto.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10 - Trasporti e diritto alla mobilità: Stanziato € 963.063,95 – Impegnato € 781.676,19</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Nella missione  10  </a:t>
            </a:r>
            <a:r>
              <a:rPr lang="it-IT" sz="1200" kern="1200" dirty="0">
                <a:solidFill>
                  <a:schemeClr val="tx1"/>
                </a:solidFill>
                <a:effectLst/>
                <a:latin typeface="+mn-lt"/>
                <a:ea typeface="+mn-ea"/>
                <a:cs typeface="+mn-cs"/>
              </a:rPr>
              <a:t>sono ricomprese le spese necessarie relative alla viabilità e alla manutenzione delle infrastrutture stradali, come la rimozione neve, la pubblica illuminazione, il carburante necessario ai mezzi di servizio, oltre alle spese per il trattamento stipendiale del personale.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17</a:t>
            </a:fld>
            <a:endParaRPr lang="it-IT"/>
          </a:p>
        </p:txBody>
      </p:sp>
    </p:spTree>
    <p:extLst>
      <p:ext uri="{BB962C8B-B14F-4D97-AF65-F5344CB8AC3E}">
        <p14:creationId xmlns:p14="http://schemas.microsoft.com/office/powerpoint/2010/main" val="23984590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r>
              <a:rPr lang="it-IT" sz="1200" b="1" kern="1200" dirty="0">
                <a:solidFill>
                  <a:schemeClr val="tx1"/>
                </a:solidFill>
                <a:effectLst/>
                <a:latin typeface="+mn-lt"/>
                <a:ea typeface="+mn-ea"/>
                <a:cs typeface="+mn-cs"/>
              </a:rPr>
              <a:t>12 - Diritti sociali, politiche sociali e famiglia: Stanziato € 1.458.102,45 – Impegnato €625.766,75</a:t>
            </a:r>
          </a:p>
          <a:p>
            <a:r>
              <a:rPr lang="it-IT" sz="1200" b="1" kern="1200" dirty="0">
                <a:solidFill>
                  <a:schemeClr val="tx1"/>
                </a:solidFill>
                <a:effectLst/>
                <a:latin typeface="+mn-lt"/>
                <a:ea typeface="+mn-ea"/>
                <a:cs typeface="+mn-cs"/>
              </a:rPr>
              <a:t>La Missione 12 r</a:t>
            </a:r>
            <a:r>
              <a:rPr lang="it-IT" sz="1200" b="0" i="0" u="none" strike="noStrike" kern="1200" baseline="0" dirty="0">
                <a:solidFill>
                  <a:schemeClr val="tx1"/>
                </a:solidFill>
                <a:latin typeface="+mn-lt"/>
                <a:ea typeface="+mn-ea"/>
                <a:cs typeface="+mn-cs"/>
              </a:rPr>
              <a:t>icomprende le spese necessarie al funzionamento degli asili nido, i trasferimenti all'Unione </a:t>
            </a:r>
            <a:r>
              <a:rPr lang="it-IT" sz="1200" b="0" i="0" u="none" strike="noStrike" kern="1200" baseline="0" dirty="0" err="1">
                <a:solidFill>
                  <a:schemeClr val="tx1"/>
                </a:solidFill>
                <a:latin typeface="+mn-lt"/>
                <a:ea typeface="+mn-ea"/>
                <a:cs typeface="+mn-cs"/>
              </a:rPr>
              <a:t>Tresinaro</a:t>
            </a:r>
            <a:r>
              <a:rPr lang="it-IT" sz="1200" b="0" i="0" u="none" strike="noStrike" kern="1200" baseline="0" dirty="0">
                <a:solidFill>
                  <a:schemeClr val="tx1"/>
                </a:solidFill>
                <a:latin typeface="+mn-lt"/>
                <a:ea typeface="+mn-ea"/>
                <a:cs typeface="+mn-cs"/>
              </a:rPr>
              <a:t> - Secchia per la</a:t>
            </a:r>
          </a:p>
          <a:p>
            <a:r>
              <a:rPr lang="it-IT" sz="1200" b="0" i="0" u="none" strike="noStrike" kern="1200" baseline="0" dirty="0">
                <a:solidFill>
                  <a:schemeClr val="tx1"/>
                </a:solidFill>
                <a:latin typeface="+mn-lt"/>
                <a:ea typeface="+mn-ea"/>
                <a:cs typeface="+mn-cs"/>
              </a:rPr>
              <a:t>gestione dei servizi sociali</a:t>
            </a:r>
          </a:p>
          <a:p>
            <a:endParaRPr lang="it-IT" sz="1200" b="1"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14 - Sviluppo economico e competitività: Stanziato € 129.417,00 – Impegnato € 47.811,01</a:t>
            </a: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Nella Missione 14  </a:t>
            </a:r>
            <a:r>
              <a:rPr lang="it-IT" sz="1200" b="0" kern="1200" dirty="0">
                <a:solidFill>
                  <a:schemeClr val="tx1"/>
                </a:solidFill>
                <a:effectLst/>
                <a:latin typeface="+mn-lt"/>
                <a:ea typeface="+mn-ea"/>
                <a:cs typeface="+mn-cs"/>
              </a:rPr>
              <a:t>sono ricomprese le spese di funzionamento del Settore Commercio (voci stipendiali e acquisto di beni e servizi).</a:t>
            </a: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15 - Politiche per il lavoro e la formazione professionale: Stanziato € 7.360,28 – Impegnato € 7.360,28</a:t>
            </a: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In questa Missione </a:t>
            </a:r>
            <a:r>
              <a:rPr lang="it-IT" sz="1200" b="0" kern="1200" dirty="0">
                <a:solidFill>
                  <a:schemeClr val="tx1"/>
                </a:solidFill>
                <a:effectLst/>
                <a:latin typeface="+mn-lt"/>
                <a:ea typeface="+mn-ea"/>
                <a:cs typeface="+mn-cs"/>
              </a:rPr>
              <a:t>sono allocate le somme che vengono annualmente trasferite al Centro per l’impiego di Scandiano.</a:t>
            </a: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18 - Relazioni con le altre autonomie territoriali e locali: Stanziato € 7.240,00 – Impegnato € 7.240,00</a:t>
            </a: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In questa Missione </a:t>
            </a:r>
            <a:r>
              <a:rPr lang="it-IT" sz="1200" b="0" kern="1200" dirty="0">
                <a:solidFill>
                  <a:schemeClr val="tx1"/>
                </a:solidFill>
                <a:effectLst/>
                <a:latin typeface="+mn-lt"/>
                <a:ea typeface="+mn-ea"/>
                <a:cs typeface="+mn-cs"/>
              </a:rPr>
              <a:t>sono ricomprese le spese per le varie quote associative (Anci, Associazione italiana dei consigli dei comuni italiani e d’Europa ecc.).</a:t>
            </a: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effectLst/>
              <a:latin typeface="+mn-lt"/>
              <a:ea typeface="+mn-ea"/>
              <a:cs typeface="+mn-cs"/>
            </a:endParaRPr>
          </a:p>
          <a:p>
            <a:pPr defTabSz="990478">
              <a:defRPr/>
            </a:pPr>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18</a:t>
            </a:fld>
            <a:endParaRPr lang="it-IT"/>
          </a:p>
        </p:txBody>
      </p:sp>
    </p:spTree>
    <p:extLst>
      <p:ext uri="{BB962C8B-B14F-4D97-AF65-F5344CB8AC3E}">
        <p14:creationId xmlns:p14="http://schemas.microsoft.com/office/powerpoint/2010/main" val="42541713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19 - Relazioni internazionali: Stanziato € 150.538,60 – Impegnato € 6.518,33</a:t>
            </a: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Nella Missione 19 </a:t>
            </a:r>
            <a:r>
              <a:rPr lang="it-IT" sz="1200" b="0" kern="1200" dirty="0">
                <a:solidFill>
                  <a:schemeClr val="tx1"/>
                </a:solidFill>
                <a:effectLst/>
                <a:latin typeface="+mn-lt"/>
                <a:ea typeface="+mn-ea"/>
                <a:cs typeface="+mn-cs"/>
              </a:rPr>
              <a:t>sono ricomprese le spese correlate a finanziamenti europei per determinati progetti. Lo stanziamento ha recepito l’importo di € 125.672,50 riconosciuto come finanziamento Europeo per realizzazione del Progetto </a:t>
            </a:r>
            <a:r>
              <a:rPr lang="it-IT" sz="1200" b="0" kern="1200" dirty="0" err="1">
                <a:solidFill>
                  <a:schemeClr val="tx1"/>
                </a:solidFill>
                <a:effectLst/>
                <a:latin typeface="+mn-lt"/>
                <a:ea typeface="+mn-ea"/>
                <a:cs typeface="+mn-cs"/>
              </a:rPr>
              <a:t>Optiwamag</a:t>
            </a:r>
            <a:r>
              <a:rPr lang="it-IT" sz="1200" b="0" kern="1200" dirty="0">
                <a:solidFill>
                  <a:schemeClr val="tx1"/>
                </a:solidFill>
                <a:effectLst/>
                <a:latin typeface="+mn-lt"/>
                <a:ea typeface="+mn-ea"/>
                <a:cs typeface="+mn-cs"/>
              </a:rPr>
              <a:t> in tema ambientale.</a:t>
            </a: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20 - Fondi e accantonamenti: Stanziato € 367.494,02 – Impegnato 0 </a:t>
            </a: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In questa Missione </a:t>
            </a:r>
            <a:r>
              <a:rPr lang="it-IT" sz="1200" b="0" kern="1200" dirty="0">
                <a:solidFill>
                  <a:schemeClr val="tx1"/>
                </a:solidFill>
                <a:effectLst/>
                <a:latin typeface="+mn-lt"/>
                <a:ea typeface="+mn-ea"/>
                <a:cs typeface="+mn-cs"/>
              </a:rPr>
              <a:t>confluiscono i vari fondi (fondo di riserva, fondo crediti dubbia </a:t>
            </a:r>
            <a:r>
              <a:rPr lang="it-IT" sz="1200" b="0" kern="1200" dirty="0" err="1">
                <a:solidFill>
                  <a:schemeClr val="tx1"/>
                </a:solidFill>
                <a:effectLst/>
                <a:latin typeface="+mn-lt"/>
                <a:ea typeface="+mn-ea"/>
                <a:cs typeface="+mn-cs"/>
              </a:rPr>
              <a:t>esigiblità</a:t>
            </a:r>
            <a:r>
              <a:rPr lang="it-IT" sz="1200" b="0" kern="1200" dirty="0">
                <a:solidFill>
                  <a:schemeClr val="tx1"/>
                </a:solidFill>
                <a:effectLst/>
                <a:latin typeface="+mn-lt"/>
                <a:ea typeface="+mn-ea"/>
                <a:cs typeface="+mn-cs"/>
              </a:rPr>
              <a:t>). Ricordiamo che i fondi non possono mai essere oggetto di impegno e, a fine esercizio, confluiscono nel risultato di amministrazione.</a:t>
            </a: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50 - Debito pubblico: Stanziato  € 149.535,00 – Impegnato € 74.765,78</a:t>
            </a: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99 -Servizi per conto terzi: Stanziato € 2.069.000,00 – Impegnato € 1.376.067,50</a:t>
            </a:r>
            <a:endParaRPr lang="it-IT" sz="120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marL="0" marR="0" lvl="0" indent="0" algn="l" defTabSz="990478"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pPr defTabSz="990478">
              <a:defRPr/>
            </a:pPr>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19</a:t>
            </a:fld>
            <a:endParaRPr lang="it-IT"/>
          </a:p>
        </p:txBody>
      </p:sp>
    </p:spTree>
    <p:extLst>
      <p:ext uri="{BB962C8B-B14F-4D97-AF65-F5344CB8AC3E}">
        <p14:creationId xmlns:p14="http://schemas.microsoft.com/office/powerpoint/2010/main" val="28150322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Analizziamo ora i dati relativi a importi stanziati e importi impegnati sulla spesa in conto capitale: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01 - Servizi istituzionali, generali e di gestione: Stanziato € 1.280.048,90 – Impegnato € 551.241,10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effectLst/>
                <a:latin typeface="+mn-lt"/>
                <a:ea typeface="+mn-ea"/>
                <a:cs typeface="+mn-cs"/>
              </a:rPr>
              <a:t>Le principali voci di spesa in conto capitale, allocate nel programma Gestione dei beni demaniali e Investimenti fissi e lordi, ricomprende le spese per la manutenzione straordinaria degli immobili e gli incarichi correlati a spese d’investimento, </a:t>
            </a:r>
            <a:r>
              <a:rPr lang="it-IT" sz="1200" b="0" kern="1200" dirty="0" err="1">
                <a:solidFill>
                  <a:schemeClr val="tx1"/>
                </a:solidFill>
                <a:effectLst/>
                <a:latin typeface="+mn-lt"/>
                <a:ea typeface="+mn-ea"/>
                <a:cs typeface="+mn-cs"/>
              </a:rPr>
              <a:t>nonchè</a:t>
            </a:r>
            <a:r>
              <a:rPr lang="it-IT" sz="1200" b="0" kern="1200" dirty="0">
                <a:solidFill>
                  <a:schemeClr val="tx1"/>
                </a:solidFill>
                <a:effectLst/>
                <a:latin typeface="+mn-lt"/>
                <a:ea typeface="+mn-ea"/>
                <a:cs typeface="+mn-cs"/>
              </a:rPr>
              <a:t> l’eventuale restituzione di oneri di urbanizzazione non dovuti,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04 - Istruzione e diritto allo studio: Stanziato € 216.698,10 – Impegnato € 2.674,23</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In questa Missione </a:t>
            </a:r>
            <a:r>
              <a:rPr lang="it-IT" sz="1200" b="0" kern="1200" dirty="0">
                <a:solidFill>
                  <a:schemeClr val="tx1"/>
                </a:solidFill>
                <a:effectLst/>
                <a:latin typeface="+mn-lt"/>
                <a:ea typeface="+mn-ea"/>
                <a:cs typeface="+mn-cs"/>
              </a:rPr>
              <a:t>è ricompresa la spesa, finanziata con mutui interamente a carico del Ministero delle infrastrutture e dei trasporti, per la messa in sicurezza degli edifici scolastici (Scuola di S. Antonino).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05 - Tutela e valorizzazione dei beni e delle attività culturali: Stanziato € 15.000,00 – Impegnato €11.184,00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kern="1200" dirty="0">
                <a:solidFill>
                  <a:schemeClr val="tx1"/>
                </a:solidFill>
                <a:effectLst/>
                <a:latin typeface="+mn-lt"/>
                <a:ea typeface="+mn-ea"/>
                <a:cs typeface="+mn-cs"/>
              </a:rPr>
              <a:t>L’importo allocato in questa missione è riferito alla spesa necessaria al mantenimento e incremento del patrimonio  librario.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06 - Politiche giovanili, sport e tempo libero: Stanziato € 323.154,97 – Impegnato € 267.243,15</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La Missione 6, </a:t>
            </a:r>
            <a:r>
              <a:rPr lang="it-IT" sz="1200" b="0" kern="1200" dirty="0">
                <a:solidFill>
                  <a:schemeClr val="tx1"/>
                </a:solidFill>
                <a:effectLst/>
                <a:latin typeface="+mn-lt"/>
                <a:ea typeface="+mn-ea"/>
                <a:cs typeface="+mn-cs"/>
              </a:rPr>
              <a:t>per la parte in conto capitale, ricomprende le spese necessarie alla manutenzione straordinaria delle strutture sportive.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200" kern="1200" dirty="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20</a:t>
            </a:fld>
            <a:endParaRPr lang="it-IT"/>
          </a:p>
        </p:txBody>
      </p:sp>
    </p:spTree>
    <p:extLst>
      <p:ext uri="{BB962C8B-B14F-4D97-AF65-F5344CB8AC3E}">
        <p14:creationId xmlns:p14="http://schemas.microsoft.com/office/powerpoint/2010/main" val="3879587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L’art. 175, comma 8, del Testo Unico sull’ordinamento degli enti locali stabilisce che entro il 31 luglio il Consiglio delibera l’assestamento generale di bilancio, in cui si effettua la verifica di tutte le voci di entrata e di spesa e si apportano le variazioni necessarie. L’art. 193 disciplina invece la salvaguardia degli equilibri, provvedimento in cui viene dato atto del permanere degli equilibri di bilancio. Il Tuel stabilisce che la verifica degli equilibri deve essere effettuata ed approvata dal Consiglio con periodicità stabilita nel Regolamento di contabilità dell’ente e, comunque, almeno una volta l’anno entro il 31 luglio. Il vigente regolamento di contabilità individua due date per la verifica degli equilibri: entro il 31 luglio ed entro il 30 novembre, in occasione dell’ultima variazione di bilancio dell’esercizio.</a:t>
            </a:r>
          </a:p>
        </p:txBody>
      </p:sp>
      <p:sp>
        <p:nvSpPr>
          <p:cNvPr id="4" name="Segnaposto numero diapositiva 3"/>
          <p:cNvSpPr>
            <a:spLocks noGrp="1"/>
          </p:cNvSpPr>
          <p:nvPr>
            <p:ph type="sldNum" sz="quarter" idx="5"/>
          </p:nvPr>
        </p:nvSpPr>
        <p:spPr/>
        <p:txBody>
          <a:bodyPr/>
          <a:lstStyle/>
          <a:p>
            <a:fld id="{E526D6D9-6971-4B97-B77E-6AEBC6CA714E}" type="slidenum">
              <a:rPr lang="it-IT" smtClean="0"/>
              <a:t>2</a:t>
            </a:fld>
            <a:endParaRPr lang="it-IT"/>
          </a:p>
        </p:txBody>
      </p:sp>
    </p:spTree>
    <p:extLst>
      <p:ext uri="{BB962C8B-B14F-4D97-AF65-F5344CB8AC3E}">
        <p14:creationId xmlns:p14="http://schemas.microsoft.com/office/powerpoint/2010/main" val="1035142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kern="1200" dirty="0">
                <a:solidFill>
                  <a:schemeClr val="tx1"/>
                </a:solidFill>
                <a:effectLst/>
                <a:latin typeface="+mn-lt"/>
                <a:ea typeface="+mn-ea"/>
                <a:cs typeface="+mn-cs"/>
              </a:rPr>
              <a:t>09 - Sviluppo sostenibile e tutela del territorio e dell'ambiente: Stanziato  € 525.815,59 – Impegnato € 266.343,97</a:t>
            </a:r>
          </a:p>
          <a:p>
            <a:r>
              <a:rPr lang="it-IT" sz="1200" b="1" kern="1200" dirty="0">
                <a:solidFill>
                  <a:schemeClr val="tx1"/>
                </a:solidFill>
                <a:effectLst/>
                <a:latin typeface="+mn-lt"/>
                <a:ea typeface="+mn-ea"/>
                <a:cs typeface="+mn-cs"/>
              </a:rPr>
              <a:t>Nella Missione 9 </a:t>
            </a:r>
            <a:r>
              <a:rPr lang="it-IT" sz="1200" b="0" kern="1200" dirty="0">
                <a:solidFill>
                  <a:schemeClr val="tx1"/>
                </a:solidFill>
                <a:effectLst/>
                <a:latin typeface="+mn-lt"/>
                <a:ea typeface="+mn-ea"/>
                <a:cs typeface="+mn-cs"/>
              </a:rPr>
              <a:t>sono ricomprese le spese per le bonifiche ambientali, la manutenzione straordinaria del verde, e l’acquisto delle attrezzature per quest’ultima.</a:t>
            </a:r>
          </a:p>
          <a:p>
            <a:endParaRPr lang="it-IT"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10 - Trasporti e diritto alla mobilità: Stanziato €2.065.712,86 – Impegnato € 1.271.173,38</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Nella Missione 10 </a:t>
            </a:r>
            <a:r>
              <a:rPr lang="it-IT" sz="1200" b="0" kern="1200" dirty="0">
                <a:solidFill>
                  <a:schemeClr val="tx1"/>
                </a:solidFill>
                <a:effectLst/>
                <a:latin typeface="+mn-lt"/>
                <a:ea typeface="+mn-ea"/>
                <a:cs typeface="+mn-cs"/>
              </a:rPr>
              <a:t>sono ricomprese le spese per la manutenzione straordinaria delle strade e l’acquisto delle relative attrezzature.</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12 - Diritti sociali, politiche sociali e famiglia – Stanziato € 978.175,92 – Impegnato € 293.266,82</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kern="1200" dirty="0">
                <a:solidFill>
                  <a:schemeClr val="tx1"/>
                </a:solidFill>
                <a:effectLst/>
                <a:latin typeface="+mn-lt"/>
                <a:ea typeface="+mn-ea"/>
                <a:cs typeface="+mn-cs"/>
              </a:rPr>
              <a:t>Nella Missione 12, in conto capitale, </a:t>
            </a:r>
            <a:r>
              <a:rPr lang="it-IT" sz="1200" b="0" kern="1200" dirty="0">
                <a:solidFill>
                  <a:schemeClr val="tx1"/>
                </a:solidFill>
                <a:effectLst/>
                <a:latin typeface="+mn-lt"/>
                <a:ea typeface="+mn-ea"/>
                <a:cs typeface="+mn-cs"/>
              </a:rPr>
              <a:t>sono stanziate le spese correlate alla Casa residenza per anziani.</a:t>
            </a: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21</a:t>
            </a:fld>
            <a:endParaRPr lang="it-IT"/>
          </a:p>
        </p:txBody>
      </p:sp>
    </p:spTree>
    <p:extLst>
      <p:ext uri="{BB962C8B-B14F-4D97-AF65-F5344CB8AC3E}">
        <p14:creationId xmlns:p14="http://schemas.microsoft.com/office/powerpoint/2010/main" val="2327742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23</a:t>
            </a:fld>
            <a:endParaRPr lang="it-IT"/>
          </a:p>
        </p:txBody>
      </p:sp>
    </p:spTree>
    <p:extLst>
      <p:ext uri="{BB962C8B-B14F-4D97-AF65-F5344CB8AC3E}">
        <p14:creationId xmlns:p14="http://schemas.microsoft.com/office/powerpoint/2010/main" val="42269760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lvl="0"/>
            <a:r>
              <a:rPr lang="it-IT" sz="1200" b="0" u="none" kern="1200" dirty="0">
                <a:solidFill>
                  <a:schemeClr val="tx1"/>
                </a:solidFill>
                <a:effectLst/>
                <a:latin typeface="+mn-lt"/>
                <a:ea typeface="+mn-ea"/>
                <a:cs typeface="+mn-cs"/>
              </a:rPr>
              <a:t>Per quanto riguarda le entrate correnti, si segnalano le seguenti principali variazioni:</a:t>
            </a:r>
          </a:p>
          <a:p>
            <a:pPr lvl="0"/>
            <a:r>
              <a:rPr lang="it-IT" sz="1200" b="1" u="sng" kern="1200" dirty="0">
                <a:solidFill>
                  <a:schemeClr val="tx1"/>
                </a:solidFill>
                <a:effectLst/>
                <a:latin typeface="+mn-lt"/>
                <a:ea typeface="+mn-ea"/>
                <a:cs typeface="+mn-cs"/>
              </a:rPr>
              <a:t>Titolo/Tipologia 201012</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t>
            </a:r>
            <a:r>
              <a:rPr lang="it-IT" sz="1200" i="1" kern="1200" dirty="0">
                <a:solidFill>
                  <a:schemeClr val="tx1"/>
                </a:solidFill>
                <a:effectLst/>
                <a:latin typeface="+mn-lt"/>
                <a:ea typeface="+mn-ea"/>
                <a:cs typeface="+mn-cs"/>
              </a:rPr>
              <a:t>Trasferimenti correnti – trasferimenti correnti da altre amministrazioni pubbliche</a:t>
            </a:r>
            <a:r>
              <a:rPr lang="it-IT" sz="1200" kern="1200" dirty="0">
                <a:solidFill>
                  <a:schemeClr val="tx1"/>
                </a:solidFill>
                <a:effectLst/>
                <a:latin typeface="+mn-lt"/>
                <a:ea typeface="+mn-ea"/>
                <a:cs typeface="+mn-cs"/>
              </a:rPr>
              <a:t>: maggiori entrate contributi centri estivi € 10.160,00- 5 per mille € 5.900,00 – trasferimenti/rimborsi vari € 16.000,00 – trasferimento per alunni disabili € 12.149,00 (correlato alla spesa).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Titolo/Tipologia 201052</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t>
            </a:r>
            <a:r>
              <a:rPr lang="it-IT" sz="1200" i="1" kern="1200" dirty="0">
                <a:solidFill>
                  <a:schemeClr val="tx1"/>
                </a:solidFill>
                <a:effectLst/>
                <a:latin typeface="+mn-lt"/>
                <a:ea typeface="+mn-ea"/>
                <a:cs typeface="+mn-cs"/>
              </a:rPr>
              <a:t>Trasferimenti correnti – Trasferimenti correnti da UE e resto del mondo</a:t>
            </a:r>
            <a:r>
              <a:rPr lang="it-IT" sz="1200" kern="1200" dirty="0">
                <a:solidFill>
                  <a:schemeClr val="tx1"/>
                </a:solidFill>
                <a:effectLst/>
                <a:latin typeface="+mn-lt"/>
                <a:ea typeface="+mn-ea"/>
                <a:cs typeface="+mn-cs"/>
              </a:rPr>
              <a:t>”: entrata per attivazione progetto europeo </a:t>
            </a:r>
            <a:r>
              <a:rPr lang="it-IT" sz="1200" kern="1200" dirty="0" err="1">
                <a:solidFill>
                  <a:schemeClr val="tx1"/>
                </a:solidFill>
                <a:effectLst/>
                <a:latin typeface="+mn-lt"/>
                <a:ea typeface="+mn-ea"/>
                <a:cs typeface="+mn-cs"/>
              </a:rPr>
              <a:t>Optimawag</a:t>
            </a:r>
            <a:r>
              <a:rPr lang="it-IT" sz="1200" kern="1200" dirty="0">
                <a:solidFill>
                  <a:schemeClr val="tx1"/>
                </a:solidFill>
                <a:effectLst/>
                <a:latin typeface="+mn-lt"/>
                <a:ea typeface="+mn-ea"/>
                <a:cs typeface="+mn-cs"/>
              </a:rPr>
              <a:t> € 125.672,50 (correlato alla spesa)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Titolo/Tipologia 301003</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t>
            </a:r>
            <a:r>
              <a:rPr lang="it-IT" sz="1200" i="1" kern="1200" dirty="0">
                <a:solidFill>
                  <a:schemeClr val="tx1"/>
                </a:solidFill>
                <a:effectLst/>
                <a:latin typeface="+mn-lt"/>
                <a:ea typeface="+mn-ea"/>
                <a:cs typeface="+mn-cs"/>
              </a:rPr>
              <a:t>Entrate extra-tributarie – Entrate derivanti dalla vendita di beni e servizi</a:t>
            </a:r>
            <a:r>
              <a:rPr lang="it-IT" sz="1200" kern="1200" dirty="0">
                <a:solidFill>
                  <a:schemeClr val="tx1"/>
                </a:solidFill>
                <a:effectLst/>
                <a:latin typeface="+mn-lt"/>
                <a:ea typeface="+mn-ea"/>
                <a:cs typeface="+mn-cs"/>
              </a:rPr>
              <a:t>”: maggiori entrate da rette nidi d’infanzia € 6.000,00 – canone concessione teatro € 13.000,00 (correlato alla spesa).</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Titolo/Tipologia 302003</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t>
            </a:r>
            <a:r>
              <a:rPr lang="it-IT" sz="1200" i="1" kern="1200" dirty="0">
                <a:solidFill>
                  <a:schemeClr val="tx1"/>
                </a:solidFill>
                <a:effectLst/>
                <a:latin typeface="+mn-lt"/>
                <a:ea typeface="+mn-ea"/>
                <a:cs typeface="+mn-cs"/>
              </a:rPr>
              <a:t>Entrate extra-tributarie – proventi derivanti dall’attività di controllo e repressione delle irregolarità”</a:t>
            </a:r>
            <a:r>
              <a:rPr lang="it-IT" sz="1200" kern="1200" dirty="0">
                <a:solidFill>
                  <a:schemeClr val="tx1"/>
                </a:solidFill>
                <a:effectLst/>
                <a:latin typeface="+mn-lt"/>
                <a:ea typeface="+mn-ea"/>
                <a:cs typeface="+mn-cs"/>
              </a:rPr>
              <a:t>: sanzioni in materia ambientale € 20.000,00.</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1" u="sng" kern="1200" dirty="0">
                <a:solidFill>
                  <a:schemeClr val="tx1"/>
                </a:solidFill>
                <a:effectLst/>
                <a:latin typeface="+mn-lt"/>
                <a:ea typeface="+mn-ea"/>
                <a:cs typeface="+mn-cs"/>
              </a:rPr>
              <a:t>Titolo/Tipologia 305003</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t>
            </a:r>
            <a:r>
              <a:rPr lang="it-IT" sz="1200" i="1" kern="1200" dirty="0">
                <a:solidFill>
                  <a:schemeClr val="tx1"/>
                </a:solidFill>
                <a:effectLst/>
                <a:latin typeface="+mn-lt"/>
                <a:ea typeface="+mn-ea"/>
                <a:cs typeface="+mn-cs"/>
              </a:rPr>
              <a:t>Entrate extra-tributarie – Rimborsi e altre entrate correnti</a:t>
            </a:r>
            <a:r>
              <a:rPr lang="it-IT" sz="1200" kern="1200" dirty="0">
                <a:solidFill>
                  <a:schemeClr val="tx1"/>
                </a:solidFill>
                <a:effectLst/>
                <a:latin typeface="+mn-lt"/>
                <a:ea typeface="+mn-ea"/>
                <a:cs typeface="+mn-cs"/>
              </a:rPr>
              <a:t>”: maggiori entrate per spese di giudizio rimborsate dalla soccombenza (€ 16.000,00) e risarcimenti assicurativi (€ 20.000,00).</a:t>
            </a: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24</a:t>
            </a:fld>
            <a:endParaRPr lang="it-IT"/>
          </a:p>
        </p:txBody>
      </p:sp>
    </p:spTree>
    <p:extLst>
      <p:ext uri="{BB962C8B-B14F-4D97-AF65-F5344CB8AC3E}">
        <p14:creationId xmlns:p14="http://schemas.microsoft.com/office/powerpoint/2010/main" val="3474380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1" u="sng" kern="1200" dirty="0">
                <a:solidFill>
                  <a:schemeClr val="tx1"/>
                </a:solidFill>
                <a:effectLst/>
                <a:latin typeface="+mn-lt"/>
                <a:ea typeface="+mn-ea"/>
                <a:cs typeface="+mn-cs"/>
              </a:rPr>
              <a:t>Titolo/Tipologia 403004</a:t>
            </a:r>
            <a:r>
              <a:rPr lang="it-IT" sz="1200" b="1" kern="1200" dirty="0">
                <a:solidFill>
                  <a:schemeClr val="tx1"/>
                </a:solidFill>
                <a:effectLst/>
                <a:latin typeface="+mn-lt"/>
                <a:ea typeface="+mn-ea"/>
                <a:cs typeface="+mn-cs"/>
              </a:rPr>
              <a:t> </a:t>
            </a:r>
            <a:r>
              <a:rPr lang="it-IT" sz="1200" kern="1200" dirty="0">
                <a:solidFill>
                  <a:schemeClr val="tx1"/>
                </a:solidFill>
                <a:effectLst/>
                <a:latin typeface="+mn-lt"/>
                <a:ea typeface="+mn-ea"/>
                <a:cs typeface="+mn-cs"/>
              </a:rPr>
              <a:t>“</a:t>
            </a:r>
            <a:r>
              <a:rPr lang="it-IT" sz="1200" i="1" kern="1200" dirty="0">
                <a:solidFill>
                  <a:schemeClr val="tx1"/>
                </a:solidFill>
                <a:effectLst/>
                <a:latin typeface="+mn-lt"/>
                <a:ea typeface="+mn-ea"/>
                <a:cs typeface="+mn-cs"/>
              </a:rPr>
              <a:t>Entrate in conto capitale – Altri trasferimenti in conto capitale</a:t>
            </a:r>
            <a:r>
              <a:rPr lang="it-IT" sz="1200" kern="1200" dirty="0">
                <a:solidFill>
                  <a:schemeClr val="tx1"/>
                </a:solidFill>
                <a:effectLst/>
                <a:latin typeface="+mn-lt"/>
                <a:ea typeface="+mn-ea"/>
                <a:cs typeface="+mn-cs"/>
              </a:rPr>
              <a:t>”: sanzioni per abusivismo edilizio € 25.000,00, collegata alla spesa per interventi di riqualificazione urbana; sanzione per violazione norme su attività estrattive € 31.000,00, anch'essa collegata alla relativa spesa.</a:t>
            </a:r>
          </a:p>
          <a:p>
            <a:r>
              <a:rPr lang="it-IT" sz="1200" kern="1200" dirty="0">
                <a:solidFill>
                  <a:schemeClr val="tx1"/>
                </a:solidFill>
                <a:effectLst/>
                <a:latin typeface="+mn-lt"/>
                <a:ea typeface="+mn-ea"/>
                <a:cs typeface="+mn-cs"/>
              </a:rPr>
              <a:t> </a:t>
            </a:r>
            <a:r>
              <a:rPr lang="it-IT" sz="1200" b="1" u="sng" kern="1200" dirty="0">
                <a:solidFill>
                  <a:schemeClr val="tx1"/>
                </a:solidFill>
                <a:effectLst/>
                <a:latin typeface="+mn-lt"/>
                <a:ea typeface="+mn-ea"/>
                <a:cs typeface="+mn-cs"/>
              </a:rPr>
              <a:t>Titolo/Tipologia 405004 </a:t>
            </a:r>
            <a:r>
              <a:rPr lang="it-IT" sz="1200" kern="1200" dirty="0">
                <a:solidFill>
                  <a:schemeClr val="tx1"/>
                </a:solidFill>
                <a:effectLst/>
                <a:latin typeface="+mn-lt"/>
                <a:ea typeface="+mn-ea"/>
                <a:cs typeface="+mn-cs"/>
              </a:rPr>
              <a:t>“Entrate in conto capitale – Altre entrate in conto capitale”: entrata derivante da una sentenza del Tar concernente una sanzione relativa alla violazione di norme per attività estrattive € 160.450,00 (collegata alla spesa per sistemazioni ambientali).</a:t>
            </a: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25</a:t>
            </a:fld>
            <a:endParaRPr lang="it-IT"/>
          </a:p>
        </p:txBody>
      </p:sp>
    </p:spTree>
    <p:extLst>
      <p:ext uri="{BB962C8B-B14F-4D97-AF65-F5344CB8AC3E}">
        <p14:creationId xmlns:p14="http://schemas.microsoft.com/office/powerpoint/2010/main" val="21676534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r>
              <a:rPr lang="it-IT" dirty="0"/>
              <a:t>Analizziamo ora il grado di accertamento delle entrate, partendo da quelle tributarie.</a:t>
            </a:r>
          </a:p>
          <a:p>
            <a:pPr defTabSz="990478">
              <a:defRPr/>
            </a:pPr>
            <a:r>
              <a:rPr lang="it-IT" dirty="0"/>
              <a:t>Per quanto riguarda la tipologia imposte e tasse</a:t>
            </a:r>
            <a:r>
              <a:rPr lang="it-IT" b="1" dirty="0"/>
              <a:t>, lo stanziato ammonta a € 9.196.565,00</a:t>
            </a:r>
            <a:r>
              <a:rPr lang="it-IT" dirty="0"/>
              <a:t> mentre </a:t>
            </a:r>
            <a:r>
              <a:rPr lang="it-IT" b="1" dirty="0"/>
              <a:t>l’accertato ammonta a € 5.339.881,56</a:t>
            </a:r>
            <a:r>
              <a:rPr lang="it-IT" dirty="0"/>
              <a:t>.</a:t>
            </a:r>
          </a:p>
          <a:p>
            <a:pPr defTabSz="990478">
              <a:defRPr/>
            </a:pPr>
            <a:r>
              <a:rPr lang="it-IT" dirty="0"/>
              <a:t>Per la tipologia Fondi perequativi (che ricomprende il trasferimento statale «Fondo di solidarietà comunale»), </a:t>
            </a:r>
            <a:r>
              <a:rPr lang="it-IT" b="1" dirty="0"/>
              <a:t>lo stanziato è pari ad € 2.052.859,70</a:t>
            </a:r>
            <a:r>
              <a:rPr lang="it-IT" dirty="0"/>
              <a:t> mentre </a:t>
            </a:r>
            <a:r>
              <a:rPr lang="it-IT" b="1" dirty="0"/>
              <a:t>l’accertato</a:t>
            </a:r>
            <a:r>
              <a:rPr lang="it-IT" dirty="0"/>
              <a:t>, che corrisponde alla prima tranche erogata il 27.03.2019, </a:t>
            </a:r>
            <a:r>
              <a:rPr lang="it-IT" b="1" dirty="0"/>
              <a:t>ammonta ad € 1.349.285,82</a:t>
            </a:r>
            <a:r>
              <a:rPr lang="it-IT" dirty="0"/>
              <a:t>.</a:t>
            </a:r>
          </a:p>
        </p:txBody>
      </p:sp>
      <p:sp>
        <p:nvSpPr>
          <p:cNvPr id="4" name="Segnaposto numero diapositiva 3"/>
          <p:cNvSpPr>
            <a:spLocks noGrp="1"/>
          </p:cNvSpPr>
          <p:nvPr>
            <p:ph type="sldNum" sz="quarter" idx="5"/>
          </p:nvPr>
        </p:nvSpPr>
        <p:spPr/>
        <p:txBody>
          <a:bodyPr/>
          <a:lstStyle/>
          <a:p>
            <a:pPr defTabSz="495239">
              <a:defRPr/>
            </a:pPr>
            <a:fld id="{E526D6D9-6971-4B97-B77E-6AEBC6CA714E}" type="slidenum">
              <a:rPr lang="it-IT">
                <a:solidFill>
                  <a:prstClr val="black"/>
                </a:solidFill>
                <a:latin typeface="Calibri" panose="020F0502020204030204"/>
              </a:rPr>
              <a:pPr defTabSz="495239">
                <a:defRPr/>
              </a:pPr>
              <a:t>26</a:t>
            </a:fld>
            <a:endParaRPr lang="it-IT">
              <a:solidFill>
                <a:prstClr val="black"/>
              </a:solidFill>
              <a:latin typeface="Calibri" panose="020F0502020204030204"/>
            </a:endParaRPr>
          </a:p>
        </p:txBody>
      </p:sp>
    </p:spTree>
    <p:extLst>
      <p:ext uri="{BB962C8B-B14F-4D97-AF65-F5344CB8AC3E}">
        <p14:creationId xmlns:p14="http://schemas.microsoft.com/office/powerpoint/2010/main" val="18453352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r>
              <a:rPr lang="it-IT" dirty="0"/>
              <a:t>Per quanto riguarda i trasferimenti correnti, si evidenziano le seguenti tipologie:</a:t>
            </a:r>
          </a:p>
          <a:p>
            <a:pPr defTabSz="990478">
              <a:defRPr/>
            </a:pPr>
            <a:r>
              <a:rPr lang="it-IT" dirty="0"/>
              <a:t>Trasferimenti correnti da amministrazioni pubbliche (in cui sono ricompresi i trasferimenti sia da amministrazioni centrali che locali</a:t>
            </a:r>
            <a:r>
              <a:rPr lang="it-IT" b="1" dirty="0"/>
              <a:t>), lo stanziato è pari ad € 784.504,11 </a:t>
            </a:r>
            <a:r>
              <a:rPr lang="it-IT" dirty="0"/>
              <a:t>mentre </a:t>
            </a:r>
            <a:r>
              <a:rPr lang="it-IT" b="1" dirty="0"/>
              <a:t>l’accertato, ad oggi, è pari ad € 262.033,90</a:t>
            </a:r>
            <a:r>
              <a:rPr lang="it-IT" dirty="0"/>
              <a:t>.</a:t>
            </a:r>
          </a:p>
          <a:p>
            <a:pPr defTabSz="990478">
              <a:defRPr/>
            </a:pPr>
            <a:r>
              <a:rPr lang="it-IT" dirty="0"/>
              <a:t>La tipologia Trasferimenti correnti da imprese vede uno </a:t>
            </a:r>
            <a:r>
              <a:rPr lang="it-IT" b="1" dirty="0"/>
              <a:t>stanziato di 3.500,00 </a:t>
            </a:r>
            <a:r>
              <a:rPr lang="it-IT" dirty="0"/>
              <a:t>e ancora nessun accertamento (si tratta di un contributo da </a:t>
            </a:r>
            <a:r>
              <a:rPr lang="it-IT" dirty="0" err="1"/>
              <a:t>Iren</a:t>
            </a:r>
            <a:r>
              <a:rPr lang="it-IT" dirty="0"/>
              <a:t> per iniziative di carattere ambientali che ordinariamente viene erogato nel periodo ottobre/novembre).</a:t>
            </a:r>
          </a:p>
          <a:p>
            <a:pPr defTabSz="990478">
              <a:defRPr/>
            </a:pPr>
            <a:r>
              <a:rPr lang="it-IT" dirty="0"/>
              <a:t>La tipologia Trasferimenti correnti da U.E. si compone di uno </a:t>
            </a:r>
            <a:r>
              <a:rPr lang="it-IT" b="1" dirty="0"/>
              <a:t>stanziato pari ad € 128.372,50 </a:t>
            </a:r>
            <a:r>
              <a:rPr lang="it-IT" dirty="0"/>
              <a:t>e un accertato al momento pari a zero. Si segnala che lo stanziato è variato in aumento a seguito del riconoscimento di un finanziamento Europeo (finalizzato ad iniziative in ambito ambientale/rifiuti), il Progetto </a:t>
            </a:r>
            <a:r>
              <a:rPr lang="it-IT" dirty="0" err="1"/>
              <a:t>Optiwamag</a:t>
            </a:r>
            <a:r>
              <a:rPr lang="it-IT" dirty="0"/>
              <a:t>, a cui corrisponde lo stanziamento in spesa.</a:t>
            </a:r>
          </a:p>
        </p:txBody>
      </p:sp>
      <p:sp>
        <p:nvSpPr>
          <p:cNvPr id="4" name="Segnaposto numero diapositiva 3"/>
          <p:cNvSpPr>
            <a:spLocks noGrp="1"/>
          </p:cNvSpPr>
          <p:nvPr>
            <p:ph type="sldNum" sz="quarter" idx="5"/>
          </p:nvPr>
        </p:nvSpPr>
        <p:spPr/>
        <p:txBody>
          <a:bodyPr/>
          <a:lstStyle/>
          <a:p>
            <a:pPr defTabSz="495239">
              <a:defRPr/>
            </a:pPr>
            <a:fld id="{E526D6D9-6971-4B97-B77E-6AEBC6CA714E}" type="slidenum">
              <a:rPr lang="it-IT">
                <a:solidFill>
                  <a:prstClr val="black"/>
                </a:solidFill>
                <a:latin typeface="Calibri" panose="020F0502020204030204"/>
              </a:rPr>
              <a:pPr defTabSz="495239">
                <a:defRPr/>
              </a:pPr>
              <a:t>27</a:t>
            </a:fld>
            <a:endParaRPr lang="it-IT">
              <a:solidFill>
                <a:prstClr val="black"/>
              </a:solidFill>
              <a:latin typeface="Calibri" panose="020F0502020204030204"/>
            </a:endParaRPr>
          </a:p>
        </p:txBody>
      </p:sp>
    </p:spTree>
    <p:extLst>
      <p:ext uri="{BB962C8B-B14F-4D97-AF65-F5344CB8AC3E}">
        <p14:creationId xmlns:p14="http://schemas.microsoft.com/office/powerpoint/2010/main" val="23344306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r>
              <a:rPr lang="it-IT" dirty="0"/>
              <a:t>Per quanto riguarda le tipologia del titolo Entrate Extratributarie, si evidenzia quanto segue:</a:t>
            </a:r>
          </a:p>
          <a:p>
            <a:pPr defTabSz="990478">
              <a:defRPr/>
            </a:pPr>
            <a:r>
              <a:rPr lang="it-IT" dirty="0"/>
              <a:t>Vendita di beni e servizi e proventi derivanti dalla gestione dei beni</a:t>
            </a:r>
            <a:r>
              <a:rPr lang="it-IT" b="1" dirty="0"/>
              <a:t>: Stanziato € 1.341.441,22 – Accertato € 832.160,25</a:t>
            </a:r>
          </a:p>
          <a:p>
            <a:pPr defTabSz="990478">
              <a:defRPr/>
            </a:pPr>
            <a:r>
              <a:rPr lang="it-IT" dirty="0"/>
              <a:t>Proventi derivanti dall’attività di controllo: </a:t>
            </a:r>
            <a:r>
              <a:rPr lang="it-IT" b="1" dirty="0"/>
              <a:t>Stanziato € 47.500,00 – Accertato € 26.940,02</a:t>
            </a:r>
          </a:p>
          <a:p>
            <a:pPr defTabSz="990478">
              <a:defRPr/>
            </a:pPr>
            <a:r>
              <a:rPr lang="it-IT" dirty="0"/>
              <a:t>Interessi attivi: </a:t>
            </a:r>
            <a:r>
              <a:rPr lang="it-IT" b="1" dirty="0"/>
              <a:t>Stanziato € 9.500,00 – Accertato € 97,94 </a:t>
            </a:r>
            <a:r>
              <a:rPr lang="it-IT" dirty="0"/>
              <a:t>(si ricorda che rientrano in questa tipologia di entrata gli interessi di mora corrisposti sulle ingiunzioni emesse e legate alla riscossione coattiva delle entrate).</a:t>
            </a:r>
          </a:p>
          <a:p>
            <a:pPr defTabSz="990478">
              <a:defRPr/>
            </a:pPr>
            <a:r>
              <a:rPr lang="it-IT" dirty="0"/>
              <a:t>Altre entrate da redditi di capitale:  </a:t>
            </a:r>
            <a:r>
              <a:rPr lang="it-IT" b="1" dirty="0"/>
              <a:t>Stanziato € 356.962,60 – Accertato € 356.962,62</a:t>
            </a:r>
            <a:r>
              <a:rPr lang="it-IT" dirty="0"/>
              <a:t> (si tratta dei dividendi </a:t>
            </a:r>
            <a:r>
              <a:rPr lang="it-IT" dirty="0" err="1"/>
              <a:t>Iren</a:t>
            </a:r>
            <a:r>
              <a:rPr lang="it-IT" dirty="0"/>
              <a:t>).</a:t>
            </a:r>
          </a:p>
          <a:p>
            <a:pPr defTabSz="990478">
              <a:defRPr/>
            </a:pPr>
            <a:r>
              <a:rPr lang="it-IT" dirty="0"/>
              <a:t>Rimborsi e altre entrate correnti: </a:t>
            </a:r>
            <a:r>
              <a:rPr lang="it-IT" b="1" dirty="0"/>
              <a:t>Stanziato € 236.626,93 – Accertato € 116.588,93</a:t>
            </a:r>
          </a:p>
        </p:txBody>
      </p:sp>
      <p:sp>
        <p:nvSpPr>
          <p:cNvPr id="4" name="Segnaposto numero diapositiva 3"/>
          <p:cNvSpPr>
            <a:spLocks noGrp="1"/>
          </p:cNvSpPr>
          <p:nvPr>
            <p:ph type="sldNum" sz="quarter" idx="5"/>
          </p:nvPr>
        </p:nvSpPr>
        <p:spPr/>
        <p:txBody>
          <a:bodyPr/>
          <a:lstStyle/>
          <a:p>
            <a:pPr defTabSz="495239">
              <a:defRPr/>
            </a:pPr>
            <a:fld id="{E526D6D9-6971-4B97-B77E-6AEBC6CA714E}" type="slidenum">
              <a:rPr lang="it-IT">
                <a:solidFill>
                  <a:prstClr val="black"/>
                </a:solidFill>
                <a:latin typeface="Calibri" panose="020F0502020204030204"/>
              </a:rPr>
              <a:pPr defTabSz="495239">
                <a:defRPr/>
              </a:pPr>
              <a:t>28</a:t>
            </a:fld>
            <a:endParaRPr lang="it-IT">
              <a:solidFill>
                <a:prstClr val="black"/>
              </a:solidFill>
              <a:latin typeface="Calibri" panose="020F0502020204030204"/>
            </a:endParaRPr>
          </a:p>
        </p:txBody>
      </p:sp>
    </p:spTree>
    <p:extLst>
      <p:ext uri="{BB962C8B-B14F-4D97-AF65-F5344CB8AC3E}">
        <p14:creationId xmlns:p14="http://schemas.microsoft.com/office/powerpoint/2010/main" val="11464634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r>
              <a:rPr lang="it-IT" dirty="0"/>
              <a:t>Per quanto riguarda le entrate in conto capitale:</a:t>
            </a:r>
          </a:p>
          <a:p>
            <a:pPr defTabSz="990478">
              <a:defRPr/>
            </a:pPr>
            <a:r>
              <a:rPr lang="it-IT" dirty="0"/>
              <a:t>Contributi agli investimenti:  </a:t>
            </a:r>
            <a:r>
              <a:rPr lang="it-IT" b="1" dirty="0"/>
              <a:t>Stanziato € 113.757,02 – Accertato € 63.757,02 </a:t>
            </a:r>
            <a:r>
              <a:rPr lang="it-IT" b="0" dirty="0"/>
              <a:t>(contributi da amministrazioni centrali e locali).</a:t>
            </a:r>
          </a:p>
          <a:p>
            <a:pPr defTabSz="990478">
              <a:defRPr/>
            </a:pPr>
            <a:r>
              <a:rPr lang="it-IT" dirty="0"/>
              <a:t>Altri trasferimenti in conto capitale: </a:t>
            </a:r>
            <a:r>
              <a:rPr lang="it-IT" b="1" dirty="0"/>
              <a:t>Stanziato € 102.847,01 - € </a:t>
            </a:r>
            <a:r>
              <a:rPr lang="it-IT" b="0" dirty="0"/>
              <a:t>93.584,01 (sanzioni da abusivismo edilizio e da violazione delle norme relative alle attività estrattive).</a:t>
            </a:r>
          </a:p>
          <a:p>
            <a:pPr defTabSz="990478">
              <a:defRPr/>
            </a:pPr>
            <a:r>
              <a:rPr lang="it-IT" b="0" dirty="0"/>
              <a:t>Entrate da alienazioni di beni materiali ed immateriali: Stanziato € 586.000,00 – Accertato € 48.060,00 (vendite di beni immobili).</a:t>
            </a:r>
          </a:p>
          <a:p>
            <a:pPr defTabSz="990478">
              <a:defRPr/>
            </a:pPr>
            <a:r>
              <a:rPr lang="it-IT" b="0" dirty="0"/>
              <a:t>Altre entrate in conto capitale: Stanziato € 725.449,00 – Accertato € 332.021,38 (oneri di urbanizzazione e da attività estrattive, entrate da sentenze/fidejussioni).</a:t>
            </a:r>
          </a:p>
        </p:txBody>
      </p:sp>
      <p:sp>
        <p:nvSpPr>
          <p:cNvPr id="4" name="Segnaposto numero diapositiva 3"/>
          <p:cNvSpPr>
            <a:spLocks noGrp="1"/>
          </p:cNvSpPr>
          <p:nvPr>
            <p:ph type="sldNum" sz="quarter" idx="5"/>
          </p:nvPr>
        </p:nvSpPr>
        <p:spPr/>
        <p:txBody>
          <a:bodyPr/>
          <a:lstStyle/>
          <a:p>
            <a:pPr defTabSz="495239">
              <a:defRPr/>
            </a:pPr>
            <a:fld id="{E526D6D9-6971-4B97-B77E-6AEBC6CA714E}" type="slidenum">
              <a:rPr lang="it-IT">
                <a:solidFill>
                  <a:prstClr val="black"/>
                </a:solidFill>
                <a:latin typeface="Calibri" panose="020F0502020204030204"/>
              </a:rPr>
              <a:pPr defTabSz="495239">
                <a:defRPr/>
              </a:pPr>
              <a:t>29</a:t>
            </a:fld>
            <a:endParaRPr lang="it-IT">
              <a:solidFill>
                <a:prstClr val="black"/>
              </a:solidFill>
              <a:latin typeface="Calibri" panose="020F0502020204030204"/>
            </a:endParaRPr>
          </a:p>
        </p:txBody>
      </p:sp>
    </p:spTree>
    <p:extLst>
      <p:ext uri="{BB962C8B-B14F-4D97-AF65-F5344CB8AC3E}">
        <p14:creationId xmlns:p14="http://schemas.microsoft.com/office/powerpoint/2010/main" val="2278788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defTabSz="990478">
              <a:defRPr/>
            </a:pPr>
            <a:r>
              <a:rPr lang="it-IT" dirty="0"/>
              <a:t>Alienazioni di attività finanziarie</a:t>
            </a:r>
            <a:r>
              <a:rPr lang="it-IT" b="1" dirty="0"/>
              <a:t>: Stanziato € 1.725,00 – Accertato € 1.725,00 </a:t>
            </a:r>
            <a:r>
              <a:rPr lang="it-IT" dirty="0"/>
              <a:t>(si tratta della vendita delle azioni di Banca Etica, stabilita con  delibera di revisione straordinaria delle partecipazioni n. 44 del 21.09.2017 e confermata con delibera di revisione ordinaria delle partecipazioni n. 53 del 20.12.2018. Le azioni sono state riacquisite da Banca Etica).</a:t>
            </a:r>
          </a:p>
          <a:p>
            <a:pPr defTabSz="990478">
              <a:defRPr/>
            </a:pPr>
            <a:r>
              <a:rPr lang="it-IT" dirty="0"/>
              <a:t>Accensione di mutui: Stanziato </a:t>
            </a:r>
            <a:r>
              <a:rPr lang="it-IT" b="1" dirty="0"/>
              <a:t>€ 201.698,10 – Accertato € 90.764,15 </a:t>
            </a:r>
            <a:r>
              <a:rPr lang="it-IT" b="0" dirty="0"/>
              <a:t>(si ricorda che si tratta dell’accensione di due mutui, decisa con delibera di Consiglio Comunale n. 6 del 12.02.2019, con oneri interamente a carico del Ministero delle Infrastrutture e dei trasporti finalizzati alla messa in sicurezza degli edifici scolastici).</a:t>
            </a:r>
          </a:p>
        </p:txBody>
      </p:sp>
      <p:sp>
        <p:nvSpPr>
          <p:cNvPr id="4" name="Segnaposto numero diapositiva 3"/>
          <p:cNvSpPr>
            <a:spLocks noGrp="1"/>
          </p:cNvSpPr>
          <p:nvPr>
            <p:ph type="sldNum" sz="quarter" idx="5"/>
          </p:nvPr>
        </p:nvSpPr>
        <p:spPr/>
        <p:txBody>
          <a:bodyPr/>
          <a:lstStyle/>
          <a:p>
            <a:pPr defTabSz="495239">
              <a:defRPr/>
            </a:pPr>
            <a:fld id="{E526D6D9-6971-4B97-B77E-6AEBC6CA714E}" type="slidenum">
              <a:rPr lang="it-IT">
                <a:solidFill>
                  <a:prstClr val="black"/>
                </a:solidFill>
                <a:latin typeface="Calibri" panose="020F0502020204030204"/>
              </a:rPr>
              <a:pPr defTabSz="495239">
                <a:defRPr/>
              </a:pPr>
              <a:t>30</a:t>
            </a:fld>
            <a:endParaRPr lang="it-IT">
              <a:solidFill>
                <a:prstClr val="black"/>
              </a:solidFill>
              <a:latin typeface="Calibri" panose="020F0502020204030204"/>
            </a:endParaRPr>
          </a:p>
        </p:txBody>
      </p:sp>
    </p:spTree>
    <p:extLst>
      <p:ext uri="{BB962C8B-B14F-4D97-AF65-F5344CB8AC3E}">
        <p14:creationId xmlns:p14="http://schemas.microsoft.com/office/powerpoint/2010/main" val="249873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31</a:t>
            </a:fld>
            <a:endParaRPr lang="it-IT"/>
          </a:p>
        </p:txBody>
      </p:sp>
    </p:spTree>
    <p:extLst>
      <p:ext uri="{BB962C8B-B14F-4D97-AF65-F5344CB8AC3E}">
        <p14:creationId xmlns:p14="http://schemas.microsoft.com/office/powerpoint/2010/main" val="2164865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Iniziamo con l’analisi dell’equilibrio di cassa. Per quanto riguarda le dotazioni di cassa, sia quelle iniziali come i successivi eventuali aggiornamenti, le previsioni sui relativi flussi monetari sono stimate considerando l'andamento prevedibile degli incassi e dei pagamenti.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Nella voce «Stanziato» è riportata la proiezione della situazione di cassa al 31.12.2019. Nella voce «Riscosso/Pagato» è rappresentata la situazione di cassa a luglio 2019.</a:t>
            </a: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3</a:t>
            </a:fld>
            <a:endParaRPr lang="it-IT"/>
          </a:p>
        </p:txBody>
      </p:sp>
    </p:spTree>
    <p:extLst>
      <p:ext uri="{BB962C8B-B14F-4D97-AF65-F5344CB8AC3E}">
        <p14:creationId xmlns:p14="http://schemas.microsoft.com/office/powerpoint/2010/main" val="20277140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L’avanzo applicato alla parte corrente si compone come di seguito riportato:</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€ 13.945,00 indennità fine mandato del Sindaco, accantonata nel risultato di amministrazione come da principio contabile;</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€ 7.500,00 trattamento di fine rapporto amministratori in aspettativa;</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€ 1.932,00 rimborsi tributari relativi al rischio soccombenza in un ricorso tributario;</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€ 1.000,00 rischio rimborso spese legali correlate al ricorso di cui sopra.</a:t>
            </a:r>
          </a:p>
          <a:p>
            <a:r>
              <a:rPr lang="it-IT" sz="1200" kern="1200" dirty="0">
                <a:solidFill>
                  <a:schemeClr val="tx1"/>
                </a:solidFill>
                <a:effectLst/>
                <a:latin typeface="+mn-lt"/>
                <a:ea typeface="+mn-ea"/>
                <a:cs typeface="+mn-cs"/>
              </a:rPr>
              <a:t> La quota di avanzo destinato agli investimenti e di avanzo non vincolato è stata applicata a finanziamento di spese di investimento (a titolo esemplificativo per interventi manutentivi ed efficientamento energetico a strutture scolastiche e sportive, manutenzione straordinaria del verde pubblico e sistemazioni ambientali, manutenzione pavimentazioni stradali, risanamento movimenti franosi, messa in sicurezza viabilità pedonale e ciclopedonale, manutenzione straordinaria edilizia residenziale pubblica).</a:t>
            </a: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32</a:t>
            </a:fld>
            <a:endParaRPr lang="it-IT"/>
          </a:p>
        </p:txBody>
      </p:sp>
    </p:spTree>
    <p:extLst>
      <p:ext uri="{BB962C8B-B14F-4D97-AF65-F5344CB8AC3E}">
        <p14:creationId xmlns:p14="http://schemas.microsoft.com/office/powerpoint/2010/main" val="1889717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In questa slide viene riportata la composizione del risultato di amministrazione come da rendiconto 2018.</a:t>
            </a:r>
          </a:p>
        </p:txBody>
      </p:sp>
      <p:sp>
        <p:nvSpPr>
          <p:cNvPr id="4" name="Segnaposto numero diapositiva 3"/>
          <p:cNvSpPr>
            <a:spLocks noGrp="1"/>
          </p:cNvSpPr>
          <p:nvPr>
            <p:ph type="sldNum" sz="quarter" idx="5"/>
          </p:nvPr>
        </p:nvSpPr>
        <p:spPr/>
        <p:txBody>
          <a:bodyPr/>
          <a:lstStyle/>
          <a:p>
            <a:fld id="{E526D6D9-6971-4B97-B77E-6AEBC6CA714E}" type="slidenum">
              <a:rPr lang="it-IT" smtClean="0"/>
              <a:t>33</a:t>
            </a:fld>
            <a:endParaRPr lang="it-IT"/>
          </a:p>
        </p:txBody>
      </p:sp>
    </p:spTree>
    <p:extLst>
      <p:ext uri="{BB962C8B-B14F-4D97-AF65-F5344CB8AC3E}">
        <p14:creationId xmlns:p14="http://schemas.microsoft.com/office/powerpoint/2010/main" val="2582618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Qui si evidenzia graficamente la composizione attuale del risultato di amministrazione, con la precisazione che –per quanto riguarda la parte vincolata- con determina n. 287 del 22.05.2019 a firma  del Responsabile del settore Finanziario, su richiesta del Settore pianificazione Territoriale, sono stati applicati € 43.266,82 della quota appositamente vincolata a finanziamento dei contributi per l’eliminazione delle barriere architettoniche.</a:t>
            </a:r>
          </a:p>
        </p:txBody>
      </p:sp>
      <p:sp>
        <p:nvSpPr>
          <p:cNvPr id="4" name="Segnaposto numero diapositiva 3"/>
          <p:cNvSpPr>
            <a:spLocks noGrp="1"/>
          </p:cNvSpPr>
          <p:nvPr>
            <p:ph type="sldNum" sz="quarter" idx="5"/>
          </p:nvPr>
        </p:nvSpPr>
        <p:spPr/>
        <p:txBody>
          <a:bodyPr/>
          <a:lstStyle/>
          <a:p>
            <a:fld id="{E526D6D9-6971-4B97-B77E-6AEBC6CA714E}" type="slidenum">
              <a:rPr lang="it-IT" smtClean="0"/>
              <a:t>34</a:t>
            </a:fld>
            <a:endParaRPr lang="it-IT"/>
          </a:p>
        </p:txBody>
      </p:sp>
    </p:spTree>
    <p:extLst>
      <p:ext uri="{BB962C8B-B14F-4D97-AF65-F5344CB8AC3E}">
        <p14:creationId xmlns:p14="http://schemas.microsoft.com/office/powerpoint/2010/main" val="2682666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chiede pertanto al Consiglio di:</a:t>
            </a:r>
          </a:p>
          <a:p>
            <a:pPr marL="171450" indent="-171450">
              <a:buFont typeface="Arial" panose="020B0604020202020204" pitchFamily="34" charset="0"/>
              <a:buChar char="•"/>
            </a:pPr>
            <a:r>
              <a:rPr lang="it-IT" dirty="0"/>
              <a:t>approvare la proposta di delibera n. 687/2019 avente ad oggetto: «ASSESTAMENTO GENERALE DI BILANCIO, SALVAGUARDIA DEGLI EQUILIBRI PER L'ESERCIZIO 2019, VARIAZIONI DI BILANCIO  E PARZIALE APPLICAZIONE DELL'AVANZO DI AMMINISTRAZIONE  AI SENSI DELL'ART. 175 DEL D. LGS. 267/2000» e relativi allegati;</a:t>
            </a:r>
          </a:p>
          <a:p>
            <a:pPr marL="171450" indent="-171450">
              <a:buFont typeface="Arial" panose="020B0604020202020204" pitchFamily="34" charset="0"/>
              <a:buChar char="•"/>
            </a:pPr>
            <a:r>
              <a:rPr lang="it-IT" dirty="0"/>
              <a:t>approvare conseguentemente le variazioni al bilancio di previsione 2019/2021, così come riportate negli allegati A), A1), B) e C);</a:t>
            </a:r>
          </a:p>
          <a:p>
            <a:pPr marL="171450" indent="-171450">
              <a:buFont typeface="Arial" panose="020B0604020202020204" pitchFamily="34" charset="0"/>
              <a:buChar char="•"/>
            </a:pPr>
            <a:r>
              <a:rPr lang="it-IT" sz="1200" kern="1200" dirty="0">
                <a:solidFill>
                  <a:schemeClr val="tx1"/>
                </a:solidFill>
                <a:effectLst/>
                <a:latin typeface="+mn-lt"/>
                <a:ea typeface="+mn-ea"/>
                <a:cs typeface="+mn-cs"/>
              </a:rPr>
              <a:t>di dare altresì atto della relazione allegata nella quale sono riportati i dati relativi alla dimostrazione dell'equilibrio finanziario dell'Ente (</a:t>
            </a:r>
            <a:r>
              <a:rPr lang="it-IT" sz="1200" kern="1200" dirty="0" err="1">
                <a:solidFill>
                  <a:schemeClr val="tx1"/>
                </a:solidFill>
                <a:effectLst/>
                <a:latin typeface="+mn-lt"/>
                <a:ea typeface="+mn-ea"/>
                <a:cs typeface="+mn-cs"/>
              </a:rPr>
              <a:t>All</a:t>
            </a:r>
            <a:r>
              <a:rPr lang="it-IT" sz="1200" kern="1200" dirty="0">
                <a:solidFill>
                  <a:schemeClr val="tx1"/>
                </a:solidFill>
                <a:effectLst/>
                <a:latin typeface="+mn-lt"/>
                <a:ea typeface="+mn-ea"/>
                <a:cs typeface="+mn-cs"/>
              </a:rPr>
              <a:t>. D) e del parere favorevole del Collegio dei Revisori dei Conti;</a:t>
            </a:r>
          </a:p>
          <a:p>
            <a:pPr marL="0" indent="0">
              <a:buFont typeface="Arial" panose="020B0604020202020204" pitchFamily="34" charset="0"/>
              <a:buNone/>
            </a:pPr>
            <a:r>
              <a:rPr lang="it-IT" sz="1200" kern="1200" dirty="0">
                <a:solidFill>
                  <a:schemeClr val="tx1"/>
                </a:solidFill>
                <a:effectLst/>
                <a:latin typeface="+mn-lt"/>
                <a:ea typeface="+mn-ea"/>
                <a:cs typeface="+mn-cs"/>
              </a:rPr>
              <a:t>Grazie.</a:t>
            </a:r>
          </a:p>
          <a:p>
            <a:r>
              <a:rPr lang="it-IT" sz="1200" kern="1200" dirty="0">
                <a:solidFill>
                  <a:schemeClr val="tx1"/>
                </a:solidFill>
                <a:effectLst/>
                <a:latin typeface="+mn-lt"/>
                <a:ea typeface="+mn-ea"/>
                <a:cs typeface="+mn-cs"/>
              </a:rPr>
              <a:t> </a:t>
            </a: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35</a:t>
            </a:fld>
            <a:endParaRPr lang="it-IT"/>
          </a:p>
        </p:txBody>
      </p:sp>
    </p:spTree>
    <p:extLst>
      <p:ext uri="{BB962C8B-B14F-4D97-AF65-F5344CB8AC3E}">
        <p14:creationId xmlns:p14="http://schemas.microsoft.com/office/powerpoint/2010/main" val="1435025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4</a:t>
            </a:fld>
            <a:endParaRPr lang="it-IT"/>
          </a:p>
        </p:txBody>
      </p:sp>
    </p:spTree>
    <p:extLst>
      <p:ext uri="{BB962C8B-B14F-4D97-AF65-F5344CB8AC3E}">
        <p14:creationId xmlns:p14="http://schemas.microsoft.com/office/powerpoint/2010/main" val="3114901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kern="1200" dirty="0">
                <a:solidFill>
                  <a:schemeClr val="tx1"/>
                </a:solidFill>
                <a:effectLst/>
                <a:latin typeface="+mn-lt"/>
                <a:ea typeface="+mn-ea"/>
                <a:cs typeface="+mn-cs"/>
              </a:rPr>
              <a:t>L’equilibrio del bilancio è stato costruito ed è sempre mantenuto, anche in sede di variazione, distinguendo la parte corrente dagli investimenti, proprio in considerazione della diversa natura e funzione dei due ambiti d’azione.</a:t>
            </a:r>
          </a:p>
          <a:p>
            <a:r>
              <a:rPr lang="it-IT" sz="1200" kern="1200" dirty="0">
                <a:solidFill>
                  <a:schemeClr val="tx1"/>
                </a:solidFill>
                <a:effectLst/>
                <a:latin typeface="+mn-lt"/>
                <a:ea typeface="+mn-ea"/>
                <a:cs typeface="+mn-cs"/>
              </a:rPr>
              <a:t>In particolare, nel configurare il bilancio corrente, composto dalle entrate e uscite destinate a garantire il funzionamento dell’ente, è rispettata la regola che impone il pareggio, in termini di competenza, delle spese previste in ciascun anno con altrettante risorse di entrata.</a:t>
            </a:r>
          </a:p>
        </p:txBody>
      </p:sp>
      <p:sp>
        <p:nvSpPr>
          <p:cNvPr id="4" name="Segnaposto numero diapositiva 3"/>
          <p:cNvSpPr>
            <a:spLocks noGrp="1"/>
          </p:cNvSpPr>
          <p:nvPr>
            <p:ph type="sldNum" sz="quarter" idx="5"/>
          </p:nvPr>
        </p:nvSpPr>
        <p:spPr/>
        <p:txBody>
          <a:bodyPr/>
          <a:lstStyle/>
          <a:p>
            <a:fld id="{E526D6D9-6971-4B97-B77E-6AEBC6CA714E}" type="slidenum">
              <a:rPr lang="it-IT" smtClean="0"/>
              <a:t>5</a:t>
            </a:fld>
            <a:endParaRPr lang="it-IT"/>
          </a:p>
        </p:txBody>
      </p:sp>
    </p:spTree>
    <p:extLst>
      <p:ext uri="{BB962C8B-B14F-4D97-AF65-F5344CB8AC3E}">
        <p14:creationId xmlns:p14="http://schemas.microsoft.com/office/powerpoint/2010/main" val="264671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200" kern="1200" dirty="0">
                <a:solidFill>
                  <a:schemeClr val="tx1"/>
                </a:solidFill>
                <a:effectLst/>
                <a:latin typeface="+mn-lt"/>
                <a:ea typeface="+mn-ea"/>
                <a:cs typeface="+mn-cs"/>
              </a:rPr>
              <a:t>Per quanto riguarda invece il mantenimento dell'</a:t>
            </a:r>
            <a:r>
              <a:rPr lang="it-IT" sz="1200" i="1" kern="1200" dirty="0">
                <a:solidFill>
                  <a:schemeClr val="tx1"/>
                </a:solidFill>
                <a:effectLst/>
                <a:latin typeface="+mn-lt"/>
                <a:ea typeface="+mn-ea"/>
                <a:cs typeface="+mn-cs"/>
              </a:rPr>
              <a:t>equilibrio di parte investimenti</a:t>
            </a:r>
            <a:r>
              <a:rPr lang="it-IT" sz="1200" kern="1200" dirty="0">
                <a:solidFill>
                  <a:schemeClr val="tx1"/>
                </a:solidFill>
                <a:effectLst/>
                <a:latin typeface="+mn-lt"/>
                <a:ea typeface="+mn-ea"/>
                <a:cs typeface="+mn-cs"/>
              </a:rPr>
              <a:t>, questo è stato raggiunto anche valutando, dove la norma lo consente, l' applicazione in entrata di una quota dell'avanzo (come vedremo più avanti) a cui si aggiunge, per effetto della possibile imputazione ad esercizi futuri di spese in C/capitale, anche lo stanziamento in entrata del corrispondente fondo pluriennale (FPV/E).</a:t>
            </a:r>
          </a:p>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6</a:t>
            </a:fld>
            <a:endParaRPr lang="it-IT"/>
          </a:p>
        </p:txBody>
      </p:sp>
    </p:spTree>
    <p:extLst>
      <p:ext uri="{BB962C8B-B14F-4D97-AF65-F5344CB8AC3E}">
        <p14:creationId xmlns:p14="http://schemas.microsoft.com/office/powerpoint/2010/main" val="2615637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Si riportano, sinteticamente, i contenuti delle Missioni distinte per parte corrente e parte in conto capitale.</a:t>
            </a:r>
          </a:p>
        </p:txBody>
      </p:sp>
      <p:sp>
        <p:nvSpPr>
          <p:cNvPr id="4" name="Segnaposto numero diapositiva 3"/>
          <p:cNvSpPr>
            <a:spLocks noGrp="1"/>
          </p:cNvSpPr>
          <p:nvPr>
            <p:ph type="sldNum" sz="quarter" idx="5"/>
          </p:nvPr>
        </p:nvSpPr>
        <p:spPr/>
        <p:txBody>
          <a:bodyPr/>
          <a:lstStyle/>
          <a:p>
            <a:fld id="{E526D6D9-6971-4B97-B77E-6AEBC6CA714E}" type="slidenum">
              <a:rPr lang="it-IT" smtClean="0"/>
              <a:t>8</a:t>
            </a:fld>
            <a:endParaRPr lang="it-IT"/>
          </a:p>
        </p:txBody>
      </p:sp>
    </p:spTree>
    <p:extLst>
      <p:ext uri="{BB962C8B-B14F-4D97-AF65-F5344CB8AC3E}">
        <p14:creationId xmlns:p14="http://schemas.microsoft.com/office/powerpoint/2010/main" val="4027046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9</a:t>
            </a:fld>
            <a:endParaRPr lang="it-IT"/>
          </a:p>
        </p:txBody>
      </p:sp>
    </p:spTree>
    <p:extLst>
      <p:ext uri="{BB962C8B-B14F-4D97-AF65-F5344CB8AC3E}">
        <p14:creationId xmlns:p14="http://schemas.microsoft.com/office/powerpoint/2010/main" val="3938405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E526D6D9-6971-4B97-B77E-6AEBC6CA714E}" type="slidenum">
              <a:rPr lang="it-IT" smtClean="0"/>
              <a:t>10</a:t>
            </a:fld>
            <a:endParaRPr lang="it-IT"/>
          </a:p>
        </p:txBody>
      </p:sp>
    </p:spTree>
    <p:extLst>
      <p:ext uri="{BB962C8B-B14F-4D97-AF65-F5344CB8AC3E}">
        <p14:creationId xmlns:p14="http://schemas.microsoft.com/office/powerpoint/2010/main" val="946886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CBDC3B99-D906-4BF8-9D35-538F62EBA6AA}" type="datetimeFigureOut">
              <a:rPr lang="it-IT" smtClean="0"/>
              <a:t>13/08/2019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255346" y="2750337"/>
            <a:ext cx="1171888" cy="1356442"/>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924501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13/08/2019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309"/>
            <a:ext cx="1154151" cy="1090789"/>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882965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13/08/2019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11615"/>
            <a:ext cx="1154151" cy="1090789"/>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15249782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it-IT"/>
              <a:t>Fare clic per modificare lo stile del titolo dello schema</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13/08/2019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1D36D84B-B6A8-4376-BF46-962E96F2EE3C}" type="slidenum">
              <a:rPr lang="it-IT" smtClean="0"/>
              <a:t>‹N›</a:t>
            </a:fld>
            <a:endParaRPr lang="it-IT"/>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2636758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it-IT"/>
              <a:t>Fare clic per modificare lo stile del titolo dello schema</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13/08/2019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a:xfrm>
            <a:off x="10729455" y="4709925"/>
            <a:ext cx="1154151" cy="1090789"/>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636762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 dello schema</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BDC3B99-D906-4BF8-9D35-538F62EBA6AA}" type="datetimeFigureOut">
              <a:rPr lang="it-IT" smtClean="0"/>
              <a:t>13/08/2019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250585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it-IT"/>
              <a:t>Fare clic per modificare lo stile del titolo dello schema</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3" name="Date Placeholder 2"/>
          <p:cNvSpPr>
            <a:spLocks noGrp="1"/>
          </p:cNvSpPr>
          <p:nvPr>
            <p:ph type="dt" sz="half" idx="10"/>
          </p:nvPr>
        </p:nvSpPr>
        <p:spPr/>
        <p:txBody>
          <a:bodyPr/>
          <a:lstStyle/>
          <a:p>
            <a:fld id="{CBDC3B99-D906-4BF8-9D35-538F62EBA6AA}" type="datetimeFigureOut">
              <a:rPr lang="it-IT" smtClean="0"/>
              <a:t>13/08/2019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0971111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BDC3B99-D906-4BF8-9D35-538F62EBA6AA}" type="datetimeFigureOut">
              <a:rPr lang="it-IT" smtClean="0"/>
              <a:t>13/08/2019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9319918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CBDC3B99-D906-4BF8-9D35-538F62EBA6AA}" type="datetimeFigureOut">
              <a:rPr lang="it-IT" smtClean="0"/>
              <a:t>13/08/2019</a:t>
            </a:fld>
            <a:endParaRPr lang="it-IT"/>
          </a:p>
        </p:txBody>
      </p:sp>
      <p:sp>
        <p:nvSpPr>
          <p:cNvPr id="5" name="Footer Placeholder 4"/>
          <p:cNvSpPr>
            <a:spLocks noGrp="1"/>
          </p:cNvSpPr>
          <p:nvPr>
            <p:ph type="ftr" sz="quarter" idx="11"/>
          </p:nvPr>
        </p:nvSpPr>
        <p:spPr>
          <a:xfrm>
            <a:off x="680321" y="5936188"/>
            <a:ext cx="6126805" cy="365125"/>
          </a:xfrm>
        </p:spPr>
        <p:txBody>
          <a:bodyPr/>
          <a:lstStyle/>
          <a:p>
            <a:endParaRPr lang="it-IT"/>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1D36D84B-B6A8-4376-BF46-962E96F2EE3C}" type="slidenum">
              <a:rPr lang="it-IT" smtClean="0"/>
              <a:t>‹N›</a:t>
            </a:fld>
            <a:endParaRPr lang="it-IT"/>
          </a:p>
        </p:txBody>
      </p:sp>
    </p:spTree>
    <p:extLst>
      <p:ext uri="{BB962C8B-B14F-4D97-AF65-F5344CB8AC3E}">
        <p14:creationId xmlns:p14="http://schemas.microsoft.com/office/powerpoint/2010/main" val="303671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BDC3B99-D906-4BF8-9D35-538F62EBA6AA}" type="datetimeFigureOut">
              <a:rPr lang="it-IT" smtClean="0"/>
              <a:t>13/08/2019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90481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CBDC3B99-D906-4BF8-9D35-538F62EBA6AA}" type="datetimeFigureOut">
              <a:rPr lang="it-IT" smtClean="0"/>
              <a:t>13/08/2019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10729455" y="2869895"/>
            <a:ext cx="1154151" cy="1090789"/>
          </a:xfrm>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242540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CBDC3B99-D906-4BF8-9D35-538F62EBA6AA}" type="datetimeFigureOut">
              <a:rPr lang="it-IT" smtClean="0"/>
              <a:t>13/08/2019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090024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680322" y="3030008"/>
            <a:ext cx="4698355"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5594123" y="3030008"/>
            <a:ext cx="4700059" cy="2906179"/>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CBDC3B99-D906-4BF8-9D35-538F62EBA6AA}" type="datetimeFigureOut">
              <a:rPr lang="it-IT" smtClean="0"/>
              <a:t>13/08/2019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386461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CBDC3B99-D906-4BF8-9D35-538F62EBA6AA}" type="datetimeFigureOut">
              <a:rPr lang="it-IT" smtClean="0"/>
              <a:t>13/08/2019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2190267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BDC3B99-D906-4BF8-9D35-538F62EBA6AA}" type="datetimeFigureOut">
              <a:rPr lang="it-IT" smtClean="0"/>
              <a:t>13/08/2019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353304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13/08/2019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833437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BDC3B99-D906-4BF8-9D35-538F62EBA6AA}" type="datetimeFigureOut">
              <a:rPr lang="it-IT" smtClean="0"/>
              <a:t>13/08/2019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D36D84B-B6A8-4376-BF46-962E96F2EE3C}" type="slidenum">
              <a:rPr lang="it-IT" smtClean="0"/>
              <a:t>‹N›</a:t>
            </a:fld>
            <a:endParaRPr lang="it-IT"/>
          </a:p>
        </p:txBody>
      </p:sp>
    </p:spTree>
    <p:extLst>
      <p:ext uri="{BB962C8B-B14F-4D97-AF65-F5344CB8AC3E}">
        <p14:creationId xmlns:p14="http://schemas.microsoft.com/office/powerpoint/2010/main" val="2619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BDC3B99-D906-4BF8-9D35-538F62EBA6AA}" type="datetimeFigureOut">
              <a:rPr lang="it-IT" smtClean="0"/>
              <a:t>13/08/2019</a:t>
            </a:fld>
            <a:endParaRPr lang="it-IT"/>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1D36D84B-B6A8-4376-BF46-962E96F2EE3C}" type="slidenum">
              <a:rPr lang="it-IT" smtClean="0"/>
              <a:t>‹N›</a:t>
            </a:fld>
            <a:endParaRPr lang="it-IT"/>
          </a:p>
        </p:txBody>
      </p:sp>
    </p:spTree>
    <p:extLst>
      <p:ext uri="{BB962C8B-B14F-4D97-AF65-F5344CB8AC3E}">
        <p14:creationId xmlns:p14="http://schemas.microsoft.com/office/powerpoint/2010/main" val="3191339318"/>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24" name="Rectangle 14">
            <a:extLst>
              <a:ext uri="{FF2B5EF4-FFF2-40B4-BE49-F238E27FC236}">
                <a16:creationId xmlns:a16="http://schemas.microsoft.com/office/drawing/2014/main" id="{C8221A89-FE35-4C46-8874-69154D2A8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magine 3">
            <a:extLst>
              <a:ext uri="{FF2B5EF4-FFF2-40B4-BE49-F238E27FC236}">
                <a16:creationId xmlns:a16="http://schemas.microsoft.com/office/drawing/2014/main" id="{09AFA690-D32D-41E0-9001-0E7298B17A9E}"/>
              </a:ext>
            </a:extLst>
          </p:cNvPr>
          <p:cNvPicPr>
            <a:picLocks noChangeAspect="1"/>
          </p:cNvPicPr>
          <p:nvPr/>
        </p:nvPicPr>
        <p:blipFill rotWithShape="1">
          <a:blip r:embed="rId3">
            <a:duotone>
              <a:schemeClr val="bg2">
                <a:shade val="45000"/>
                <a:satMod val="135000"/>
              </a:schemeClr>
              <a:prstClr val="white"/>
            </a:duotone>
            <a:alphaModFix amt="41000"/>
          </a:blip>
          <a:srcRect t="22901" r="3882" b="950"/>
          <a:stretch/>
        </p:blipFill>
        <p:spPr>
          <a:xfrm>
            <a:off x="-3176" y="10"/>
            <a:ext cx="12192000" cy="6857991"/>
          </a:xfrm>
          <a:prstGeom prst="rect">
            <a:avLst/>
          </a:prstGeom>
        </p:spPr>
      </p:pic>
      <p:sp>
        <p:nvSpPr>
          <p:cNvPr id="25" name="Rectangle 16">
            <a:extLst>
              <a:ext uri="{FF2B5EF4-FFF2-40B4-BE49-F238E27FC236}">
                <a16:creationId xmlns:a16="http://schemas.microsoft.com/office/drawing/2014/main" id="{259ACC7A-6809-44E9-A594-85696A6C2B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olo 1">
            <a:extLst>
              <a:ext uri="{FF2B5EF4-FFF2-40B4-BE49-F238E27FC236}">
                <a16:creationId xmlns:a16="http://schemas.microsoft.com/office/drawing/2014/main" id="{BC932CE1-7E2E-4CDE-9E76-FDE94C4CFFF8}"/>
              </a:ext>
            </a:extLst>
          </p:cNvPr>
          <p:cNvSpPr>
            <a:spLocks noGrp="1"/>
          </p:cNvSpPr>
          <p:nvPr>
            <p:ph type="ctrTitle"/>
          </p:nvPr>
        </p:nvSpPr>
        <p:spPr>
          <a:xfrm>
            <a:off x="680322" y="4402667"/>
            <a:ext cx="8133478" cy="940240"/>
          </a:xfrm>
        </p:spPr>
        <p:txBody>
          <a:bodyPr>
            <a:normAutofit/>
          </a:bodyPr>
          <a:lstStyle/>
          <a:p>
            <a:r>
              <a:rPr lang="it-IT" sz="3000" b="1" dirty="0">
                <a:latin typeface="Arial" panose="020B0604020202020204" pitchFamily="34" charset="0"/>
                <a:cs typeface="Arial" panose="020B0604020202020204" pitchFamily="34" charset="0"/>
              </a:rPr>
              <a:t>ASSESTAMENTO E SALVAGUARDIA DEGLI EQUILIBRI</a:t>
            </a:r>
          </a:p>
        </p:txBody>
      </p:sp>
      <p:sp>
        <p:nvSpPr>
          <p:cNvPr id="3" name="Sottotitolo 2">
            <a:extLst>
              <a:ext uri="{FF2B5EF4-FFF2-40B4-BE49-F238E27FC236}">
                <a16:creationId xmlns:a16="http://schemas.microsoft.com/office/drawing/2014/main" id="{3F68743C-0631-44FD-B22A-42B484021E4F}"/>
              </a:ext>
            </a:extLst>
          </p:cNvPr>
          <p:cNvSpPr>
            <a:spLocks noGrp="1"/>
          </p:cNvSpPr>
          <p:nvPr>
            <p:ph type="subTitle" idx="1"/>
          </p:nvPr>
        </p:nvSpPr>
        <p:spPr>
          <a:xfrm>
            <a:off x="680322" y="5342302"/>
            <a:ext cx="8133478" cy="406566"/>
          </a:xfrm>
        </p:spPr>
        <p:txBody>
          <a:bodyPr>
            <a:normAutofit/>
          </a:bodyPr>
          <a:lstStyle/>
          <a:p>
            <a:r>
              <a:rPr lang="it-IT" sz="1800" dirty="0"/>
              <a:t>Consiglio Comunale del 30 luglio 2019</a:t>
            </a:r>
          </a:p>
        </p:txBody>
      </p:sp>
      <p:sp>
        <p:nvSpPr>
          <p:cNvPr id="26" name="Rectangle 18">
            <a:extLst>
              <a:ext uri="{FF2B5EF4-FFF2-40B4-BE49-F238E27FC236}">
                <a16:creationId xmlns:a16="http://schemas.microsoft.com/office/drawing/2014/main" id="{79E62B6A-C5F9-4D52-9F66-877735827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0">
            <a:extLst>
              <a:ext uri="{FF2B5EF4-FFF2-40B4-BE49-F238E27FC236}">
                <a16:creationId xmlns:a16="http://schemas.microsoft.com/office/drawing/2014/main" id="{95F95C49-E748-4D32-8417-22E5B6A6F5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E2AE10EC-5E3B-4FC0-B43F-1E44500096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7642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DDE0CA-84C8-4B59-AFA3-54A0B395A62F}"/>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SPESA - LE MISSIONI</a:t>
            </a:r>
          </a:p>
        </p:txBody>
      </p:sp>
      <p:graphicFrame>
        <p:nvGraphicFramePr>
          <p:cNvPr id="5" name="Segnaposto contenuto 4">
            <a:extLst>
              <a:ext uri="{FF2B5EF4-FFF2-40B4-BE49-F238E27FC236}">
                <a16:creationId xmlns:a16="http://schemas.microsoft.com/office/drawing/2014/main" id="{9E708861-C69F-4175-B31B-B4981A6ECAC2}"/>
              </a:ext>
            </a:extLst>
          </p:cNvPr>
          <p:cNvGraphicFramePr>
            <a:graphicFrameLocks noGrp="1"/>
          </p:cNvGraphicFramePr>
          <p:nvPr>
            <p:ph idx="1"/>
            <p:extLst>
              <p:ext uri="{D42A27DB-BD31-4B8C-83A1-F6EECF244321}">
                <p14:modId xmlns:p14="http://schemas.microsoft.com/office/powerpoint/2010/main" val="801469772"/>
              </p:ext>
            </p:extLst>
          </p:nvPr>
        </p:nvGraphicFramePr>
        <p:xfrm>
          <a:off x="502418" y="2336798"/>
          <a:ext cx="11043138" cy="4184584"/>
        </p:xfrm>
        <a:graphic>
          <a:graphicData uri="http://schemas.openxmlformats.org/drawingml/2006/table">
            <a:tbl>
              <a:tblPr firstRow="1" bandRow="1">
                <a:tableStyleId>{5C22544A-7EE6-4342-B048-85BDC9FD1C3A}</a:tableStyleId>
              </a:tblPr>
              <a:tblGrid>
                <a:gridCol w="5521569">
                  <a:extLst>
                    <a:ext uri="{9D8B030D-6E8A-4147-A177-3AD203B41FA5}">
                      <a16:colId xmlns:a16="http://schemas.microsoft.com/office/drawing/2014/main" val="1400887411"/>
                    </a:ext>
                  </a:extLst>
                </a:gridCol>
                <a:gridCol w="5521569">
                  <a:extLst>
                    <a:ext uri="{9D8B030D-6E8A-4147-A177-3AD203B41FA5}">
                      <a16:colId xmlns:a16="http://schemas.microsoft.com/office/drawing/2014/main" val="1450421378"/>
                    </a:ext>
                  </a:extLst>
                </a:gridCol>
              </a:tblGrid>
              <a:tr h="487200">
                <a:tc>
                  <a:txBody>
                    <a:bodyPr/>
                    <a:lstStyle/>
                    <a:p>
                      <a:r>
                        <a:rPr lang="it-IT" dirty="0"/>
                        <a:t>Missione</a:t>
                      </a:r>
                    </a:p>
                  </a:txBody>
                  <a:tcPr/>
                </a:tc>
                <a:tc>
                  <a:txBody>
                    <a:bodyPr/>
                    <a:lstStyle/>
                    <a:p>
                      <a:r>
                        <a:rPr lang="it-IT" dirty="0"/>
                        <a:t>Descrizione</a:t>
                      </a:r>
                    </a:p>
                  </a:txBody>
                  <a:tcPr/>
                </a:tc>
                <a:extLst>
                  <a:ext uri="{0D108BD9-81ED-4DB2-BD59-A6C34878D82A}">
                    <a16:rowId xmlns:a16="http://schemas.microsoft.com/office/drawing/2014/main" val="778726417"/>
                  </a:ext>
                </a:extLst>
              </a:tr>
              <a:tr h="680746">
                <a:tc>
                  <a:txBody>
                    <a:bodyPr/>
                    <a:lstStyle/>
                    <a:p>
                      <a:r>
                        <a:rPr lang="it-IT" sz="1500" b="1" dirty="0">
                          <a:latin typeface="Arial" panose="020B0604020202020204" pitchFamily="34" charset="0"/>
                          <a:cs typeface="Arial" panose="020B0604020202020204" pitchFamily="34" charset="0"/>
                        </a:rPr>
                        <a:t>Missione 15 – Politiche per il lavoro e la formazione professionale</a:t>
                      </a:r>
                    </a:p>
                  </a:txBody>
                  <a:tcPr/>
                </a:tc>
                <a:tc>
                  <a:txBody>
                    <a:bodyPr/>
                    <a:lstStyle/>
                    <a:p>
                      <a:r>
                        <a:rPr lang="it-IT" sz="1500" b="1" dirty="0">
                          <a:latin typeface="Arial" panose="020B0604020202020204" pitchFamily="34" charset="0"/>
                          <a:cs typeface="Arial" panose="020B0604020202020204" pitchFamily="34" charset="0"/>
                        </a:rPr>
                        <a:t>Trasferimento per il funzionamento del centro per l’impiego di Scandiano</a:t>
                      </a:r>
                    </a:p>
                  </a:txBody>
                  <a:tcPr/>
                </a:tc>
                <a:extLst>
                  <a:ext uri="{0D108BD9-81ED-4DB2-BD59-A6C34878D82A}">
                    <a16:rowId xmlns:a16="http://schemas.microsoft.com/office/drawing/2014/main" val="4013771476"/>
                  </a:ext>
                </a:extLst>
              </a:tr>
              <a:tr h="680746">
                <a:tc>
                  <a:txBody>
                    <a:bodyPr/>
                    <a:lstStyle/>
                    <a:p>
                      <a:r>
                        <a:rPr lang="it-IT" sz="1500" b="1" dirty="0">
                          <a:latin typeface="Arial" panose="020B0604020202020204" pitchFamily="34" charset="0"/>
                          <a:cs typeface="Arial" panose="020B0604020202020204" pitchFamily="34" charset="0"/>
                        </a:rPr>
                        <a:t>Missione 18 – Relazioni con altre autonomie</a:t>
                      </a:r>
                    </a:p>
                  </a:txBody>
                  <a:tcPr/>
                </a:tc>
                <a:tc>
                  <a:txBody>
                    <a:bodyPr/>
                    <a:lstStyle/>
                    <a:p>
                      <a:r>
                        <a:rPr lang="it-IT" sz="1500" b="1" dirty="0">
                          <a:latin typeface="Arial" panose="020B0604020202020204" pitchFamily="34" charset="0"/>
                          <a:cs typeface="Arial" panose="020B0604020202020204" pitchFamily="34" charset="0"/>
                        </a:rPr>
                        <a:t>Quote associative  (Anci, Associazione italiana dei Consigli dei comuni italiani ed europei ecc.)</a:t>
                      </a:r>
                    </a:p>
                  </a:txBody>
                  <a:tcPr/>
                </a:tc>
                <a:extLst>
                  <a:ext uri="{0D108BD9-81ED-4DB2-BD59-A6C34878D82A}">
                    <a16:rowId xmlns:a16="http://schemas.microsoft.com/office/drawing/2014/main" val="96785826"/>
                  </a:ext>
                </a:extLst>
              </a:tr>
              <a:tr h="680746">
                <a:tc>
                  <a:txBody>
                    <a:bodyPr/>
                    <a:lstStyle/>
                    <a:p>
                      <a:r>
                        <a:rPr lang="it-IT" sz="1500" b="1" dirty="0">
                          <a:latin typeface="Arial" panose="020B0604020202020204" pitchFamily="34" charset="0"/>
                          <a:cs typeface="Arial" panose="020B0604020202020204" pitchFamily="34" charset="0"/>
                        </a:rPr>
                        <a:t>Missione 19 – Relazioni internazionali</a:t>
                      </a:r>
                    </a:p>
                  </a:txBody>
                  <a:tcPr/>
                </a:tc>
                <a:tc>
                  <a:txBody>
                    <a:bodyPr/>
                    <a:lstStyle/>
                    <a:p>
                      <a:r>
                        <a:rPr lang="it-IT" sz="1500" b="1" dirty="0">
                          <a:latin typeface="Arial" panose="020B0604020202020204" pitchFamily="34" charset="0"/>
                          <a:cs typeface="Arial" panose="020B0604020202020204" pitchFamily="34" charset="0"/>
                        </a:rPr>
                        <a:t>Spese correlate a finanziamenti europei su appositi progetti</a:t>
                      </a:r>
                    </a:p>
                  </a:txBody>
                  <a:tcPr/>
                </a:tc>
                <a:extLst>
                  <a:ext uri="{0D108BD9-81ED-4DB2-BD59-A6C34878D82A}">
                    <a16:rowId xmlns:a16="http://schemas.microsoft.com/office/drawing/2014/main" val="4091549254"/>
                  </a:ext>
                </a:extLst>
              </a:tr>
              <a:tr h="680746">
                <a:tc>
                  <a:txBody>
                    <a:bodyPr/>
                    <a:lstStyle/>
                    <a:p>
                      <a:r>
                        <a:rPr lang="it-IT" sz="1500" b="1" dirty="0">
                          <a:latin typeface="Arial" panose="020B0604020202020204" pitchFamily="34" charset="0"/>
                          <a:cs typeface="Arial" panose="020B0604020202020204" pitchFamily="34" charset="0"/>
                        </a:rPr>
                        <a:t>Missione 20 – Fondi e accantonamenti</a:t>
                      </a:r>
                    </a:p>
                  </a:txBody>
                  <a:tcPr/>
                </a:tc>
                <a:tc>
                  <a:txBody>
                    <a:bodyPr/>
                    <a:lstStyle/>
                    <a:p>
                      <a:r>
                        <a:rPr lang="it-IT" sz="1500" b="1" dirty="0">
                          <a:latin typeface="Arial" panose="020B0604020202020204" pitchFamily="34" charset="0"/>
                          <a:cs typeface="Arial" panose="020B0604020202020204" pitchFamily="34" charset="0"/>
                        </a:rPr>
                        <a:t>Fondo di riserva e fondo crediti dubbia esigibilità (non soggetti a impegno di spesa)</a:t>
                      </a:r>
                    </a:p>
                  </a:txBody>
                  <a:tcPr/>
                </a:tc>
                <a:extLst>
                  <a:ext uri="{0D108BD9-81ED-4DB2-BD59-A6C34878D82A}">
                    <a16:rowId xmlns:a16="http://schemas.microsoft.com/office/drawing/2014/main" val="3350262741"/>
                  </a:ext>
                </a:extLst>
              </a:tr>
              <a:tr h="487200">
                <a:tc>
                  <a:txBody>
                    <a:bodyPr/>
                    <a:lstStyle/>
                    <a:p>
                      <a:r>
                        <a:rPr lang="it-IT" sz="1500" b="1" dirty="0">
                          <a:latin typeface="Arial" panose="020B0604020202020204" pitchFamily="34" charset="0"/>
                          <a:cs typeface="Arial" panose="020B0604020202020204" pitchFamily="34" charset="0"/>
                        </a:rPr>
                        <a:t>Missione 50 – Debito pubblico</a:t>
                      </a:r>
                    </a:p>
                  </a:txBody>
                  <a:tcPr/>
                </a:tc>
                <a:tc>
                  <a:txBody>
                    <a:bodyPr/>
                    <a:lstStyle/>
                    <a:p>
                      <a:r>
                        <a:rPr lang="it-IT" sz="1500" b="1" dirty="0">
                          <a:latin typeface="Arial" panose="020B0604020202020204" pitchFamily="34" charset="0"/>
                          <a:cs typeface="Arial" panose="020B0604020202020204" pitchFamily="34" charset="0"/>
                        </a:rPr>
                        <a:t>Rimborso quota capitale e quota interessi dei mutui </a:t>
                      </a:r>
                    </a:p>
                  </a:txBody>
                  <a:tcPr/>
                </a:tc>
                <a:extLst>
                  <a:ext uri="{0D108BD9-81ED-4DB2-BD59-A6C34878D82A}">
                    <a16:rowId xmlns:a16="http://schemas.microsoft.com/office/drawing/2014/main" val="1621269812"/>
                  </a:ext>
                </a:extLst>
              </a:tr>
              <a:tr h="487200">
                <a:tc>
                  <a:txBody>
                    <a:bodyPr/>
                    <a:lstStyle/>
                    <a:p>
                      <a:r>
                        <a:rPr lang="it-IT" sz="1500" b="1" dirty="0">
                          <a:latin typeface="Arial" panose="020B0604020202020204" pitchFamily="34" charset="0"/>
                          <a:cs typeface="Arial" panose="020B0604020202020204" pitchFamily="34" charset="0"/>
                        </a:rPr>
                        <a:t>Missione 99 – Servizi per conto terzi</a:t>
                      </a:r>
                    </a:p>
                  </a:txBody>
                  <a:tcPr/>
                </a:tc>
                <a:tc>
                  <a:txBody>
                    <a:bodyPr/>
                    <a:lstStyle/>
                    <a:p>
                      <a:r>
                        <a:rPr lang="it-IT" sz="1500" b="1" dirty="0">
                          <a:latin typeface="Arial" panose="020B0604020202020204" pitchFamily="34" charset="0"/>
                          <a:cs typeface="Arial" panose="020B0604020202020204" pitchFamily="34" charset="0"/>
                        </a:rPr>
                        <a:t>Gestione delle partite di giro contabili</a:t>
                      </a:r>
                    </a:p>
                  </a:txBody>
                  <a:tcPr/>
                </a:tc>
                <a:extLst>
                  <a:ext uri="{0D108BD9-81ED-4DB2-BD59-A6C34878D82A}">
                    <a16:rowId xmlns:a16="http://schemas.microsoft.com/office/drawing/2014/main" val="1810350720"/>
                  </a:ext>
                </a:extLst>
              </a:tr>
            </a:tbl>
          </a:graphicData>
        </a:graphic>
      </p:graphicFrame>
    </p:spTree>
    <p:extLst>
      <p:ext uri="{BB962C8B-B14F-4D97-AF65-F5344CB8AC3E}">
        <p14:creationId xmlns:p14="http://schemas.microsoft.com/office/powerpoint/2010/main" val="1406532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PRINCIPALI VARIAZIONI PER MISSIONI E PROGRAMMI – SPESA CORRENTE (1)</a:t>
            </a:r>
          </a:p>
        </p:txBody>
      </p:sp>
      <p:graphicFrame>
        <p:nvGraphicFramePr>
          <p:cNvPr id="11" name="Segnaposto contenuto 10">
            <a:extLst>
              <a:ext uri="{FF2B5EF4-FFF2-40B4-BE49-F238E27FC236}">
                <a16:creationId xmlns:a16="http://schemas.microsoft.com/office/drawing/2014/main" id="{675A4DCC-C7B3-404D-9223-B812E5F499E7}"/>
              </a:ext>
            </a:extLst>
          </p:cNvPr>
          <p:cNvGraphicFramePr>
            <a:graphicFrameLocks noGrp="1"/>
          </p:cNvGraphicFramePr>
          <p:nvPr>
            <p:ph idx="1"/>
            <p:extLst>
              <p:ext uri="{D42A27DB-BD31-4B8C-83A1-F6EECF244321}">
                <p14:modId xmlns:p14="http://schemas.microsoft.com/office/powerpoint/2010/main" val="1819833229"/>
              </p:ext>
            </p:extLst>
          </p:nvPr>
        </p:nvGraphicFramePr>
        <p:xfrm>
          <a:off x="681038" y="2336800"/>
          <a:ext cx="9613900" cy="40137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2390704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PRINCIPALI VARIAZIONI PER MISSIONI E PROGRAMMI – SPESA CORRENTE (2)</a:t>
            </a:r>
          </a:p>
        </p:txBody>
      </p:sp>
      <p:graphicFrame>
        <p:nvGraphicFramePr>
          <p:cNvPr id="7" name="Segnaposto contenuto 6">
            <a:extLst>
              <a:ext uri="{FF2B5EF4-FFF2-40B4-BE49-F238E27FC236}">
                <a16:creationId xmlns:a16="http://schemas.microsoft.com/office/drawing/2014/main" id="{4CDC84AB-F8CF-4979-AD4F-98C2CC622FDD}"/>
              </a:ext>
            </a:extLst>
          </p:cNvPr>
          <p:cNvGraphicFramePr>
            <a:graphicFrameLocks noGrp="1"/>
          </p:cNvGraphicFramePr>
          <p:nvPr>
            <p:ph idx="1"/>
            <p:extLst>
              <p:ext uri="{D42A27DB-BD31-4B8C-83A1-F6EECF244321}">
                <p14:modId xmlns:p14="http://schemas.microsoft.com/office/powerpoint/2010/main" val="3519924943"/>
              </p:ext>
            </p:extLst>
          </p:nvPr>
        </p:nvGraphicFramePr>
        <p:xfrm>
          <a:off x="681038" y="2336800"/>
          <a:ext cx="9613900" cy="42750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88180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PRINCIPALI VARIAZIONI PER MISSIONI E PROGRAMMI – SPESA CORRENTE (3)</a:t>
            </a:r>
          </a:p>
        </p:txBody>
      </p:sp>
      <p:graphicFrame>
        <p:nvGraphicFramePr>
          <p:cNvPr id="6" name="Segnaposto contenuto 5">
            <a:extLst>
              <a:ext uri="{FF2B5EF4-FFF2-40B4-BE49-F238E27FC236}">
                <a16:creationId xmlns:a16="http://schemas.microsoft.com/office/drawing/2014/main" id="{23AD6712-E58A-428C-BFF2-565289977BA3}"/>
              </a:ext>
            </a:extLst>
          </p:cNvPr>
          <p:cNvGraphicFramePr>
            <a:graphicFrameLocks noGrp="1"/>
          </p:cNvGraphicFramePr>
          <p:nvPr>
            <p:ph idx="1"/>
            <p:extLst>
              <p:ext uri="{D42A27DB-BD31-4B8C-83A1-F6EECF244321}">
                <p14:modId xmlns:p14="http://schemas.microsoft.com/office/powerpoint/2010/main" val="642842263"/>
              </p:ext>
            </p:extLst>
          </p:nvPr>
        </p:nvGraphicFramePr>
        <p:xfrm>
          <a:off x="681038" y="2336800"/>
          <a:ext cx="9889828" cy="4104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81722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PRINCIPALI VARIAZIONI PER MISSIONI E PROGRAMMI – SPESA IN CONTO CAPITALE (1)</a:t>
            </a:r>
          </a:p>
        </p:txBody>
      </p:sp>
      <p:graphicFrame>
        <p:nvGraphicFramePr>
          <p:cNvPr id="6" name="Segnaposto contenuto 5">
            <a:extLst>
              <a:ext uri="{FF2B5EF4-FFF2-40B4-BE49-F238E27FC236}">
                <a16:creationId xmlns:a16="http://schemas.microsoft.com/office/drawing/2014/main" id="{91108E89-A305-4DD7-A59C-7DF0F1045FC2}"/>
              </a:ext>
            </a:extLst>
          </p:cNvPr>
          <p:cNvGraphicFramePr>
            <a:graphicFrameLocks noGrp="1"/>
          </p:cNvGraphicFramePr>
          <p:nvPr>
            <p:ph idx="1"/>
            <p:extLst>
              <p:ext uri="{D42A27DB-BD31-4B8C-83A1-F6EECF244321}">
                <p14:modId xmlns:p14="http://schemas.microsoft.com/office/powerpoint/2010/main" val="3061884442"/>
              </p:ext>
            </p:extLst>
          </p:nvPr>
        </p:nvGraphicFramePr>
        <p:xfrm>
          <a:off x="681038" y="2336800"/>
          <a:ext cx="9613900" cy="4104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6931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PRINCIPALI VARIAZIONI PER MISSIONI E PROGRAMMI – SPESA IN CONTO CAPITALE (2)</a:t>
            </a:r>
          </a:p>
        </p:txBody>
      </p:sp>
      <p:graphicFrame>
        <p:nvGraphicFramePr>
          <p:cNvPr id="6" name="Segnaposto contenuto 5">
            <a:extLst>
              <a:ext uri="{FF2B5EF4-FFF2-40B4-BE49-F238E27FC236}">
                <a16:creationId xmlns:a16="http://schemas.microsoft.com/office/drawing/2014/main" id="{91108E89-A305-4DD7-A59C-7DF0F1045FC2}"/>
              </a:ext>
            </a:extLst>
          </p:cNvPr>
          <p:cNvGraphicFramePr>
            <a:graphicFrameLocks noGrp="1"/>
          </p:cNvGraphicFramePr>
          <p:nvPr>
            <p:ph idx="1"/>
          </p:nvPr>
        </p:nvGraphicFramePr>
        <p:xfrm>
          <a:off x="681038" y="2336800"/>
          <a:ext cx="9613900" cy="41041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3238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IMPEGNI FINALI PER MISSIONI – SPESA CORRENTE (1)</a:t>
            </a:r>
          </a:p>
        </p:txBody>
      </p:sp>
      <p:graphicFrame>
        <p:nvGraphicFramePr>
          <p:cNvPr id="6" name="Segnaposto contenuto 5">
            <a:extLst>
              <a:ext uri="{FF2B5EF4-FFF2-40B4-BE49-F238E27FC236}">
                <a16:creationId xmlns:a16="http://schemas.microsoft.com/office/drawing/2014/main" id="{5A347487-3FAC-44DC-BF66-5EE900814FFE}"/>
              </a:ext>
            </a:extLst>
          </p:cNvPr>
          <p:cNvGraphicFramePr>
            <a:graphicFrameLocks noGrp="1"/>
          </p:cNvGraphicFramePr>
          <p:nvPr>
            <p:ph idx="1"/>
            <p:extLst>
              <p:ext uri="{D42A27DB-BD31-4B8C-83A1-F6EECF244321}">
                <p14:modId xmlns:p14="http://schemas.microsoft.com/office/powerpoint/2010/main" val="3415245788"/>
              </p:ext>
            </p:extLst>
          </p:nvPr>
        </p:nvGraphicFramePr>
        <p:xfrm>
          <a:off x="681038" y="2336800"/>
          <a:ext cx="9613900" cy="3953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479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IMPEGNI FINALI PER MISSIONI – SPESA CORRENTE (2)</a:t>
            </a:r>
          </a:p>
        </p:txBody>
      </p:sp>
      <p:graphicFrame>
        <p:nvGraphicFramePr>
          <p:cNvPr id="6" name="Segnaposto contenuto 5">
            <a:extLst>
              <a:ext uri="{FF2B5EF4-FFF2-40B4-BE49-F238E27FC236}">
                <a16:creationId xmlns:a16="http://schemas.microsoft.com/office/drawing/2014/main" id="{D87D8864-4A94-428E-ADFE-3C96A6C3FCED}"/>
              </a:ext>
            </a:extLst>
          </p:cNvPr>
          <p:cNvGraphicFramePr>
            <a:graphicFrameLocks noGrp="1"/>
          </p:cNvGraphicFramePr>
          <p:nvPr>
            <p:ph idx="1"/>
            <p:extLst>
              <p:ext uri="{D42A27DB-BD31-4B8C-83A1-F6EECF244321}">
                <p14:modId xmlns:p14="http://schemas.microsoft.com/office/powerpoint/2010/main" val="2102670565"/>
              </p:ext>
            </p:extLst>
          </p:nvPr>
        </p:nvGraphicFramePr>
        <p:xfrm>
          <a:off x="681037" y="2336800"/>
          <a:ext cx="10080747" cy="41343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9414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IMPEGNI FINALI PER MISSIONI – SPESA CORRENTE (3)</a:t>
            </a:r>
          </a:p>
        </p:txBody>
      </p:sp>
      <p:graphicFrame>
        <p:nvGraphicFramePr>
          <p:cNvPr id="6" name="Segnaposto contenuto 5">
            <a:extLst>
              <a:ext uri="{FF2B5EF4-FFF2-40B4-BE49-F238E27FC236}">
                <a16:creationId xmlns:a16="http://schemas.microsoft.com/office/drawing/2014/main" id="{F428FB3B-B8E5-4FBC-A8A9-534EBD99180C}"/>
              </a:ext>
            </a:extLst>
          </p:cNvPr>
          <p:cNvGraphicFramePr>
            <a:graphicFrameLocks noGrp="1"/>
          </p:cNvGraphicFramePr>
          <p:nvPr>
            <p:ph idx="1"/>
          </p:nvPr>
        </p:nvGraphicFramePr>
        <p:xfrm>
          <a:off x="681038" y="2336800"/>
          <a:ext cx="9613900" cy="3953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51606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IMPEGNI FINALI PER MISSIONI – SPESA CORRENTE (4)</a:t>
            </a:r>
          </a:p>
        </p:txBody>
      </p:sp>
      <p:graphicFrame>
        <p:nvGraphicFramePr>
          <p:cNvPr id="6" name="Segnaposto contenuto 5">
            <a:extLst>
              <a:ext uri="{FF2B5EF4-FFF2-40B4-BE49-F238E27FC236}">
                <a16:creationId xmlns:a16="http://schemas.microsoft.com/office/drawing/2014/main" id="{F428FB3B-B8E5-4FBC-A8A9-534EBD99180C}"/>
              </a:ext>
            </a:extLst>
          </p:cNvPr>
          <p:cNvGraphicFramePr>
            <a:graphicFrameLocks noGrp="1"/>
          </p:cNvGraphicFramePr>
          <p:nvPr>
            <p:ph idx="1"/>
            <p:extLst>
              <p:ext uri="{D42A27DB-BD31-4B8C-83A1-F6EECF244321}">
                <p14:modId xmlns:p14="http://schemas.microsoft.com/office/powerpoint/2010/main" val="3956737172"/>
              </p:ext>
            </p:extLst>
          </p:nvPr>
        </p:nvGraphicFramePr>
        <p:xfrm>
          <a:off x="681038" y="2336800"/>
          <a:ext cx="9613900" cy="39534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8538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4190C0-7D18-44E2-B627-4D2419678BB5}"/>
              </a:ext>
            </a:extLst>
          </p:cNvPr>
          <p:cNvSpPr>
            <a:spLocks noGrp="1"/>
          </p:cNvSpPr>
          <p:nvPr>
            <p:ph type="ctrTitle"/>
          </p:nvPr>
        </p:nvSpPr>
        <p:spPr/>
        <p:txBody>
          <a:bodyPr/>
          <a:lstStyle/>
          <a:p>
            <a:r>
              <a:rPr lang="it-IT" sz="4800" b="1" dirty="0">
                <a:latin typeface="Arial" panose="020B0604020202020204" pitchFamily="34" charset="0"/>
                <a:cs typeface="Arial" panose="020B0604020202020204" pitchFamily="34" charset="0"/>
              </a:rPr>
              <a:t>DATI GENERALI SULLA GESTIONE</a:t>
            </a:r>
          </a:p>
        </p:txBody>
      </p:sp>
      <p:sp>
        <p:nvSpPr>
          <p:cNvPr id="3" name="Sottotitolo 2">
            <a:extLst>
              <a:ext uri="{FF2B5EF4-FFF2-40B4-BE49-F238E27FC236}">
                <a16:creationId xmlns:a16="http://schemas.microsoft.com/office/drawing/2014/main" id="{BD8FC48C-2BD5-49D1-9090-9E0F79E9521D}"/>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2772671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IMPEGNI FINALI PER MISSIONI – INVESTIMENTO (1)</a:t>
            </a:r>
          </a:p>
        </p:txBody>
      </p:sp>
      <p:graphicFrame>
        <p:nvGraphicFramePr>
          <p:cNvPr id="6" name="Segnaposto contenuto 5">
            <a:extLst>
              <a:ext uri="{FF2B5EF4-FFF2-40B4-BE49-F238E27FC236}">
                <a16:creationId xmlns:a16="http://schemas.microsoft.com/office/drawing/2014/main" id="{089159E3-FD66-416F-8173-36C5E3738942}"/>
              </a:ext>
            </a:extLst>
          </p:cNvPr>
          <p:cNvGraphicFramePr>
            <a:graphicFrameLocks noGrp="1"/>
          </p:cNvGraphicFramePr>
          <p:nvPr>
            <p:ph idx="1"/>
            <p:extLst>
              <p:ext uri="{D42A27DB-BD31-4B8C-83A1-F6EECF244321}">
                <p14:modId xmlns:p14="http://schemas.microsoft.com/office/powerpoint/2010/main" val="1528106333"/>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0743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IMPEGNI FINALI PER MISSIONI – INVESTIMENTO (2)</a:t>
            </a:r>
          </a:p>
        </p:txBody>
      </p:sp>
      <p:graphicFrame>
        <p:nvGraphicFramePr>
          <p:cNvPr id="6" name="Segnaposto contenuto 5">
            <a:extLst>
              <a:ext uri="{FF2B5EF4-FFF2-40B4-BE49-F238E27FC236}">
                <a16:creationId xmlns:a16="http://schemas.microsoft.com/office/drawing/2014/main" id="{C6D4ADCB-0430-462F-B34B-7EB2F679FB71}"/>
              </a:ext>
            </a:extLst>
          </p:cNvPr>
          <p:cNvGraphicFramePr>
            <a:graphicFrameLocks noGrp="1"/>
          </p:cNvGraphicFramePr>
          <p:nvPr>
            <p:ph idx="1"/>
            <p:extLst>
              <p:ext uri="{D42A27DB-BD31-4B8C-83A1-F6EECF244321}">
                <p14:modId xmlns:p14="http://schemas.microsoft.com/office/powerpoint/2010/main" val="2093875783"/>
              </p:ext>
            </p:extLst>
          </p:nvPr>
        </p:nvGraphicFramePr>
        <p:xfrm>
          <a:off x="681038" y="2336800"/>
          <a:ext cx="9613900" cy="37679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8938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3F998-7760-4E9E-8E16-E9748C1DEA8E}"/>
              </a:ext>
            </a:extLst>
          </p:cNvPr>
          <p:cNvSpPr>
            <a:spLocks noGrp="1"/>
          </p:cNvSpPr>
          <p:nvPr>
            <p:ph type="ctrTitle"/>
          </p:nvPr>
        </p:nvSpPr>
        <p:spPr/>
        <p:txBody>
          <a:bodyPr/>
          <a:lstStyle/>
          <a:p>
            <a:r>
              <a:rPr lang="it-IT" sz="4800" b="1" dirty="0">
                <a:latin typeface="Arial" panose="020B0604020202020204" pitchFamily="34" charset="0"/>
                <a:cs typeface="Arial" panose="020B0604020202020204" pitchFamily="34" charset="0"/>
              </a:rPr>
              <a:t>RIEPILOGO GENERALE DELLE ENTRATE </a:t>
            </a:r>
          </a:p>
        </p:txBody>
      </p:sp>
      <p:sp>
        <p:nvSpPr>
          <p:cNvPr id="3" name="Sottotitolo 2">
            <a:extLst>
              <a:ext uri="{FF2B5EF4-FFF2-40B4-BE49-F238E27FC236}">
                <a16:creationId xmlns:a16="http://schemas.microsoft.com/office/drawing/2014/main" id="{A0F7D52D-2E49-451D-9B14-DE4ED4DB9EB6}"/>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319109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DDE0CA-84C8-4B59-AFA3-54A0B395A62F}"/>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ENTRATE – I TITOLI</a:t>
            </a:r>
          </a:p>
        </p:txBody>
      </p:sp>
      <p:graphicFrame>
        <p:nvGraphicFramePr>
          <p:cNvPr id="5" name="Segnaposto contenuto 4">
            <a:extLst>
              <a:ext uri="{FF2B5EF4-FFF2-40B4-BE49-F238E27FC236}">
                <a16:creationId xmlns:a16="http://schemas.microsoft.com/office/drawing/2014/main" id="{9E708861-C69F-4175-B31B-B4981A6ECAC2}"/>
              </a:ext>
            </a:extLst>
          </p:cNvPr>
          <p:cNvGraphicFramePr>
            <a:graphicFrameLocks noGrp="1"/>
          </p:cNvGraphicFramePr>
          <p:nvPr>
            <p:ph idx="1"/>
            <p:extLst>
              <p:ext uri="{D42A27DB-BD31-4B8C-83A1-F6EECF244321}">
                <p14:modId xmlns:p14="http://schemas.microsoft.com/office/powerpoint/2010/main" val="1225060777"/>
              </p:ext>
            </p:extLst>
          </p:nvPr>
        </p:nvGraphicFramePr>
        <p:xfrm>
          <a:off x="492369" y="2039814"/>
          <a:ext cx="11254155" cy="4734613"/>
        </p:xfrm>
        <a:graphic>
          <a:graphicData uri="http://schemas.openxmlformats.org/drawingml/2006/table">
            <a:tbl>
              <a:tblPr firstRow="1" bandRow="1">
                <a:tableStyleId>{5C22544A-7EE6-4342-B048-85BDC9FD1C3A}</a:tableStyleId>
              </a:tblPr>
              <a:tblGrid>
                <a:gridCol w="5662247">
                  <a:extLst>
                    <a:ext uri="{9D8B030D-6E8A-4147-A177-3AD203B41FA5}">
                      <a16:colId xmlns:a16="http://schemas.microsoft.com/office/drawing/2014/main" val="1400887411"/>
                    </a:ext>
                  </a:extLst>
                </a:gridCol>
                <a:gridCol w="5591908">
                  <a:extLst>
                    <a:ext uri="{9D8B030D-6E8A-4147-A177-3AD203B41FA5}">
                      <a16:colId xmlns:a16="http://schemas.microsoft.com/office/drawing/2014/main" val="1450421378"/>
                    </a:ext>
                  </a:extLst>
                </a:gridCol>
              </a:tblGrid>
              <a:tr h="357143">
                <a:tc>
                  <a:txBody>
                    <a:bodyPr/>
                    <a:lstStyle/>
                    <a:p>
                      <a:r>
                        <a:rPr lang="it-IT" dirty="0"/>
                        <a:t>Titolo</a:t>
                      </a:r>
                    </a:p>
                  </a:txBody>
                  <a:tcPr/>
                </a:tc>
                <a:tc>
                  <a:txBody>
                    <a:bodyPr/>
                    <a:lstStyle/>
                    <a:p>
                      <a:r>
                        <a:rPr lang="it-IT" dirty="0"/>
                        <a:t>Descrizione</a:t>
                      </a:r>
                    </a:p>
                  </a:txBody>
                  <a:tcPr/>
                </a:tc>
                <a:extLst>
                  <a:ext uri="{0D108BD9-81ED-4DB2-BD59-A6C34878D82A}">
                    <a16:rowId xmlns:a16="http://schemas.microsoft.com/office/drawing/2014/main" val="778726417"/>
                  </a:ext>
                </a:extLst>
              </a:tr>
              <a:tr h="535715">
                <a:tc>
                  <a:txBody>
                    <a:bodyPr/>
                    <a:lstStyle/>
                    <a:p>
                      <a:pPr algn="l"/>
                      <a:r>
                        <a:rPr lang="it-IT" sz="1500" b="1" dirty="0">
                          <a:latin typeface="Arial" panose="020B0604020202020204" pitchFamily="34" charset="0"/>
                          <a:cs typeface="Arial" panose="020B0604020202020204" pitchFamily="34" charset="0"/>
                        </a:rPr>
                        <a:t>Titolo I – Entrate di natura tributaria, contributiva e perequativa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latin typeface="Arial" panose="020B0604020202020204" pitchFamily="34" charset="0"/>
                          <a:cs typeface="Arial" panose="020B0604020202020204" pitchFamily="34" charset="0"/>
                        </a:rPr>
                        <a:t>Entrate da tributi locali e fondi perequativi dallo Stato</a:t>
                      </a:r>
                      <a:endParaRPr lang="it-IT" sz="15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13771476"/>
                  </a:ext>
                </a:extLst>
              </a:tr>
              <a:tr h="535715">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Titolo II – Trasferimenti correnti</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Trasferimenti da amministrazioni pubbliche, sia centrali che locali, trasferimenti da imprese e da relazioni internazionali</a:t>
                      </a:r>
                    </a:p>
                  </a:txBody>
                  <a:tcPr/>
                </a:tc>
                <a:extLst>
                  <a:ext uri="{0D108BD9-81ED-4DB2-BD59-A6C34878D82A}">
                    <a16:rowId xmlns:a16="http://schemas.microsoft.com/office/drawing/2014/main" val="96785826"/>
                  </a:ext>
                </a:extLst>
              </a:tr>
              <a:tr h="1205359">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Titolo III – Entrate extratributarie</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Entrate dalla vendita di beni e servizi (rette, canoni e altri diritti), da redditi da capitale (dividendi da partecipate), altre entrate e rimborsi diversi, proventi derivanti dall’attività di controllo (sanzioni in materia ambientale, interessi su ingiunzioni ecc.)</a:t>
                      </a:r>
                    </a:p>
                  </a:txBody>
                  <a:tcPr/>
                </a:tc>
                <a:extLst>
                  <a:ext uri="{0D108BD9-81ED-4DB2-BD59-A6C34878D82A}">
                    <a16:rowId xmlns:a16="http://schemas.microsoft.com/office/drawing/2014/main" val="4091549254"/>
                  </a:ext>
                </a:extLst>
              </a:tr>
              <a:tr h="982144">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Titolo IV – Entrate in conto capitale</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Oneri di urbanizzazione e da attività estrattive, alienazioni di beni immobili, accordi urbanistici, sanzioni per abusivismo edilizio e violazione attività </a:t>
                      </a:r>
                      <a:r>
                        <a:rPr lang="it-IT" sz="1500" b="1" kern="1200" dirty="0" err="1">
                          <a:solidFill>
                            <a:schemeClr val="dk1"/>
                          </a:solidFill>
                          <a:latin typeface="Arial" panose="020B0604020202020204" pitchFamily="34" charset="0"/>
                          <a:ea typeface="+mn-ea"/>
                          <a:cs typeface="Arial" panose="020B0604020202020204" pitchFamily="34" charset="0"/>
                        </a:rPr>
                        <a:t>estrattive,contributi</a:t>
                      </a:r>
                      <a:r>
                        <a:rPr lang="it-IT" sz="1500" b="1" kern="1200" dirty="0">
                          <a:solidFill>
                            <a:schemeClr val="dk1"/>
                          </a:solidFill>
                          <a:latin typeface="Arial" panose="020B0604020202020204" pitchFamily="34" charset="0"/>
                          <a:ea typeface="+mn-ea"/>
                          <a:cs typeface="Arial" panose="020B0604020202020204" pitchFamily="34" charset="0"/>
                        </a:rPr>
                        <a:t> agli investimenti da amministrazioni pubbliche</a:t>
                      </a:r>
                    </a:p>
                  </a:txBody>
                  <a:tcPr/>
                </a:tc>
                <a:extLst>
                  <a:ext uri="{0D108BD9-81ED-4DB2-BD59-A6C34878D82A}">
                    <a16:rowId xmlns:a16="http://schemas.microsoft.com/office/drawing/2014/main" val="3350262741"/>
                  </a:ext>
                </a:extLst>
              </a:tr>
              <a:tr h="391213">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Titolo V - Entrate da riduzione di attività finanziarie</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Alienazioni di quote azionarie</a:t>
                      </a:r>
                    </a:p>
                  </a:txBody>
                  <a:tcPr/>
                </a:tc>
                <a:extLst>
                  <a:ext uri="{0D108BD9-81ED-4DB2-BD59-A6C34878D82A}">
                    <a16:rowId xmlns:a16="http://schemas.microsoft.com/office/drawing/2014/main" val="3189740232"/>
                  </a:ext>
                </a:extLst>
              </a:tr>
              <a:tr h="312500">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Titolo VI – Entrate da accensione di prestiti</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Accensione mutui</a:t>
                      </a:r>
                    </a:p>
                  </a:txBody>
                  <a:tcPr/>
                </a:tc>
                <a:extLst>
                  <a:ext uri="{0D108BD9-81ED-4DB2-BD59-A6C34878D82A}">
                    <a16:rowId xmlns:a16="http://schemas.microsoft.com/office/drawing/2014/main" val="2995064481"/>
                  </a:ext>
                </a:extLst>
              </a:tr>
              <a:tr h="312500">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Tiolo IX – Entrate per conto terzi</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Gestione contabile partite di giro</a:t>
                      </a:r>
                    </a:p>
                  </a:txBody>
                  <a:tcPr/>
                </a:tc>
                <a:extLst>
                  <a:ext uri="{0D108BD9-81ED-4DB2-BD59-A6C34878D82A}">
                    <a16:rowId xmlns:a16="http://schemas.microsoft.com/office/drawing/2014/main" val="4130075797"/>
                  </a:ext>
                </a:extLst>
              </a:tr>
            </a:tbl>
          </a:graphicData>
        </a:graphic>
      </p:graphicFrame>
    </p:spTree>
    <p:extLst>
      <p:ext uri="{BB962C8B-B14F-4D97-AF65-F5344CB8AC3E}">
        <p14:creationId xmlns:p14="http://schemas.microsoft.com/office/powerpoint/2010/main" val="420744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PRINCIPALI VARIAZIONI PER TITOLO E TIPOLOGIA – ENTRATE CORRENTI</a:t>
            </a:r>
          </a:p>
        </p:txBody>
      </p:sp>
      <p:graphicFrame>
        <p:nvGraphicFramePr>
          <p:cNvPr id="6" name="Segnaposto contenuto 5">
            <a:extLst>
              <a:ext uri="{FF2B5EF4-FFF2-40B4-BE49-F238E27FC236}">
                <a16:creationId xmlns:a16="http://schemas.microsoft.com/office/drawing/2014/main" id="{F197BE06-D303-485E-8925-DD0ECCD1BA24}"/>
              </a:ext>
            </a:extLst>
          </p:cNvPr>
          <p:cNvGraphicFramePr>
            <a:graphicFrameLocks noGrp="1"/>
          </p:cNvGraphicFramePr>
          <p:nvPr>
            <p:ph idx="1"/>
            <p:extLst>
              <p:ext uri="{D42A27DB-BD31-4B8C-83A1-F6EECF244321}">
                <p14:modId xmlns:p14="http://schemas.microsoft.com/office/powerpoint/2010/main" val="1510893986"/>
              </p:ext>
            </p:extLst>
          </p:nvPr>
        </p:nvGraphicFramePr>
        <p:xfrm>
          <a:off x="681038" y="2336800"/>
          <a:ext cx="9613900" cy="40037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44339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PRINCIPALI VARIAZIONI PER TITOLO E TIPOLOGIA – ENTRATE IN CONTO CAPITALE</a:t>
            </a:r>
          </a:p>
        </p:txBody>
      </p:sp>
      <p:graphicFrame>
        <p:nvGraphicFramePr>
          <p:cNvPr id="7" name="Segnaposto contenuto 6">
            <a:extLst>
              <a:ext uri="{FF2B5EF4-FFF2-40B4-BE49-F238E27FC236}">
                <a16:creationId xmlns:a16="http://schemas.microsoft.com/office/drawing/2014/main" id="{0DA5F3D5-3EB1-48B7-93D0-35544D4391B7}"/>
              </a:ext>
            </a:extLst>
          </p:cNvPr>
          <p:cNvGraphicFramePr>
            <a:graphicFrameLocks noGrp="1"/>
          </p:cNvGraphicFramePr>
          <p:nvPr>
            <p:ph idx="1"/>
            <p:extLst>
              <p:ext uri="{D42A27DB-BD31-4B8C-83A1-F6EECF244321}">
                <p14:modId xmlns:p14="http://schemas.microsoft.com/office/powerpoint/2010/main" val="1619267792"/>
              </p:ext>
            </p:extLst>
          </p:nvPr>
        </p:nvGraphicFramePr>
        <p:xfrm>
          <a:off x="681038" y="2336800"/>
          <a:ext cx="9613900" cy="40238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0462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ENTRATE TRIBUTARIE – ACCERTATO</a:t>
            </a:r>
          </a:p>
        </p:txBody>
      </p:sp>
      <p:graphicFrame>
        <p:nvGraphicFramePr>
          <p:cNvPr id="7" name="Segnaposto contenuto 6">
            <a:extLst>
              <a:ext uri="{FF2B5EF4-FFF2-40B4-BE49-F238E27FC236}">
                <a16:creationId xmlns:a16="http://schemas.microsoft.com/office/drawing/2014/main" id="{82A47015-8E75-4F75-8680-2A5F965F2F7F}"/>
              </a:ext>
            </a:extLst>
          </p:cNvPr>
          <p:cNvGraphicFramePr>
            <a:graphicFrameLocks noGrp="1"/>
          </p:cNvGraphicFramePr>
          <p:nvPr>
            <p:ph idx="1"/>
            <p:extLst>
              <p:ext uri="{D42A27DB-BD31-4B8C-83A1-F6EECF244321}">
                <p14:modId xmlns:p14="http://schemas.microsoft.com/office/powerpoint/2010/main" val="708248482"/>
              </p:ext>
            </p:extLst>
          </p:nvPr>
        </p:nvGraphicFramePr>
        <p:xfrm>
          <a:off x="681038" y="2336800"/>
          <a:ext cx="9613900" cy="39333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5518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TRASFERIMENTI CORRENTI– ACCERTATO</a:t>
            </a:r>
          </a:p>
        </p:txBody>
      </p:sp>
      <p:graphicFrame>
        <p:nvGraphicFramePr>
          <p:cNvPr id="6" name="Segnaposto contenuto 5">
            <a:extLst>
              <a:ext uri="{FF2B5EF4-FFF2-40B4-BE49-F238E27FC236}">
                <a16:creationId xmlns:a16="http://schemas.microsoft.com/office/drawing/2014/main" id="{D1CAA8B6-C6FE-4E56-9667-0881C3103E57}"/>
              </a:ext>
            </a:extLst>
          </p:cNvPr>
          <p:cNvGraphicFramePr>
            <a:graphicFrameLocks noGrp="1"/>
          </p:cNvGraphicFramePr>
          <p:nvPr>
            <p:ph idx="1"/>
            <p:extLst>
              <p:ext uri="{D42A27DB-BD31-4B8C-83A1-F6EECF244321}">
                <p14:modId xmlns:p14="http://schemas.microsoft.com/office/powerpoint/2010/main" val="2088957417"/>
              </p:ext>
            </p:extLst>
          </p:nvPr>
        </p:nvGraphicFramePr>
        <p:xfrm>
          <a:off x="681038" y="2336800"/>
          <a:ext cx="9613900" cy="35988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68233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ENTRATE EXTRA TRIBUTARIE – ACCERTATO</a:t>
            </a:r>
          </a:p>
        </p:txBody>
      </p:sp>
      <p:graphicFrame>
        <p:nvGraphicFramePr>
          <p:cNvPr id="7" name="Segnaposto contenuto 6">
            <a:extLst>
              <a:ext uri="{FF2B5EF4-FFF2-40B4-BE49-F238E27FC236}">
                <a16:creationId xmlns:a16="http://schemas.microsoft.com/office/drawing/2014/main" id="{BBB241ED-203A-4EBD-912C-C334E182AA57}"/>
              </a:ext>
            </a:extLst>
          </p:cNvPr>
          <p:cNvGraphicFramePr>
            <a:graphicFrameLocks noGrp="1"/>
          </p:cNvGraphicFramePr>
          <p:nvPr>
            <p:ph idx="1"/>
            <p:extLst>
              <p:ext uri="{D42A27DB-BD31-4B8C-83A1-F6EECF244321}">
                <p14:modId xmlns:p14="http://schemas.microsoft.com/office/powerpoint/2010/main" val="2561303069"/>
              </p:ext>
            </p:extLst>
          </p:nvPr>
        </p:nvGraphicFramePr>
        <p:xfrm>
          <a:off x="681038" y="2150347"/>
          <a:ext cx="9613900" cy="4230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52768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ENTRATE IN CONTO CAPITALE– ACCERTATO</a:t>
            </a:r>
          </a:p>
        </p:txBody>
      </p:sp>
      <p:graphicFrame>
        <p:nvGraphicFramePr>
          <p:cNvPr id="7" name="Segnaposto contenuto 6">
            <a:extLst>
              <a:ext uri="{FF2B5EF4-FFF2-40B4-BE49-F238E27FC236}">
                <a16:creationId xmlns:a16="http://schemas.microsoft.com/office/drawing/2014/main" id="{BBB241ED-203A-4EBD-912C-C334E182AA57}"/>
              </a:ext>
            </a:extLst>
          </p:cNvPr>
          <p:cNvGraphicFramePr>
            <a:graphicFrameLocks noGrp="1"/>
          </p:cNvGraphicFramePr>
          <p:nvPr>
            <p:ph idx="1"/>
            <p:extLst>
              <p:ext uri="{D42A27DB-BD31-4B8C-83A1-F6EECF244321}">
                <p14:modId xmlns:p14="http://schemas.microsoft.com/office/powerpoint/2010/main" val="2114287382"/>
              </p:ext>
            </p:extLst>
          </p:nvPr>
        </p:nvGraphicFramePr>
        <p:xfrm>
          <a:off x="681038" y="2150347"/>
          <a:ext cx="9613900" cy="4230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6048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DDE0CA-84C8-4B59-AFA3-54A0B395A62F}"/>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EQUILIBRIO DI CASSA</a:t>
            </a:r>
          </a:p>
        </p:txBody>
      </p:sp>
      <p:graphicFrame>
        <p:nvGraphicFramePr>
          <p:cNvPr id="4" name="Segnaposto contenuto 3">
            <a:extLst>
              <a:ext uri="{FF2B5EF4-FFF2-40B4-BE49-F238E27FC236}">
                <a16:creationId xmlns:a16="http://schemas.microsoft.com/office/drawing/2014/main" id="{71815ECF-E25C-439E-84A5-53B924451245}"/>
              </a:ext>
            </a:extLst>
          </p:cNvPr>
          <p:cNvGraphicFramePr>
            <a:graphicFrameLocks noGrp="1"/>
          </p:cNvGraphicFramePr>
          <p:nvPr>
            <p:ph idx="1"/>
            <p:extLst>
              <p:ext uri="{D42A27DB-BD31-4B8C-83A1-F6EECF244321}">
                <p14:modId xmlns:p14="http://schemas.microsoft.com/office/powerpoint/2010/main" val="302547405"/>
              </p:ext>
            </p:extLst>
          </p:nvPr>
        </p:nvGraphicFramePr>
        <p:xfrm>
          <a:off x="633046" y="2336800"/>
          <a:ext cx="10500528" cy="3662064"/>
        </p:xfrm>
        <a:graphic>
          <a:graphicData uri="http://schemas.openxmlformats.org/drawingml/2006/table">
            <a:tbl>
              <a:tblPr firstRow="1" bandRow="1">
                <a:tableStyleId>{073A0DAA-6AF3-43AB-8588-CEC1D06C72B9}</a:tableStyleId>
              </a:tblPr>
              <a:tblGrid>
                <a:gridCol w="3534948">
                  <a:extLst>
                    <a:ext uri="{9D8B030D-6E8A-4147-A177-3AD203B41FA5}">
                      <a16:colId xmlns:a16="http://schemas.microsoft.com/office/drawing/2014/main" val="3454216579"/>
                    </a:ext>
                  </a:extLst>
                </a:gridCol>
                <a:gridCol w="3482790">
                  <a:extLst>
                    <a:ext uri="{9D8B030D-6E8A-4147-A177-3AD203B41FA5}">
                      <a16:colId xmlns:a16="http://schemas.microsoft.com/office/drawing/2014/main" val="2850938987"/>
                    </a:ext>
                  </a:extLst>
                </a:gridCol>
                <a:gridCol w="3482790">
                  <a:extLst>
                    <a:ext uri="{9D8B030D-6E8A-4147-A177-3AD203B41FA5}">
                      <a16:colId xmlns:a16="http://schemas.microsoft.com/office/drawing/2014/main" val="300170593"/>
                    </a:ext>
                  </a:extLst>
                </a:gridCol>
              </a:tblGrid>
              <a:tr h="912102">
                <a:tc>
                  <a:txBody>
                    <a:bodyPr/>
                    <a:lstStyle/>
                    <a:p>
                      <a:pPr algn="ctr"/>
                      <a:r>
                        <a:rPr lang="it-IT" dirty="0"/>
                        <a:t>Risultato</a:t>
                      </a:r>
                    </a:p>
                  </a:txBody>
                  <a:tcPr/>
                </a:tc>
                <a:tc>
                  <a:txBody>
                    <a:bodyPr/>
                    <a:lstStyle/>
                    <a:p>
                      <a:pPr algn="ctr"/>
                      <a:r>
                        <a:rPr lang="it-IT" dirty="0"/>
                        <a:t>Stanziato</a:t>
                      </a:r>
                    </a:p>
                  </a:txBody>
                  <a:tcPr/>
                </a:tc>
                <a:tc>
                  <a:txBody>
                    <a:bodyPr/>
                    <a:lstStyle/>
                    <a:p>
                      <a:pPr algn="ctr"/>
                      <a:r>
                        <a:rPr lang="it-IT" dirty="0"/>
                        <a:t>Riscosso/Pagato</a:t>
                      </a:r>
                    </a:p>
                  </a:txBody>
                  <a:tcPr/>
                </a:tc>
                <a:extLst>
                  <a:ext uri="{0D108BD9-81ED-4DB2-BD59-A6C34878D82A}">
                    <a16:rowId xmlns:a16="http://schemas.microsoft.com/office/drawing/2014/main" val="3031181165"/>
                  </a:ext>
                </a:extLst>
              </a:tr>
              <a:tr h="458327">
                <a:tc>
                  <a:txBody>
                    <a:bodyPr/>
                    <a:lstStyle/>
                    <a:p>
                      <a:r>
                        <a:rPr lang="it-IT" dirty="0"/>
                        <a:t>Totale entrate (+)</a:t>
                      </a:r>
                    </a:p>
                  </a:txBody>
                  <a:tcPr/>
                </a:tc>
                <a:tc>
                  <a:txBody>
                    <a:bodyPr/>
                    <a:lstStyle/>
                    <a:p>
                      <a:pPr algn="r"/>
                      <a:r>
                        <a:rPr lang="it-IT" dirty="0"/>
                        <a:t>24.150.436,92</a:t>
                      </a:r>
                    </a:p>
                  </a:txBody>
                  <a:tcPr/>
                </a:tc>
                <a:tc>
                  <a:txBody>
                    <a:bodyPr/>
                    <a:lstStyle/>
                    <a:p>
                      <a:pPr algn="r"/>
                      <a:r>
                        <a:rPr lang="it-IT" dirty="0"/>
                        <a:t>8.717.812,87</a:t>
                      </a:r>
                    </a:p>
                  </a:txBody>
                  <a:tcPr/>
                </a:tc>
                <a:extLst>
                  <a:ext uri="{0D108BD9-81ED-4DB2-BD59-A6C34878D82A}">
                    <a16:rowId xmlns:a16="http://schemas.microsoft.com/office/drawing/2014/main" val="3974946692"/>
                  </a:ext>
                </a:extLst>
              </a:tr>
              <a:tr h="458327">
                <a:tc>
                  <a:txBody>
                    <a:bodyPr/>
                    <a:lstStyle/>
                    <a:p>
                      <a:r>
                        <a:rPr lang="it-IT" dirty="0"/>
                        <a:t>Totale uscite (-)</a:t>
                      </a:r>
                    </a:p>
                  </a:txBody>
                  <a:tcPr/>
                </a:tc>
                <a:tc>
                  <a:txBody>
                    <a:bodyPr/>
                    <a:lstStyle/>
                    <a:p>
                      <a:pPr algn="r"/>
                      <a:r>
                        <a:rPr lang="it-IT" dirty="0"/>
                        <a:t>23.830.448,65</a:t>
                      </a:r>
                    </a:p>
                  </a:txBody>
                  <a:tcPr/>
                </a:tc>
                <a:tc>
                  <a:txBody>
                    <a:bodyPr/>
                    <a:lstStyle/>
                    <a:p>
                      <a:pPr algn="r"/>
                      <a:r>
                        <a:rPr lang="it-IT" dirty="0"/>
                        <a:t>8.886.558,05</a:t>
                      </a:r>
                    </a:p>
                  </a:txBody>
                  <a:tcPr/>
                </a:tc>
                <a:extLst>
                  <a:ext uri="{0D108BD9-81ED-4DB2-BD59-A6C34878D82A}">
                    <a16:rowId xmlns:a16="http://schemas.microsoft.com/office/drawing/2014/main" val="3835368266"/>
                  </a:ext>
                </a:extLst>
              </a:tr>
              <a:tr h="458327">
                <a:tc>
                  <a:txBody>
                    <a:bodyPr/>
                    <a:lstStyle/>
                    <a:p>
                      <a:endParaRPr lang="it-IT" dirty="0"/>
                    </a:p>
                  </a:txBody>
                  <a:tcPr/>
                </a:tc>
                <a:tc>
                  <a:txBody>
                    <a:bodyPr/>
                    <a:lstStyle/>
                    <a:p>
                      <a:pPr algn="r"/>
                      <a:endParaRPr lang="it-IT" dirty="0"/>
                    </a:p>
                  </a:txBody>
                  <a:tcPr/>
                </a:tc>
                <a:tc>
                  <a:txBody>
                    <a:bodyPr/>
                    <a:lstStyle/>
                    <a:p>
                      <a:pPr algn="r"/>
                      <a:endParaRPr lang="it-IT" dirty="0"/>
                    </a:p>
                  </a:txBody>
                  <a:tcPr/>
                </a:tc>
                <a:extLst>
                  <a:ext uri="{0D108BD9-81ED-4DB2-BD59-A6C34878D82A}">
                    <a16:rowId xmlns:a16="http://schemas.microsoft.com/office/drawing/2014/main" val="3974335041"/>
                  </a:ext>
                </a:extLst>
              </a:tr>
              <a:tr h="458327">
                <a:tc>
                  <a:txBody>
                    <a:bodyPr/>
                    <a:lstStyle/>
                    <a:p>
                      <a:endParaRPr lang="it-IT" dirty="0"/>
                    </a:p>
                  </a:txBody>
                  <a:tcPr/>
                </a:tc>
                <a:tc>
                  <a:txBody>
                    <a:bodyPr/>
                    <a:lstStyle/>
                    <a:p>
                      <a:pPr algn="r"/>
                      <a:endParaRPr lang="it-IT" dirty="0"/>
                    </a:p>
                  </a:txBody>
                  <a:tcPr/>
                </a:tc>
                <a:tc>
                  <a:txBody>
                    <a:bodyPr/>
                    <a:lstStyle/>
                    <a:p>
                      <a:pPr algn="r"/>
                      <a:endParaRPr lang="it-IT" dirty="0"/>
                    </a:p>
                  </a:txBody>
                  <a:tcPr/>
                </a:tc>
                <a:extLst>
                  <a:ext uri="{0D108BD9-81ED-4DB2-BD59-A6C34878D82A}">
                    <a16:rowId xmlns:a16="http://schemas.microsoft.com/office/drawing/2014/main" val="3860024023"/>
                  </a:ext>
                </a:extLst>
              </a:tr>
              <a:tr h="458327">
                <a:tc>
                  <a:txBody>
                    <a:bodyPr/>
                    <a:lstStyle/>
                    <a:p>
                      <a:r>
                        <a:rPr lang="it-IT" dirty="0"/>
                        <a:t>Fondo cassa iniziale</a:t>
                      </a:r>
                    </a:p>
                  </a:txBody>
                  <a:tcPr/>
                </a:tc>
                <a:tc>
                  <a:txBody>
                    <a:bodyPr/>
                    <a:lstStyle/>
                    <a:p>
                      <a:pPr algn="r"/>
                      <a:r>
                        <a:rPr lang="it-IT" dirty="0"/>
                        <a:t>7.497.681,01</a:t>
                      </a:r>
                    </a:p>
                  </a:txBody>
                  <a:tcPr/>
                </a:tc>
                <a:tc>
                  <a:txBody>
                    <a:bodyPr/>
                    <a:lstStyle/>
                    <a:p>
                      <a:pPr algn="r"/>
                      <a:r>
                        <a:rPr lang="it-IT" dirty="0"/>
                        <a:t>7.497.681,01</a:t>
                      </a:r>
                    </a:p>
                  </a:txBody>
                  <a:tcPr/>
                </a:tc>
                <a:extLst>
                  <a:ext uri="{0D108BD9-81ED-4DB2-BD59-A6C34878D82A}">
                    <a16:rowId xmlns:a16="http://schemas.microsoft.com/office/drawing/2014/main" val="1396604862"/>
                  </a:ext>
                </a:extLst>
              </a:tr>
              <a:tr h="458327">
                <a:tc>
                  <a:txBody>
                    <a:bodyPr/>
                    <a:lstStyle/>
                    <a:p>
                      <a:r>
                        <a:rPr lang="it-IT" dirty="0"/>
                        <a:t>Situazione di cassa </a:t>
                      </a:r>
                    </a:p>
                  </a:txBody>
                  <a:tcPr/>
                </a:tc>
                <a:tc>
                  <a:txBody>
                    <a:bodyPr/>
                    <a:lstStyle/>
                    <a:p>
                      <a:pPr algn="r"/>
                      <a:r>
                        <a:rPr lang="it-IT" dirty="0"/>
                        <a:t>7.817.669,28</a:t>
                      </a:r>
                    </a:p>
                  </a:txBody>
                  <a:tcPr/>
                </a:tc>
                <a:tc>
                  <a:txBody>
                    <a:bodyPr/>
                    <a:lstStyle/>
                    <a:p>
                      <a:pPr algn="r"/>
                      <a:r>
                        <a:rPr lang="it-IT" dirty="0"/>
                        <a:t>7.328.935,83</a:t>
                      </a:r>
                    </a:p>
                  </a:txBody>
                  <a:tcPr/>
                </a:tc>
                <a:extLst>
                  <a:ext uri="{0D108BD9-81ED-4DB2-BD59-A6C34878D82A}">
                    <a16:rowId xmlns:a16="http://schemas.microsoft.com/office/drawing/2014/main" val="1825177554"/>
                  </a:ext>
                </a:extLst>
              </a:tr>
            </a:tbl>
          </a:graphicData>
        </a:graphic>
      </p:graphicFrame>
    </p:spTree>
    <p:extLst>
      <p:ext uri="{BB962C8B-B14F-4D97-AF65-F5344CB8AC3E}">
        <p14:creationId xmlns:p14="http://schemas.microsoft.com/office/powerpoint/2010/main" val="19460201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E8465A-AA11-475D-A31C-33883A5747CB}"/>
              </a:ext>
            </a:extLst>
          </p:cNvPr>
          <p:cNvSpPr>
            <a:spLocks noGrp="1"/>
          </p:cNvSpPr>
          <p:nvPr>
            <p:ph type="title"/>
          </p:nvPr>
        </p:nvSpPr>
        <p:spPr/>
        <p:txBody>
          <a:bodyPr>
            <a:normAutofit fontScale="90000"/>
          </a:bodyPr>
          <a:lstStyle/>
          <a:p>
            <a:r>
              <a:rPr lang="it-IT" sz="3200" b="1" dirty="0">
                <a:latin typeface="Arial" panose="020B0604020202020204" pitchFamily="34" charset="0"/>
                <a:cs typeface="Arial" panose="020B0604020202020204" pitchFamily="34" charset="0"/>
              </a:rPr>
              <a:t>ENTRATE DA RIDUZIONE DI ATTIVITA’ FINANZIARIE E DA ACCENSIONE PRESTITI - ACCERTATO</a:t>
            </a:r>
          </a:p>
        </p:txBody>
      </p:sp>
      <p:graphicFrame>
        <p:nvGraphicFramePr>
          <p:cNvPr id="7" name="Segnaposto contenuto 6">
            <a:extLst>
              <a:ext uri="{FF2B5EF4-FFF2-40B4-BE49-F238E27FC236}">
                <a16:creationId xmlns:a16="http://schemas.microsoft.com/office/drawing/2014/main" id="{BBB241ED-203A-4EBD-912C-C334E182AA57}"/>
              </a:ext>
            </a:extLst>
          </p:cNvPr>
          <p:cNvGraphicFramePr>
            <a:graphicFrameLocks noGrp="1"/>
          </p:cNvGraphicFramePr>
          <p:nvPr>
            <p:ph idx="1"/>
            <p:extLst>
              <p:ext uri="{D42A27DB-BD31-4B8C-83A1-F6EECF244321}">
                <p14:modId xmlns:p14="http://schemas.microsoft.com/office/powerpoint/2010/main" val="3415658102"/>
              </p:ext>
            </p:extLst>
          </p:nvPr>
        </p:nvGraphicFramePr>
        <p:xfrm>
          <a:off x="681038" y="2150347"/>
          <a:ext cx="9613900" cy="42303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38894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3F998-7760-4E9E-8E16-E9748C1DEA8E}"/>
              </a:ext>
            </a:extLst>
          </p:cNvPr>
          <p:cNvSpPr>
            <a:spLocks noGrp="1"/>
          </p:cNvSpPr>
          <p:nvPr>
            <p:ph type="ctrTitle"/>
          </p:nvPr>
        </p:nvSpPr>
        <p:spPr/>
        <p:txBody>
          <a:bodyPr/>
          <a:lstStyle/>
          <a:p>
            <a:r>
              <a:rPr lang="it-IT" sz="4800" b="1" dirty="0">
                <a:latin typeface="Arial" panose="020B0604020202020204" pitchFamily="34" charset="0"/>
                <a:cs typeface="Arial" panose="020B0604020202020204" pitchFamily="34" charset="0"/>
              </a:rPr>
              <a:t>UTILIZZO AVANZO DI AMMINISTRAZIONE</a:t>
            </a:r>
          </a:p>
        </p:txBody>
      </p:sp>
      <p:sp>
        <p:nvSpPr>
          <p:cNvPr id="3" name="Sottotitolo 2">
            <a:extLst>
              <a:ext uri="{FF2B5EF4-FFF2-40B4-BE49-F238E27FC236}">
                <a16:creationId xmlns:a16="http://schemas.microsoft.com/office/drawing/2014/main" id="{A0F7D52D-2E49-451D-9B14-DE4ED4DB9EB6}"/>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2895532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A91F2-0CEF-4E86-8BC0-4BA02A328AC4}"/>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UTILIZZO AVANZO DI AMMINISTRAZIONE A SEGUITO DELL’ATTUALE VARIAZIONE</a:t>
            </a:r>
          </a:p>
        </p:txBody>
      </p:sp>
      <p:graphicFrame>
        <p:nvGraphicFramePr>
          <p:cNvPr id="6" name="Segnaposto contenuto 5">
            <a:extLst>
              <a:ext uri="{FF2B5EF4-FFF2-40B4-BE49-F238E27FC236}">
                <a16:creationId xmlns:a16="http://schemas.microsoft.com/office/drawing/2014/main" id="{62E2CF2C-91E8-401B-B9D6-F4B7757CBDCD}"/>
              </a:ext>
            </a:extLst>
          </p:cNvPr>
          <p:cNvGraphicFramePr>
            <a:graphicFrameLocks noGrp="1"/>
          </p:cNvGraphicFramePr>
          <p:nvPr>
            <p:ph idx="1"/>
            <p:extLst>
              <p:ext uri="{D42A27DB-BD31-4B8C-83A1-F6EECF244321}">
                <p14:modId xmlns:p14="http://schemas.microsoft.com/office/powerpoint/2010/main" val="1948654196"/>
              </p:ext>
            </p:extLst>
          </p:nvPr>
        </p:nvGraphicFramePr>
        <p:xfrm>
          <a:off x="680320" y="2017644"/>
          <a:ext cx="10242783" cy="469126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833830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A91F2-0CEF-4E86-8BC0-4BA02A328AC4}"/>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COMPOSIZIONE DEL RISULTATO DI AMMINISTRAZIONE AL 31.12.2018</a:t>
            </a:r>
          </a:p>
        </p:txBody>
      </p:sp>
      <p:graphicFrame>
        <p:nvGraphicFramePr>
          <p:cNvPr id="6" name="Segnaposto contenuto 5">
            <a:extLst>
              <a:ext uri="{FF2B5EF4-FFF2-40B4-BE49-F238E27FC236}">
                <a16:creationId xmlns:a16="http://schemas.microsoft.com/office/drawing/2014/main" id="{62E2CF2C-91E8-401B-B9D6-F4B7757CBDCD}"/>
              </a:ext>
            </a:extLst>
          </p:cNvPr>
          <p:cNvGraphicFramePr>
            <a:graphicFrameLocks noGrp="1"/>
          </p:cNvGraphicFramePr>
          <p:nvPr>
            <p:ph idx="1"/>
            <p:extLst>
              <p:ext uri="{D42A27DB-BD31-4B8C-83A1-F6EECF244321}">
                <p14:modId xmlns:p14="http://schemas.microsoft.com/office/powerpoint/2010/main" val="3977384658"/>
              </p:ext>
            </p:extLst>
          </p:nvPr>
        </p:nvGraphicFramePr>
        <p:xfrm>
          <a:off x="681038" y="2226365"/>
          <a:ext cx="9613900" cy="4015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75600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72A91F2-0CEF-4E86-8BC0-4BA02A328AC4}"/>
              </a:ext>
            </a:extLst>
          </p:cNvPr>
          <p:cNvSpPr>
            <a:spLocks noGrp="1"/>
          </p:cNvSpPr>
          <p:nvPr>
            <p:ph type="title"/>
          </p:nvPr>
        </p:nvSpPr>
        <p:spPr/>
        <p:txBody>
          <a:bodyPr>
            <a:normAutofit fontScale="90000"/>
          </a:bodyPr>
          <a:lstStyle/>
          <a:p>
            <a:r>
              <a:rPr lang="it-IT" sz="3200" b="1" dirty="0">
                <a:latin typeface="Arial" panose="020B0604020202020204" pitchFamily="34" charset="0"/>
                <a:cs typeface="Arial" panose="020B0604020202020204" pitchFamily="34" charset="0"/>
              </a:rPr>
              <a:t>COMPOSIZIONE DEL RISULTATO DI AMMINISTRAZIONE DOPO LA VARIAZIONE DI ASSESTAMENTO</a:t>
            </a:r>
          </a:p>
        </p:txBody>
      </p:sp>
      <p:graphicFrame>
        <p:nvGraphicFramePr>
          <p:cNvPr id="6" name="Segnaposto contenuto 5">
            <a:extLst>
              <a:ext uri="{FF2B5EF4-FFF2-40B4-BE49-F238E27FC236}">
                <a16:creationId xmlns:a16="http://schemas.microsoft.com/office/drawing/2014/main" id="{62E2CF2C-91E8-401B-B9D6-F4B7757CBDCD}"/>
              </a:ext>
            </a:extLst>
          </p:cNvPr>
          <p:cNvGraphicFramePr>
            <a:graphicFrameLocks noGrp="1"/>
          </p:cNvGraphicFramePr>
          <p:nvPr>
            <p:ph idx="1"/>
            <p:extLst>
              <p:ext uri="{D42A27DB-BD31-4B8C-83A1-F6EECF244321}">
                <p14:modId xmlns:p14="http://schemas.microsoft.com/office/powerpoint/2010/main" val="1836483958"/>
              </p:ext>
            </p:extLst>
          </p:nvPr>
        </p:nvGraphicFramePr>
        <p:xfrm>
          <a:off x="681038" y="2226365"/>
          <a:ext cx="9613900" cy="401540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96242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3" name="Picture 11">
            <a:extLst>
              <a:ext uri="{FF2B5EF4-FFF2-40B4-BE49-F238E27FC236}">
                <a16:creationId xmlns:a16="http://schemas.microsoft.com/office/drawing/2014/main" id="{01CFC1BB-C5B3-4479-9752-C53221627F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4" name="Picture 13">
            <a:extLst>
              <a:ext uri="{FF2B5EF4-FFF2-40B4-BE49-F238E27FC236}">
                <a16:creationId xmlns:a16="http://schemas.microsoft.com/office/drawing/2014/main" id="{5B5FB5AC-39B2-4094-B486-0FCD501D504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5" name="Picture 15">
            <a:extLst>
              <a:ext uri="{FF2B5EF4-FFF2-40B4-BE49-F238E27FC236}">
                <a16:creationId xmlns:a16="http://schemas.microsoft.com/office/drawing/2014/main" id="{7150CFE4-97B0-48C6-ACD6-9399CBA1190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46" name="Rectangle 17">
            <a:extLst>
              <a:ext uri="{FF2B5EF4-FFF2-40B4-BE49-F238E27FC236}">
                <a16:creationId xmlns:a16="http://schemas.microsoft.com/office/drawing/2014/main" id="{A3C6F7F0-46EA-4F8E-A112-1B517C2B5A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19">
            <a:extLst>
              <a:ext uri="{FF2B5EF4-FFF2-40B4-BE49-F238E27FC236}">
                <a16:creationId xmlns:a16="http://schemas.microsoft.com/office/drawing/2014/main" id="{1691A3CC-CDA1-4C3B-9150-FCFB5373D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Immagine 6">
            <a:extLst>
              <a:ext uri="{FF2B5EF4-FFF2-40B4-BE49-F238E27FC236}">
                <a16:creationId xmlns:a16="http://schemas.microsoft.com/office/drawing/2014/main" id="{BBCE9F0F-BD4A-41D9-A8EB-19D29D77193F}"/>
              </a:ext>
            </a:extLst>
          </p:cNvPr>
          <p:cNvPicPr>
            <a:picLocks noChangeAspect="1"/>
          </p:cNvPicPr>
          <p:nvPr/>
        </p:nvPicPr>
        <p:blipFill rotWithShape="1">
          <a:blip r:embed="rId6"/>
          <a:srcRect r="56" b="2"/>
          <a:stretch/>
        </p:blipFill>
        <p:spPr>
          <a:xfrm>
            <a:off x="4644526" y="10"/>
            <a:ext cx="7552945" cy="6857990"/>
          </a:xfrm>
          <a:prstGeom prst="rect">
            <a:avLst/>
          </a:prstGeom>
          <a:ln>
            <a:noFill/>
          </a:ln>
          <a:effectLst/>
        </p:spPr>
      </p:pic>
      <p:pic>
        <p:nvPicPr>
          <p:cNvPr id="48" name="Picture 21">
            <a:extLst>
              <a:ext uri="{FF2B5EF4-FFF2-40B4-BE49-F238E27FC236}">
                <a16:creationId xmlns:a16="http://schemas.microsoft.com/office/drawing/2014/main" id="{25D611BD-13D6-4754-93F1-8ABAB811692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cstate="print">
            <a:extLst>
              <a:ext uri="{28A0092B-C50C-407E-A947-70E740481C1C}">
                <a14:useLocalDpi xmlns:a14="http://schemas.microsoft.com/office/drawing/2010/main" val="0"/>
              </a:ext>
            </a:extLst>
          </a:blip>
          <a:stretch>
            <a:fillRect/>
          </a:stretch>
        </p:blipFill>
        <p:spPr>
          <a:xfrm>
            <a:off x="1" y="5006045"/>
            <a:ext cx="4965192" cy="144049"/>
          </a:xfrm>
          <a:prstGeom prst="rect">
            <a:avLst/>
          </a:prstGeom>
        </p:spPr>
      </p:pic>
      <p:sp>
        <p:nvSpPr>
          <p:cNvPr id="24" name="Rectangle 23">
            <a:extLst>
              <a:ext uri="{FF2B5EF4-FFF2-40B4-BE49-F238E27FC236}">
                <a16:creationId xmlns:a16="http://schemas.microsoft.com/office/drawing/2014/main" id="{D1564798-5942-49A9-89E9-7BF6D02392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838764"/>
            <a:ext cx="4964567" cy="3180473"/>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asellaDiTesto 5">
            <a:extLst>
              <a:ext uri="{FF2B5EF4-FFF2-40B4-BE49-F238E27FC236}">
                <a16:creationId xmlns:a16="http://schemas.microsoft.com/office/drawing/2014/main" id="{F4A649FB-63FD-40A6-B425-F8441DE24C27}"/>
              </a:ext>
            </a:extLst>
          </p:cNvPr>
          <p:cNvSpPr txBox="1"/>
          <p:nvPr/>
        </p:nvSpPr>
        <p:spPr>
          <a:xfrm>
            <a:off x="168965" y="2063262"/>
            <a:ext cx="4331929" cy="2661138"/>
          </a:xfrm>
          <a:prstGeom prst="rect">
            <a:avLst/>
          </a:prstGeom>
        </p:spPr>
        <p:txBody>
          <a:bodyPr vert="horz" lIns="91440" tIns="45720" rIns="91440" bIns="45720" rtlCol="0" anchor="b">
            <a:normAutofit/>
          </a:bodyPr>
          <a:lstStyle/>
          <a:p>
            <a:pPr marL="0" marR="0" lvl="0" indent="0" defTabSz="914400" fontAlgn="auto">
              <a:lnSpc>
                <a:spcPct val="90000"/>
              </a:lnSpc>
              <a:spcBef>
                <a:spcPct val="0"/>
              </a:spcBef>
              <a:spcAft>
                <a:spcPts val="600"/>
              </a:spcAft>
              <a:buClrTx/>
              <a:buSzTx/>
              <a:tabLst/>
              <a:defRPr/>
            </a:pPr>
            <a:r>
              <a:rPr kumimoji="0" lang="en-US" sz="2400" b="1" i="1" u="none" strike="noStrike" cap="none" spc="0" normalizeH="0" baseline="0" noProof="0" dirty="0" err="1">
                <a:ln>
                  <a:noFill/>
                </a:ln>
                <a:effectLst/>
                <a:uLnTx/>
                <a:uFillTx/>
                <a:latin typeface="Arial" panose="020B0604020202020204" pitchFamily="34" charset="0"/>
                <a:ea typeface="+mj-ea"/>
                <a:cs typeface="Arial" panose="020B0604020202020204" pitchFamily="34" charset="0"/>
              </a:rPr>
              <a:t>Grazie</a:t>
            </a:r>
            <a:r>
              <a:rPr lang="en-US" sz="2400" b="1" i="1" dirty="0">
                <a:latin typeface="Arial" panose="020B0604020202020204" pitchFamily="34" charset="0"/>
                <a:ea typeface="+mj-ea"/>
                <a:cs typeface="Arial" panose="020B0604020202020204" pitchFamily="34" charset="0"/>
              </a:rPr>
              <a:t> </a:t>
            </a:r>
            <a:r>
              <a:rPr kumimoji="0" lang="en-US" sz="2400" b="1" i="1" u="none" strike="noStrike" cap="none" spc="0" normalizeH="0" baseline="0" noProof="0" dirty="0">
                <a:ln>
                  <a:noFill/>
                </a:ln>
                <a:effectLst/>
                <a:uLnTx/>
                <a:uFillTx/>
                <a:latin typeface="Arial" panose="020B0604020202020204" pitchFamily="34" charset="0"/>
                <a:ea typeface="+mj-ea"/>
                <a:cs typeface="Arial" panose="020B0604020202020204" pitchFamily="34" charset="0"/>
              </a:rPr>
              <a:t>per </a:t>
            </a:r>
            <a:r>
              <a:rPr kumimoji="0" lang="en-US" sz="2400" b="1" i="1" u="none" strike="noStrike" cap="none" spc="0" normalizeH="0" baseline="0" noProof="0" dirty="0" err="1">
                <a:ln>
                  <a:noFill/>
                </a:ln>
                <a:effectLst/>
                <a:uLnTx/>
                <a:uFillTx/>
                <a:latin typeface="Arial" panose="020B0604020202020204" pitchFamily="34" charset="0"/>
                <a:ea typeface="+mj-ea"/>
                <a:cs typeface="Arial" panose="020B0604020202020204" pitchFamily="34" charset="0"/>
              </a:rPr>
              <a:t>l’attenzione</a:t>
            </a:r>
            <a:r>
              <a:rPr kumimoji="0" lang="en-US" sz="2400" b="1" i="1" u="none" strike="noStrike" cap="none" spc="0" normalizeH="0" baseline="0" noProof="0" dirty="0">
                <a:ln>
                  <a:noFill/>
                </a:ln>
                <a:effectLst/>
                <a:uLnTx/>
                <a:uFillTx/>
                <a:latin typeface="Arial" panose="020B0604020202020204" pitchFamily="34" charset="0"/>
                <a:ea typeface="+mj-ea"/>
                <a:cs typeface="Arial" panose="020B0604020202020204" pitchFamily="34" charset="0"/>
              </a:rPr>
              <a:t>.</a:t>
            </a:r>
            <a:endParaRPr kumimoji="0" lang="en-US" sz="2400" b="0" i="1" u="none" strike="noStrike" cap="none" spc="0" normalizeH="0" baseline="0" noProof="0" dirty="0">
              <a:ln>
                <a:noFill/>
              </a:ln>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728287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DDE0CA-84C8-4B59-AFA3-54A0B395A62F}"/>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EQUILIBRIO DI CASSA</a:t>
            </a:r>
          </a:p>
        </p:txBody>
      </p:sp>
      <p:graphicFrame>
        <p:nvGraphicFramePr>
          <p:cNvPr id="5" name="Segnaposto contenuto 4">
            <a:extLst>
              <a:ext uri="{FF2B5EF4-FFF2-40B4-BE49-F238E27FC236}">
                <a16:creationId xmlns:a16="http://schemas.microsoft.com/office/drawing/2014/main" id="{00DBB5D8-BAC6-4EBF-8E6A-961A8277A31B}"/>
              </a:ext>
            </a:extLst>
          </p:cNvPr>
          <p:cNvGraphicFramePr>
            <a:graphicFrameLocks noGrp="1"/>
          </p:cNvGraphicFramePr>
          <p:nvPr>
            <p:ph idx="1"/>
            <p:extLst>
              <p:ext uri="{D42A27DB-BD31-4B8C-83A1-F6EECF244321}">
                <p14:modId xmlns:p14="http://schemas.microsoft.com/office/powerpoint/2010/main" val="2278016904"/>
              </p:ext>
            </p:extLst>
          </p:nvPr>
        </p:nvGraphicFramePr>
        <p:xfrm>
          <a:off x="681038" y="2336800"/>
          <a:ext cx="10238496" cy="35988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8986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3C2A45-00A7-4DB1-9668-0CE399974E18}"/>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EQUILIBRIO BILANCIO CORRENTE - COMPETENZA</a:t>
            </a:r>
          </a:p>
        </p:txBody>
      </p:sp>
      <p:graphicFrame>
        <p:nvGraphicFramePr>
          <p:cNvPr id="4" name="Segnaposto contenuto 3">
            <a:extLst>
              <a:ext uri="{FF2B5EF4-FFF2-40B4-BE49-F238E27FC236}">
                <a16:creationId xmlns:a16="http://schemas.microsoft.com/office/drawing/2014/main" id="{48E247A1-6CD4-4CC3-AA3C-653E98F01AAA}"/>
              </a:ext>
            </a:extLst>
          </p:cNvPr>
          <p:cNvGraphicFramePr>
            <a:graphicFrameLocks noGrp="1"/>
          </p:cNvGraphicFramePr>
          <p:nvPr>
            <p:ph idx="1"/>
            <p:extLst>
              <p:ext uri="{D42A27DB-BD31-4B8C-83A1-F6EECF244321}">
                <p14:modId xmlns:p14="http://schemas.microsoft.com/office/powerpoint/2010/main" val="3322455497"/>
              </p:ext>
            </p:extLst>
          </p:nvPr>
        </p:nvGraphicFramePr>
        <p:xfrm>
          <a:off x="592853" y="2221388"/>
          <a:ext cx="10762503" cy="3656896"/>
        </p:xfrm>
        <a:graphic>
          <a:graphicData uri="http://schemas.openxmlformats.org/drawingml/2006/table">
            <a:tbl>
              <a:tblPr firstRow="1" bandRow="1">
                <a:tableStyleId>{B301B821-A1FF-4177-AEE7-76D212191A09}</a:tableStyleId>
              </a:tblPr>
              <a:tblGrid>
                <a:gridCol w="6296219">
                  <a:extLst>
                    <a:ext uri="{9D8B030D-6E8A-4147-A177-3AD203B41FA5}">
                      <a16:colId xmlns:a16="http://schemas.microsoft.com/office/drawing/2014/main" val="996030576"/>
                    </a:ext>
                  </a:extLst>
                </a:gridCol>
                <a:gridCol w="4466284">
                  <a:extLst>
                    <a:ext uri="{9D8B030D-6E8A-4147-A177-3AD203B41FA5}">
                      <a16:colId xmlns:a16="http://schemas.microsoft.com/office/drawing/2014/main" val="4275384609"/>
                    </a:ext>
                  </a:extLst>
                </a:gridCol>
              </a:tblGrid>
              <a:tr h="914224">
                <a:tc>
                  <a:txBody>
                    <a:bodyPr/>
                    <a:lstStyle/>
                    <a:p>
                      <a:endParaRPr lang="it-IT" dirty="0"/>
                    </a:p>
                  </a:txBody>
                  <a:tcPr/>
                </a:tc>
                <a:tc>
                  <a:txBody>
                    <a:bodyPr/>
                    <a:lstStyle/>
                    <a:p>
                      <a:pPr algn="r"/>
                      <a:endParaRPr lang="it-IT" dirty="0"/>
                    </a:p>
                    <a:p>
                      <a:pPr algn="r"/>
                      <a:r>
                        <a:rPr lang="it-IT" sz="2400" dirty="0">
                          <a:latin typeface="Arial" panose="020B0604020202020204" pitchFamily="34" charset="0"/>
                          <a:cs typeface="Arial" panose="020B0604020202020204" pitchFamily="34" charset="0"/>
                        </a:rPr>
                        <a:t>2019</a:t>
                      </a:r>
                    </a:p>
                  </a:txBody>
                  <a:tcPr/>
                </a:tc>
                <a:extLst>
                  <a:ext uri="{0D108BD9-81ED-4DB2-BD59-A6C34878D82A}">
                    <a16:rowId xmlns:a16="http://schemas.microsoft.com/office/drawing/2014/main" val="4247142099"/>
                  </a:ext>
                </a:extLst>
              </a:tr>
              <a:tr h="914224">
                <a:tc>
                  <a:txBody>
                    <a:bodyPr/>
                    <a:lstStyle/>
                    <a:p>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Entrate bilancio corrente</a:t>
                      </a:r>
                      <a:endParaRPr lang="it-IT" sz="2400" b="1" dirty="0">
                        <a:latin typeface="Arial" panose="020B0604020202020204" pitchFamily="34" charset="0"/>
                        <a:cs typeface="Arial" panose="020B0604020202020204" pitchFamily="34" charset="0"/>
                      </a:endParaRPr>
                    </a:p>
                  </a:txBody>
                  <a:tcPr/>
                </a:tc>
                <a:tc>
                  <a:txBody>
                    <a:bodyPr/>
                    <a:lstStyle/>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16.518.146,20</a:t>
                      </a:r>
                      <a:endParaRPr lang="it-IT"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8558812"/>
                  </a:ext>
                </a:extLst>
              </a:tr>
              <a:tr h="914224">
                <a:tc>
                  <a:txBody>
                    <a:bodyPr/>
                    <a:lstStyle/>
                    <a:p>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Spese bilancio corrente</a:t>
                      </a:r>
                      <a:endParaRPr lang="it-IT" sz="2400" b="1" dirty="0">
                        <a:latin typeface="Arial" panose="020B0604020202020204" pitchFamily="34" charset="0"/>
                        <a:cs typeface="Arial" panose="020B0604020202020204" pitchFamily="34" charset="0"/>
                      </a:endParaRPr>
                    </a:p>
                  </a:txBody>
                  <a:tcPr/>
                </a:tc>
                <a:tc>
                  <a:txBody>
                    <a:bodyPr/>
                    <a:lstStyle/>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16.518.146,20</a:t>
                      </a:r>
                      <a:endParaRPr lang="it-IT"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4467453"/>
                  </a:ext>
                </a:extLst>
              </a:tr>
              <a:tr h="914224">
                <a:tc>
                  <a:txBody>
                    <a:bodyPr/>
                    <a:lstStyle/>
                    <a:p>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Avanzo/disavanzo di competenza</a:t>
                      </a:r>
                      <a:endParaRPr lang="it-IT" sz="2400" b="1" dirty="0">
                        <a:latin typeface="Arial" panose="020B0604020202020204" pitchFamily="34" charset="0"/>
                        <a:cs typeface="Arial" panose="020B0604020202020204" pitchFamily="34" charset="0"/>
                      </a:endParaRPr>
                    </a:p>
                  </a:txBody>
                  <a:tcPr/>
                </a:tc>
                <a:tc>
                  <a:txBody>
                    <a:bodyPr/>
                    <a:lstStyle/>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0,00</a:t>
                      </a:r>
                      <a:endParaRPr lang="it-IT"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0881036"/>
                  </a:ext>
                </a:extLst>
              </a:tr>
            </a:tbl>
          </a:graphicData>
        </a:graphic>
      </p:graphicFrame>
    </p:spTree>
    <p:extLst>
      <p:ext uri="{BB962C8B-B14F-4D97-AF65-F5344CB8AC3E}">
        <p14:creationId xmlns:p14="http://schemas.microsoft.com/office/powerpoint/2010/main" val="1765560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3C2A45-00A7-4DB1-9668-0CE399974E18}"/>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EQUILIBRIO BILANCIO INVESTIMENTI - COMPETENZA</a:t>
            </a:r>
          </a:p>
        </p:txBody>
      </p:sp>
      <p:graphicFrame>
        <p:nvGraphicFramePr>
          <p:cNvPr id="4" name="Segnaposto contenuto 3">
            <a:extLst>
              <a:ext uri="{FF2B5EF4-FFF2-40B4-BE49-F238E27FC236}">
                <a16:creationId xmlns:a16="http://schemas.microsoft.com/office/drawing/2014/main" id="{48E247A1-6CD4-4CC3-AA3C-653E98F01AAA}"/>
              </a:ext>
            </a:extLst>
          </p:cNvPr>
          <p:cNvGraphicFramePr>
            <a:graphicFrameLocks noGrp="1"/>
          </p:cNvGraphicFramePr>
          <p:nvPr>
            <p:ph idx="1"/>
            <p:extLst>
              <p:ext uri="{D42A27DB-BD31-4B8C-83A1-F6EECF244321}">
                <p14:modId xmlns:p14="http://schemas.microsoft.com/office/powerpoint/2010/main" val="3240673474"/>
              </p:ext>
            </p:extLst>
          </p:nvPr>
        </p:nvGraphicFramePr>
        <p:xfrm>
          <a:off x="592853" y="2221388"/>
          <a:ext cx="10762503" cy="3656896"/>
        </p:xfrm>
        <a:graphic>
          <a:graphicData uri="http://schemas.openxmlformats.org/drawingml/2006/table">
            <a:tbl>
              <a:tblPr firstRow="1" bandRow="1">
                <a:tableStyleId>{B301B821-A1FF-4177-AEE7-76D212191A09}</a:tableStyleId>
              </a:tblPr>
              <a:tblGrid>
                <a:gridCol w="6296219">
                  <a:extLst>
                    <a:ext uri="{9D8B030D-6E8A-4147-A177-3AD203B41FA5}">
                      <a16:colId xmlns:a16="http://schemas.microsoft.com/office/drawing/2014/main" val="996030576"/>
                    </a:ext>
                  </a:extLst>
                </a:gridCol>
                <a:gridCol w="4466284">
                  <a:extLst>
                    <a:ext uri="{9D8B030D-6E8A-4147-A177-3AD203B41FA5}">
                      <a16:colId xmlns:a16="http://schemas.microsoft.com/office/drawing/2014/main" val="4275384609"/>
                    </a:ext>
                  </a:extLst>
                </a:gridCol>
              </a:tblGrid>
              <a:tr h="914224">
                <a:tc>
                  <a:txBody>
                    <a:bodyPr/>
                    <a:lstStyle/>
                    <a:p>
                      <a:endParaRPr lang="it-IT" dirty="0"/>
                    </a:p>
                  </a:txBody>
                  <a:tcPr/>
                </a:tc>
                <a:tc>
                  <a:txBody>
                    <a:bodyPr/>
                    <a:lstStyle/>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2019</a:t>
                      </a:r>
                    </a:p>
                  </a:txBody>
                  <a:tcPr/>
                </a:tc>
                <a:extLst>
                  <a:ext uri="{0D108BD9-81ED-4DB2-BD59-A6C34878D82A}">
                    <a16:rowId xmlns:a16="http://schemas.microsoft.com/office/drawing/2014/main" val="4247142099"/>
                  </a:ext>
                </a:extLst>
              </a:tr>
              <a:tr h="914224">
                <a:tc>
                  <a:txBody>
                    <a:bodyPr/>
                    <a:lstStyle/>
                    <a:p>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Entrate bilancio investimenti</a:t>
                      </a:r>
                      <a:endParaRPr lang="it-IT" sz="2400" b="1" dirty="0">
                        <a:latin typeface="Arial" panose="020B0604020202020204" pitchFamily="34" charset="0"/>
                        <a:cs typeface="Arial" panose="020B0604020202020204" pitchFamily="34" charset="0"/>
                      </a:endParaRPr>
                    </a:p>
                  </a:txBody>
                  <a:tcPr/>
                </a:tc>
                <a:tc>
                  <a:txBody>
                    <a:bodyPr/>
                    <a:lstStyle/>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5.404.606,34</a:t>
                      </a:r>
                      <a:endParaRPr lang="it-IT"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018558812"/>
                  </a:ext>
                </a:extLst>
              </a:tr>
              <a:tr h="914224">
                <a:tc>
                  <a:txBody>
                    <a:bodyPr/>
                    <a:lstStyle/>
                    <a:p>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Spese bilancio investimenti</a:t>
                      </a:r>
                      <a:endParaRPr lang="it-IT" sz="2400" b="1" dirty="0">
                        <a:latin typeface="Arial" panose="020B0604020202020204" pitchFamily="34" charset="0"/>
                        <a:cs typeface="Arial" panose="020B0604020202020204" pitchFamily="34" charset="0"/>
                      </a:endParaRPr>
                    </a:p>
                  </a:txBody>
                  <a:tcPr/>
                </a:tc>
                <a:tc>
                  <a:txBody>
                    <a:bodyPr/>
                    <a:lstStyle/>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5.404.606,34</a:t>
                      </a:r>
                      <a:endParaRPr lang="it-IT"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94467453"/>
                  </a:ext>
                </a:extLst>
              </a:tr>
              <a:tr h="914224">
                <a:tc>
                  <a:txBody>
                    <a:bodyPr/>
                    <a:lstStyle/>
                    <a:p>
                      <a:endParaRPr lang="it-IT" sz="2400" dirty="0">
                        <a:latin typeface="Arial" panose="020B0604020202020204" pitchFamily="34" charset="0"/>
                        <a:cs typeface="Arial" panose="020B0604020202020204" pitchFamily="34" charset="0"/>
                      </a:endParaRPr>
                    </a:p>
                    <a:p>
                      <a:r>
                        <a:rPr lang="it-IT" sz="2400" dirty="0">
                          <a:latin typeface="Arial" panose="020B0604020202020204" pitchFamily="34" charset="0"/>
                          <a:cs typeface="Arial" panose="020B0604020202020204" pitchFamily="34" charset="0"/>
                        </a:rPr>
                        <a:t>Avanzo/disavanzo di competenza</a:t>
                      </a:r>
                      <a:endParaRPr lang="it-IT" sz="2400" b="1" dirty="0">
                        <a:latin typeface="Arial" panose="020B0604020202020204" pitchFamily="34" charset="0"/>
                        <a:cs typeface="Arial" panose="020B0604020202020204" pitchFamily="34" charset="0"/>
                      </a:endParaRPr>
                    </a:p>
                  </a:txBody>
                  <a:tcPr/>
                </a:tc>
                <a:tc>
                  <a:txBody>
                    <a:bodyPr/>
                    <a:lstStyle/>
                    <a:p>
                      <a:pPr algn="r"/>
                      <a:endParaRPr lang="it-IT" sz="2400" dirty="0">
                        <a:latin typeface="Arial" panose="020B0604020202020204" pitchFamily="34" charset="0"/>
                        <a:cs typeface="Arial" panose="020B0604020202020204" pitchFamily="34" charset="0"/>
                      </a:endParaRPr>
                    </a:p>
                    <a:p>
                      <a:pPr algn="r"/>
                      <a:r>
                        <a:rPr lang="it-IT" sz="2400" dirty="0">
                          <a:latin typeface="Arial" panose="020B0604020202020204" pitchFamily="34" charset="0"/>
                          <a:cs typeface="Arial" panose="020B0604020202020204" pitchFamily="34" charset="0"/>
                        </a:rPr>
                        <a:t>0,00</a:t>
                      </a:r>
                      <a:endParaRPr lang="it-IT"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630881036"/>
                  </a:ext>
                </a:extLst>
              </a:tr>
            </a:tbl>
          </a:graphicData>
        </a:graphic>
      </p:graphicFrame>
    </p:spTree>
    <p:extLst>
      <p:ext uri="{BB962C8B-B14F-4D97-AF65-F5344CB8AC3E}">
        <p14:creationId xmlns:p14="http://schemas.microsoft.com/office/powerpoint/2010/main" val="33793110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F23F998-7760-4E9E-8E16-E9748C1DEA8E}"/>
              </a:ext>
            </a:extLst>
          </p:cNvPr>
          <p:cNvSpPr>
            <a:spLocks noGrp="1"/>
          </p:cNvSpPr>
          <p:nvPr>
            <p:ph type="ctrTitle"/>
          </p:nvPr>
        </p:nvSpPr>
        <p:spPr/>
        <p:txBody>
          <a:bodyPr/>
          <a:lstStyle/>
          <a:p>
            <a:r>
              <a:rPr lang="it-IT" sz="4800" b="1" dirty="0">
                <a:latin typeface="Arial" panose="020B0604020202020204" pitchFamily="34" charset="0"/>
                <a:cs typeface="Arial" panose="020B0604020202020204" pitchFamily="34" charset="0"/>
              </a:rPr>
              <a:t>RIEPILOGO GENERALE DELLE SPESE </a:t>
            </a:r>
          </a:p>
        </p:txBody>
      </p:sp>
      <p:sp>
        <p:nvSpPr>
          <p:cNvPr id="3" name="Sottotitolo 2">
            <a:extLst>
              <a:ext uri="{FF2B5EF4-FFF2-40B4-BE49-F238E27FC236}">
                <a16:creationId xmlns:a16="http://schemas.microsoft.com/office/drawing/2014/main" id="{A0F7D52D-2E49-451D-9B14-DE4ED4DB9EB6}"/>
              </a:ext>
            </a:extLst>
          </p:cNvPr>
          <p:cNvSpPr>
            <a:spLocks noGrp="1"/>
          </p:cNvSpPr>
          <p:nvPr>
            <p:ph type="subTitle" idx="1"/>
          </p:nvPr>
        </p:nvSpPr>
        <p:spPr/>
        <p:txBody>
          <a:bodyPr/>
          <a:lstStyle/>
          <a:p>
            <a:endParaRPr lang="it-IT" dirty="0"/>
          </a:p>
        </p:txBody>
      </p:sp>
    </p:spTree>
    <p:extLst>
      <p:ext uri="{BB962C8B-B14F-4D97-AF65-F5344CB8AC3E}">
        <p14:creationId xmlns:p14="http://schemas.microsoft.com/office/powerpoint/2010/main" val="983436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DDE0CA-84C8-4B59-AFA3-54A0B395A62F}"/>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SPESA - LE MISSIONI</a:t>
            </a:r>
          </a:p>
        </p:txBody>
      </p:sp>
      <p:graphicFrame>
        <p:nvGraphicFramePr>
          <p:cNvPr id="5" name="Segnaposto contenuto 4">
            <a:extLst>
              <a:ext uri="{FF2B5EF4-FFF2-40B4-BE49-F238E27FC236}">
                <a16:creationId xmlns:a16="http://schemas.microsoft.com/office/drawing/2014/main" id="{9E708861-C69F-4175-B31B-B4981A6ECAC2}"/>
              </a:ext>
            </a:extLst>
          </p:cNvPr>
          <p:cNvGraphicFramePr>
            <a:graphicFrameLocks noGrp="1"/>
          </p:cNvGraphicFramePr>
          <p:nvPr>
            <p:ph idx="1"/>
            <p:extLst>
              <p:ext uri="{D42A27DB-BD31-4B8C-83A1-F6EECF244321}">
                <p14:modId xmlns:p14="http://schemas.microsoft.com/office/powerpoint/2010/main" val="3721824879"/>
              </p:ext>
            </p:extLst>
          </p:nvPr>
        </p:nvGraphicFramePr>
        <p:xfrm>
          <a:off x="562708" y="2039814"/>
          <a:ext cx="11183816" cy="4642338"/>
        </p:xfrm>
        <a:graphic>
          <a:graphicData uri="http://schemas.openxmlformats.org/drawingml/2006/table">
            <a:tbl>
              <a:tblPr firstRow="1" bandRow="1">
                <a:tableStyleId>{5C22544A-7EE6-4342-B048-85BDC9FD1C3A}</a:tableStyleId>
              </a:tblPr>
              <a:tblGrid>
                <a:gridCol w="5591908">
                  <a:extLst>
                    <a:ext uri="{9D8B030D-6E8A-4147-A177-3AD203B41FA5}">
                      <a16:colId xmlns:a16="http://schemas.microsoft.com/office/drawing/2014/main" val="1400887411"/>
                    </a:ext>
                  </a:extLst>
                </a:gridCol>
                <a:gridCol w="5591908">
                  <a:extLst>
                    <a:ext uri="{9D8B030D-6E8A-4147-A177-3AD203B41FA5}">
                      <a16:colId xmlns:a16="http://schemas.microsoft.com/office/drawing/2014/main" val="1450421378"/>
                    </a:ext>
                  </a:extLst>
                </a:gridCol>
              </a:tblGrid>
              <a:tr h="390602">
                <a:tc>
                  <a:txBody>
                    <a:bodyPr/>
                    <a:lstStyle/>
                    <a:p>
                      <a:r>
                        <a:rPr lang="it-IT" dirty="0"/>
                        <a:t>Missione</a:t>
                      </a:r>
                    </a:p>
                  </a:txBody>
                  <a:tcPr/>
                </a:tc>
                <a:tc>
                  <a:txBody>
                    <a:bodyPr/>
                    <a:lstStyle/>
                    <a:p>
                      <a:r>
                        <a:rPr lang="it-IT" dirty="0"/>
                        <a:t>Descrizione</a:t>
                      </a:r>
                    </a:p>
                  </a:txBody>
                  <a:tcPr/>
                </a:tc>
                <a:extLst>
                  <a:ext uri="{0D108BD9-81ED-4DB2-BD59-A6C34878D82A}">
                    <a16:rowId xmlns:a16="http://schemas.microsoft.com/office/drawing/2014/main" val="778726417"/>
                  </a:ext>
                </a:extLst>
              </a:tr>
              <a:tr h="1541005">
                <a:tc>
                  <a:txBody>
                    <a:bodyPr/>
                    <a:lstStyle/>
                    <a:p>
                      <a:pPr algn="l"/>
                      <a:r>
                        <a:rPr lang="it-IT" sz="1500" b="1" dirty="0">
                          <a:latin typeface="Arial" panose="020B0604020202020204" pitchFamily="34" charset="0"/>
                          <a:cs typeface="Arial" panose="020B0604020202020204" pitchFamily="34" charset="0"/>
                        </a:rPr>
                        <a:t>Missione 01 – Servizi istituzionali, generali e di gestione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it-IT" sz="1500" b="1" dirty="0">
                          <a:latin typeface="Arial" panose="020B0604020202020204" pitchFamily="34" charset="0"/>
                          <a:cs typeface="Arial" panose="020B0604020202020204" pitchFamily="34" charset="0"/>
                        </a:rPr>
                        <a:t>Funzionamento degli uffici amministrativi, comprese le voci stipendiali – Spese in conto capitale relative a</a:t>
                      </a:r>
                      <a:r>
                        <a:rPr lang="it-IT" sz="1500" b="1" kern="1200" dirty="0">
                          <a:latin typeface="Arial" panose="020B0604020202020204" pitchFamily="34" charset="0"/>
                          <a:cs typeface="Arial" panose="020B0604020202020204" pitchFamily="34" charset="0"/>
                        </a:rPr>
                        <a:t> manutenzione straordinaria degli immobili e gli incarichi correlati a spese d’investimento, </a:t>
                      </a:r>
                      <a:r>
                        <a:rPr lang="it-IT" sz="1500" b="1" kern="1200" dirty="0" err="1">
                          <a:latin typeface="Arial" panose="020B0604020202020204" pitchFamily="34" charset="0"/>
                          <a:cs typeface="Arial" panose="020B0604020202020204" pitchFamily="34" charset="0"/>
                        </a:rPr>
                        <a:t>nonchè</a:t>
                      </a:r>
                      <a:r>
                        <a:rPr lang="it-IT" sz="1500" b="1" kern="1200" dirty="0">
                          <a:latin typeface="Arial" panose="020B0604020202020204" pitchFamily="34" charset="0"/>
                          <a:cs typeface="Arial" panose="020B0604020202020204" pitchFamily="34" charset="0"/>
                        </a:rPr>
                        <a:t> l’eventuale restituzione di oneri di urbanizzazione non dovuti.</a:t>
                      </a:r>
                      <a:endParaRPr lang="it-IT" sz="15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13771476"/>
                  </a:ext>
                </a:extLst>
              </a:tr>
              <a:tr h="580871">
                <a:tc>
                  <a:txBody>
                    <a:bodyPr/>
                    <a:lstStyle/>
                    <a:p>
                      <a:r>
                        <a:rPr lang="it-IT" sz="1500" b="1" kern="1200" dirty="0">
                          <a:latin typeface="Arial" panose="020B0604020202020204" pitchFamily="34" charset="0"/>
                          <a:cs typeface="Arial" panose="020B0604020202020204" pitchFamily="34" charset="0"/>
                        </a:rPr>
                        <a:t>Missione 03 – Ordine pubblico e sicurezza</a:t>
                      </a:r>
                      <a:endParaRPr lang="it-IT" sz="15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it-IT" sz="1500" b="1" kern="1200" dirty="0">
                          <a:latin typeface="Arial" panose="020B0604020202020204" pitchFamily="34" charset="0"/>
                          <a:cs typeface="Arial" panose="020B0604020202020204" pitchFamily="34" charset="0"/>
                        </a:rPr>
                        <a:t>Trasferimento all’Unione </a:t>
                      </a:r>
                      <a:r>
                        <a:rPr lang="it-IT" sz="1500" b="1" kern="1200" dirty="0" err="1">
                          <a:latin typeface="Arial" panose="020B0604020202020204" pitchFamily="34" charset="0"/>
                          <a:cs typeface="Arial" panose="020B0604020202020204" pitchFamily="34" charset="0"/>
                        </a:rPr>
                        <a:t>Tresinaro</a:t>
                      </a:r>
                      <a:r>
                        <a:rPr lang="it-IT" sz="1500" b="1" kern="1200" dirty="0">
                          <a:latin typeface="Arial" panose="020B0604020202020204" pitchFamily="34" charset="0"/>
                          <a:cs typeface="Arial" panose="020B0604020202020204" pitchFamily="34" charset="0"/>
                        </a:rPr>
                        <a:t> – Secchia per la gestione della funzione di polizia municipale</a:t>
                      </a:r>
                      <a:endParaRPr lang="it-IT" sz="15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96785826"/>
                  </a:ext>
                </a:extLst>
              </a:tr>
              <a:tr h="1064930">
                <a:tc>
                  <a:txBody>
                    <a:bodyPr/>
                    <a:lstStyle/>
                    <a:p>
                      <a:r>
                        <a:rPr lang="it-IT" sz="1500" b="1" kern="1200" dirty="0">
                          <a:latin typeface="Arial" panose="020B0604020202020204" pitchFamily="34" charset="0"/>
                          <a:cs typeface="Arial" panose="020B0604020202020204" pitchFamily="34" charset="0"/>
                        </a:rPr>
                        <a:t>Missione 04 – Istruzione e diritto allo studio</a:t>
                      </a:r>
                      <a:endParaRPr lang="it-IT" sz="15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it-IT" sz="1500" b="1" kern="1200" dirty="0">
                          <a:latin typeface="Arial" panose="020B0604020202020204" pitchFamily="34" charset="0"/>
                          <a:cs typeface="Arial" panose="020B0604020202020204" pitchFamily="34" charset="0"/>
                        </a:rPr>
                        <a:t>Funzionamento delle strutture scolastiche, retribuzione del personale, servizi di refezione, trasporto, utenze varie ed erogazione di contributi – Spese in conto capitale relative a manutenzione straordinaria edilizia scolastica</a:t>
                      </a:r>
                      <a:endParaRPr lang="it-IT" sz="15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4091549254"/>
                  </a:ext>
                </a:extLst>
              </a:tr>
              <a:tr h="1064930">
                <a:tc>
                  <a:txBody>
                    <a:bodyPr/>
                    <a:lstStyle/>
                    <a:p>
                      <a:r>
                        <a:rPr lang="it-IT" sz="1500" b="1" kern="1200" dirty="0">
                          <a:latin typeface="Arial" panose="020B0604020202020204" pitchFamily="34" charset="0"/>
                          <a:cs typeface="Arial" panose="020B0604020202020204" pitchFamily="34" charset="0"/>
                        </a:rPr>
                        <a:t>Missione 05 – Tutela e valorizzazione dei beni e delle attività culturali</a:t>
                      </a:r>
                      <a:endParaRPr lang="it-IT" sz="1500" b="1"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it-IT" sz="1500" b="1" kern="1200" dirty="0">
                          <a:latin typeface="Arial" panose="020B0604020202020204" pitchFamily="34" charset="0"/>
                          <a:cs typeface="Arial" panose="020B0604020202020204" pitchFamily="34" charset="0"/>
                        </a:rPr>
                        <a:t>Funzionamento del servizio Cultura, retribuzione del personale, organizzazione di eventi culturali, utenze manutenzione ordinaria immobili – Spese in conto capitale completamento patrimonio librario</a:t>
                      </a:r>
                      <a:endParaRPr lang="it-IT" sz="1500" b="1"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350262741"/>
                  </a:ext>
                </a:extLst>
              </a:tr>
            </a:tbl>
          </a:graphicData>
        </a:graphic>
      </p:graphicFrame>
    </p:spTree>
    <p:extLst>
      <p:ext uri="{BB962C8B-B14F-4D97-AF65-F5344CB8AC3E}">
        <p14:creationId xmlns:p14="http://schemas.microsoft.com/office/powerpoint/2010/main" val="1658873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DDE0CA-84C8-4B59-AFA3-54A0B395A62F}"/>
              </a:ext>
            </a:extLst>
          </p:cNvPr>
          <p:cNvSpPr>
            <a:spLocks noGrp="1"/>
          </p:cNvSpPr>
          <p:nvPr>
            <p:ph type="title"/>
          </p:nvPr>
        </p:nvSpPr>
        <p:spPr/>
        <p:txBody>
          <a:bodyPr>
            <a:normAutofit/>
          </a:bodyPr>
          <a:lstStyle/>
          <a:p>
            <a:r>
              <a:rPr lang="it-IT" sz="3200" b="1" dirty="0">
                <a:latin typeface="Arial" panose="020B0604020202020204" pitchFamily="34" charset="0"/>
                <a:cs typeface="Arial" panose="020B0604020202020204" pitchFamily="34" charset="0"/>
              </a:rPr>
              <a:t>SPESA - LE MISSIONI</a:t>
            </a:r>
          </a:p>
        </p:txBody>
      </p:sp>
      <p:graphicFrame>
        <p:nvGraphicFramePr>
          <p:cNvPr id="5" name="Segnaposto contenuto 4">
            <a:extLst>
              <a:ext uri="{FF2B5EF4-FFF2-40B4-BE49-F238E27FC236}">
                <a16:creationId xmlns:a16="http://schemas.microsoft.com/office/drawing/2014/main" id="{9E708861-C69F-4175-B31B-B4981A6ECAC2}"/>
              </a:ext>
            </a:extLst>
          </p:cNvPr>
          <p:cNvGraphicFramePr>
            <a:graphicFrameLocks noGrp="1"/>
          </p:cNvGraphicFramePr>
          <p:nvPr>
            <p:ph idx="1"/>
            <p:extLst>
              <p:ext uri="{D42A27DB-BD31-4B8C-83A1-F6EECF244321}">
                <p14:modId xmlns:p14="http://schemas.microsoft.com/office/powerpoint/2010/main" val="2481887393"/>
              </p:ext>
            </p:extLst>
          </p:nvPr>
        </p:nvGraphicFramePr>
        <p:xfrm>
          <a:off x="391886" y="2120202"/>
          <a:ext cx="11043138" cy="4575786"/>
        </p:xfrm>
        <a:graphic>
          <a:graphicData uri="http://schemas.openxmlformats.org/drawingml/2006/table">
            <a:tbl>
              <a:tblPr firstRow="1" bandRow="1">
                <a:tableStyleId>{5C22544A-7EE6-4342-B048-85BDC9FD1C3A}</a:tableStyleId>
              </a:tblPr>
              <a:tblGrid>
                <a:gridCol w="5521569">
                  <a:extLst>
                    <a:ext uri="{9D8B030D-6E8A-4147-A177-3AD203B41FA5}">
                      <a16:colId xmlns:a16="http://schemas.microsoft.com/office/drawing/2014/main" val="1400887411"/>
                    </a:ext>
                  </a:extLst>
                </a:gridCol>
                <a:gridCol w="5521569">
                  <a:extLst>
                    <a:ext uri="{9D8B030D-6E8A-4147-A177-3AD203B41FA5}">
                      <a16:colId xmlns:a16="http://schemas.microsoft.com/office/drawing/2014/main" val="1450421378"/>
                    </a:ext>
                  </a:extLst>
                </a:gridCol>
              </a:tblGrid>
              <a:tr h="403209">
                <a:tc>
                  <a:txBody>
                    <a:bodyPr/>
                    <a:lstStyle/>
                    <a:p>
                      <a:r>
                        <a:rPr lang="it-IT" dirty="0"/>
                        <a:t>Missione</a:t>
                      </a:r>
                    </a:p>
                  </a:txBody>
                  <a:tcPr/>
                </a:tc>
                <a:tc>
                  <a:txBody>
                    <a:bodyPr/>
                    <a:lstStyle/>
                    <a:p>
                      <a:r>
                        <a:rPr lang="it-IT" dirty="0"/>
                        <a:t>Descrizione</a:t>
                      </a:r>
                    </a:p>
                  </a:txBody>
                  <a:tcPr/>
                </a:tc>
                <a:extLst>
                  <a:ext uri="{0D108BD9-81ED-4DB2-BD59-A6C34878D82A}">
                    <a16:rowId xmlns:a16="http://schemas.microsoft.com/office/drawing/2014/main" val="778726417"/>
                  </a:ext>
                </a:extLst>
              </a:tr>
              <a:tr h="951375">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Missione 06 – Politiche giovanili, sport e tempo libero</a:t>
                      </a:r>
                    </a:p>
                  </a:txBody>
                  <a:tcPr/>
                </a:tc>
                <a:tc>
                  <a:txBody>
                    <a:bodyPr/>
                    <a:lstStyle/>
                    <a:p>
                      <a:r>
                        <a:rPr lang="it-IT" sz="1500" b="1" dirty="0">
                          <a:latin typeface="Arial" panose="020B0604020202020204" pitchFamily="34" charset="0"/>
                          <a:cs typeface="Arial" panose="020B0604020202020204" pitchFamily="34" charset="0"/>
                        </a:rPr>
                        <a:t>Funzionamento del settore Vita della Comunità, retribuzioni, organizzazione eventi ricreativi e sportivi, utenze – Conto capitale: spese per manutenzione straordinaria strutture sportive</a:t>
                      </a:r>
                    </a:p>
                  </a:txBody>
                  <a:tcPr/>
                </a:tc>
                <a:extLst>
                  <a:ext uri="{0D108BD9-81ED-4DB2-BD59-A6C34878D82A}">
                    <a16:rowId xmlns:a16="http://schemas.microsoft.com/office/drawing/2014/main" val="4013771476"/>
                  </a:ext>
                </a:extLst>
              </a:tr>
              <a:tr h="518932">
                <a:tc>
                  <a:txBody>
                    <a:bodyPr/>
                    <a:lstStyle/>
                    <a:p>
                      <a:r>
                        <a:rPr lang="it-IT" sz="1500" b="1" dirty="0">
                          <a:latin typeface="Arial" panose="020B0604020202020204" pitchFamily="34" charset="0"/>
                          <a:cs typeface="Arial" panose="020B0604020202020204" pitchFamily="34" charset="0"/>
                        </a:rPr>
                        <a:t>Missione 08 – Assetto del territorio ed edilizia abitativa</a:t>
                      </a:r>
                    </a:p>
                  </a:txBody>
                  <a:tcPr/>
                </a:tc>
                <a:tc>
                  <a:txBody>
                    <a:bodyPr/>
                    <a:lstStyle/>
                    <a:p>
                      <a:r>
                        <a:rPr lang="it-IT" sz="1500" b="1" dirty="0">
                          <a:latin typeface="Arial" panose="020B0604020202020204" pitchFamily="34" charset="0"/>
                          <a:cs typeface="Arial" panose="020B0604020202020204" pitchFamily="34" charset="0"/>
                        </a:rPr>
                        <a:t>Incarichi redazione varianti urbanistiche e spese di funzionamento – </a:t>
                      </a:r>
                    </a:p>
                  </a:txBody>
                  <a:tcPr/>
                </a:tc>
                <a:extLst>
                  <a:ext uri="{0D108BD9-81ED-4DB2-BD59-A6C34878D82A}">
                    <a16:rowId xmlns:a16="http://schemas.microsoft.com/office/drawing/2014/main" val="96785826"/>
                  </a:ext>
                </a:extLst>
              </a:tr>
              <a:tr h="795371">
                <a:tc>
                  <a:txBody>
                    <a:bodyPr/>
                    <a:lstStyle/>
                    <a:p>
                      <a:r>
                        <a:rPr lang="it-IT" sz="1500" b="1" dirty="0">
                          <a:latin typeface="Arial" panose="020B0604020202020204" pitchFamily="34" charset="0"/>
                          <a:cs typeface="Arial" panose="020B0604020202020204" pitchFamily="34" charset="0"/>
                        </a:rPr>
                        <a:t>Missione 09 – Sviluppo sostenibile e tutela del territorio e ambiente</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Gestione dei rifiuti, interventi ambientali, manutenzione ordinaria parchi e giardini – Conto capitale: manutenzione straordinaria verde pubblico e bonifiche ambientali</a:t>
                      </a:r>
                    </a:p>
                  </a:txBody>
                  <a:tcPr/>
                </a:tc>
                <a:extLst>
                  <a:ext uri="{0D108BD9-81ED-4DB2-BD59-A6C34878D82A}">
                    <a16:rowId xmlns:a16="http://schemas.microsoft.com/office/drawing/2014/main" val="4091549254"/>
                  </a:ext>
                </a:extLst>
              </a:tr>
              <a:tr h="795371">
                <a:tc>
                  <a:txBody>
                    <a:bodyPr/>
                    <a:lstStyle/>
                    <a:p>
                      <a:r>
                        <a:rPr lang="it-IT" sz="1500" b="1" dirty="0">
                          <a:latin typeface="Arial" panose="020B0604020202020204" pitchFamily="34" charset="0"/>
                          <a:cs typeface="Arial" panose="020B0604020202020204" pitchFamily="34" charset="0"/>
                        </a:rPr>
                        <a:t>Missione 10 – Trasporti e diritto alla mobilità</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Manutenzione ordinaria strade, rimozione neve, pubblica illuminazione – Conto capitale: manutenzione straordinaria strade e acquisto attrezzature varie</a:t>
                      </a:r>
                    </a:p>
                  </a:txBody>
                  <a:tcPr/>
                </a:tc>
                <a:extLst>
                  <a:ext uri="{0D108BD9-81ED-4DB2-BD59-A6C34878D82A}">
                    <a16:rowId xmlns:a16="http://schemas.microsoft.com/office/drawing/2014/main" val="3350262741"/>
                  </a:ext>
                </a:extLst>
              </a:tr>
              <a:tr h="1027355">
                <a:tc>
                  <a:txBody>
                    <a:bodyPr/>
                    <a:lstStyle/>
                    <a:p>
                      <a:r>
                        <a:rPr lang="it-IT" sz="1500" b="1" dirty="0">
                          <a:latin typeface="Arial" panose="020B0604020202020204" pitchFamily="34" charset="0"/>
                          <a:cs typeface="Arial" panose="020B0604020202020204" pitchFamily="34" charset="0"/>
                        </a:rPr>
                        <a:t>Missione 12 – Diritti sociali e politiche sociali</a:t>
                      </a:r>
                    </a:p>
                  </a:txBody>
                  <a:tcPr/>
                </a:tc>
                <a:tc>
                  <a:txBody>
                    <a:bodyPr/>
                    <a:lstStyle/>
                    <a:p>
                      <a:r>
                        <a:rPr lang="it-IT" sz="1500" b="1" kern="1200" dirty="0">
                          <a:solidFill>
                            <a:schemeClr val="dk1"/>
                          </a:solidFill>
                          <a:latin typeface="Arial" panose="020B0604020202020204" pitchFamily="34" charset="0"/>
                          <a:ea typeface="+mn-ea"/>
                          <a:cs typeface="Arial" panose="020B0604020202020204" pitchFamily="34" charset="0"/>
                        </a:rPr>
                        <a:t>Spese di funzionamento asili nido, trasferimenti all’Unione per la gestione delle funzioni in ambito sociale – Conto capitale: realizzazione e manutenzione straordinaria immobili destinati a fini sociali.</a:t>
                      </a:r>
                    </a:p>
                  </a:txBody>
                  <a:tcPr/>
                </a:tc>
                <a:extLst>
                  <a:ext uri="{0D108BD9-81ED-4DB2-BD59-A6C34878D82A}">
                    <a16:rowId xmlns:a16="http://schemas.microsoft.com/office/drawing/2014/main" val="1621269812"/>
                  </a:ext>
                </a:extLst>
              </a:tr>
            </a:tbl>
          </a:graphicData>
        </a:graphic>
      </p:graphicFrame>
    </p:spTree>
    <p:extLst>
      <p:ext uri="{BB962C8B-B14F-4D97-AF65-F5344CB8AC3E}">
        <p14:creationId xmlns:p14="http://schemas.microsoft.com/office/powerpoint/2010/main" val="488261590"/>
      </p:ext>
    </p:extLst>
  </p:cSld>
  <p:clrMapOvr>
    <a:masterClrMapping/>
  </p:clrMapOvr>
</p:sld>
</file>

<file path=ppt/theme/theme1.xml><?xml version="1.0" encoding="utf-8"?>
<a:theme xmlns:a="http://schemas.openxmlformats.org/drawingml/2006/main" name="Berlino">
  <a:themeElements>
    <a:clrScheme name="Berlino">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o">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o">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1873</TotalTime>
  <Words>4538</Words>
  <Application>Microsoft Office PowerPoint</Application>
  <PresentationFormat>Widescreen</PresentationFormat>
  <Paragraphs>329</Paragraphs>
  <Slides>35</Slides>
  <Notes>33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35</vt:i4>
      </vt:variant>
    </vt:vector>
  </HeadingPairs>
  <TitlesOfParts>
    <vt:vector size="39" baseType="lpstr">
      <vt:lpstr>Arial</vt:lpstr>
      <vt:lpstr>Calibri</vt:lpstr>
      <vt:lpstr>Trebuchet MS</vt:lpstr>
      <vt:lpstr>Berlino</vt:lpstr>
      <vt:lpstr>ASSESTAMENTO E SALVAGUARDIA DEGLI EQUILIBRI</vt:lpstr>
      <vt:lpstr>DATI GENERALI SULLA GESTIONE</vt:lpstr>
      <vt:lpstr>EQUILIBRIO DI CASSA</vt:lpstr>
      <vt:lpstr>EQUILIBRIO DI CASSA</vt:lpstr>
      <vt:lpstr>EQUILIBRIO BILANCIO CORRENTE - COMPETENZA</vt:lpstr>
      <vt:lpstr>EQUILIBRIO BILANCIO INVESTIMENTI - COMPETENZA</vt:lpstr>
      <vt:lpstr>RIEPILOGO GENERALE DELLE SPESE </vt:lpstr>
      <vt:lpstr>SPESA - LE MISSIONI</vt:lpstr>
      <vt:lpstr>SPESA - LE MISSIONI</vt:lpstr>
      <vt:lpstr>SPESA - LE MISSIONI</vt:lpstr>
      <vt:lpstr>PRINCIPALI VARIAZIONI PER MISSIONI E PROGRAMMI – SPESA CORRENTE (1)</vt:lpstr>
      <vt:lpstr>PRINCIPALI VARIAZIONI PER MISSIONI E PROGRAMMI – SPESA CORRENTE (2)</vt:lpstr>
      <vt:lpstr>PRINCIPALI VARIAZIONI PER MISSIONI E PROGRAMMI – SPESA CORRENTE (3)</vt:lpstr>
      <vt:lpstr>PRINCIPALI VARIAZIONI PER MISSIONI E PROGRAMMI – SPESA IN CONTO CAPITALE (1)</vt:lpstr>
      <vt:lpstr>PRINCIPALI VARIAZIONI PER MISSIONI E PROGRAMMI – SPESA IN CONTO CAPITALE (2)</vt:lpstr>
      <vt:lpstr>IMPEGNI FINALI PER MISSIONI – SPESA CORRENTE (1)</vt:lpstr>
      <vt:lpstr>IMPEGNI FINALI PER MISSIONI – SPESA CORRENTE (2)</vt:lpstr>
      <vt:lpstr>IMPEGNI FINALI PER MISSIONI – SPESA CORRENTE (3)</vt:lpstr>
      <vt:lpstr>IMPEGNI FINALI PER MISSIONI – SPESA CORRENTE (4)</vt:lpstr>
      <vt:lpstr>IMPEGNI FINALI PER MISSIONI – INVESTIMENTO (1)</vt:lpstr>
      <vt:lpstr>IMPEGNI FINALI PER MISSIONI – INVESTIMENTO (2)</vt:lpstr>
      <vt:lpstr>RIEPILOGO GENERALE DELLE ENTRATE </vt:lpstr>
      <vt:lpstr>ENTRATE – I TITOLI</vt:lpstr>
      <vt:lpstr>PRINCIPALI VARIAZIONI PER TITOLO E TIPOLOGIA – ENTRATE CORRENTI</vt:lpstr>
      <vt:lpstr>PRINCIPALI VARIAZIONI PER TITOLO E TIPOLOGIA – ENTRATE IN CONTO CAPITALE</vt:lpstr>
      <vt:lpstr>ENTRATE TRIBUTARIE – ACCERTATO</vt:lpstr>
      <vt:lpstr>TRASFERIMENTI CORRENTI– ACCERTATO</vt:lpstr>
      <vt:lpstr>ENTRATE EXTRA TRIBUTARIE – ACCERTATO</vt:lpstr>
      <vt:lpstr>ENTRATE IN CONTO CAPITALE– ACCERTATO</vt:lpstr>
      <vt:lpstr>ENTRATE DA RIDUZIONE DI ATTIVITA’ FINANZIARIE E DA ACCENSIONE PRESTITI - ACCERTATO</vt:lpstr>
      <vt:lpstr>UTILIZZO AVANZO DI AMMINISTRAZIONE</vt:lpstr>
      <vt:lpstr>UTILIZZO AVANZO DI AMMINISTRAZIONE A SEGUITO DELL’ATTUALE VARIAZIONE</vt:lpstr>
      <vt:lpstr>COMPOSIZIONE DEL RISULTATO DI AMMINISTRAZIONE AL 31.12.2018</vt:lpstr>
      <vt:lpstr>COMPOSIZIONE DEL RISULTATO DI AMMINISTRAZIONE DOPO LA VARIAZIONE DI ASSESTAMENTO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DEL RENDICONTO DELLA GESTIONE 2018</dc:title>
  <dc:creator>Alessandra Gherardi</dc:creator>
  <cp:lastModifiedBy>Alessandra Gherardi</cp:lastModifiedBy>
  <cp:revision>127</cp:revision>
  <cp:lastPrinted>2019-04-19T11:30:58Z</cp:lastPrinted>
  <dcterms:created xsi:type="dcterms:W3CDTF">2019-04-17T08:36:13Z</dcterms:created>
  <dcterms:modified xsi:type="dcterms:W3CDTF">2019-08-13T11:39:51Z</dcterms:modified>
</cp:coreProperties>
</file>