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328" r:id="rId3"/>
    <p:sldId id="347" r:id="rId4"/>
    <p:sldId id="329" r:id="rId5"/>
    <p:sldId id="353" r:id="rId6"/>
    <p:sldId id="348" r:id="rId7"/>
    <p:sldId id="349" r:id="rId8"/>
    <p:sldId id="341" r:id="rId9"/>
    <p:sldId id="335" r:id="rId10"/>
    <p:sldId id="311" r:id="rId11"/>
    <p:sldId id="336" r:id="rId12"/>
    <p:sldId id="337" r:id="rId13"/>
    <p:sldId id="338" r:id="rId14"/>
    <p:sldId id="339" r:id="rId15"/>
    <p:sldId id="350" r:id="rId16"/>
    <p:sldId id="351" r:id="rId17"/>
    <p:sldId id="354" r:id="rId18"/>
    <p:sldId id="342" r:id="rId19"/>
    <p:sldId id="305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  <a:srgbClr val="FFFF66"/>
    <a:srgbClr val="660033"/>
    <a:srgbClr val="990000"/>
    <a:srgbClr val="0033CC"/>
    <a:srgbClr val="CC6600"/>
    <a:srgbClr val="663300"/>
    <a:srgbClr val="993300"/>
    <a:srgbClr val="C98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9.2470277410832483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13-4A68-BEBF-BC5CF224E47E}"/>
                </c:ext>
              </c:extLst>
            </c:dLbl>
            <c:dLbl>
              <c:idx val="1"/>
              <c:layout>
                <c:manualLayout>
                  <c:x val="-3.0383091149273449E-2"/>
                  <c:y val="-5.075292666052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13-4A68-BEBF-BC5CF224E47E}"/>
                </c:ext>
              </c:extLst>
            </c:dLbl>
            <c:dLbl>
              <c:idx val="2"/>
              <c:layout>
                <c:manualLayout>
                  <c:x val="-1.7173051519154558E-2"/>
                  <c:y val="-2.644697043492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13-4A68-BEBF-BC5CF224E47E}"/>
                </c:ext>
              </c:extLst>
            </c:dLbl>
            <c:dLbl>
              <c:idx val="3"/>
              <c:layout>
                <c:manualLayout>
                  <c:x val="-1.3210039630118891E-2"/>
                  <c:y val="-1.9111274293093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13-4A68-BEBF-BC5CF224E47E}"/>
                </c:ext>
              </c:extLst>
            </c:dLbl>
            <c:dLbl>
              <c:idx val="4"/>
              <c:layout>
                <c:manualLayout>
                  <c:x val="-3.9630118890357641E-3"/>
                  <c:y val="-6.066548276473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13-4A68-BEBF-BC5CF224E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Titolo I - Entrate tributarie e perequative</c:v>
                </c:pt>
                <c:pt idx="1">
                  <c:v>Titolo II - Trasferimenti correnti</c:v>
                </c:pt>
                <c:pt idx="2">
                  <c:v>Titolo III - Entrate extra-tributarie</c:v>
                </c:pt>
                <c:pt idx="3">
                  <c:v>Titolo IV - Entrate in conto capitale</c:v>
                </c:pt>
                <c:pt idx="4">
                  <c:v>Titolo IX - Partite di giro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11359170.9</c:v>
                </c:pt>
                <c:pt idx="1">
                  <c:v>768830.87</c:v>
                </c:pt>
                <c:pt idx="2">
                  <c:v>1911414.39</c:v>
                </c:pt>
                <c:pt idx="3">
                  <c:v>1034625</c:v>
                </c:pt>
                <c:pt idx="4">
                  <c:v>2269000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A13-4A68-BEBF-BC5CF224E47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6618229854689565E-2"/>
                  <c:y val="-9.516173748847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13-4A68-BEBF-BC5CF224E47E}"/>
                </c:ext>
              </c:extLst>
            </c:dLbl>
            <c:dLbl>
              <c:idx val="1"/>
              <c:layout>
                <c:manualLayout>
                  <c:x val="1.9815059445178383E-2"/>
                  <c:y val="-2.22044054139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13-4A68-BEBF-BC5CF224E47E}"/>
                </c:ext>
              </c:extLst>
            </c:dLbl>
            <c:dLbl>
              <c:idx val="2"/>
              <c:layout>
                <c:manualLayout>
                  <c:x val="4.6235138705416116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13-4A68-BEBF-BC5CF224E47E}"/>
                </c:ext>
              </c:extLst>
            </c:dLbl>
            <c:dLbl>
              <c:idx val="3"/>
              <c:layout>
                <c:manualLayout>
                  <c:x val="4.3593130779392239E-2"/>
                  <c:y val="-2.363183147630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13-4A68-BEBF-BC5CF224E47E}"/>
                </c:ext>
              </c:extLst>
            </c:dLbl>
            <c:dLbl>
              <c:idx val="4"/>
              <c:layout>
                <c:manualLayout>
                  <c:x val="6.6050198150594458E-2"/>
                  <c:y val="-4.373468607866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13-4A68-BEBF-BC5CF224E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Titolo I - Entrate tributarie e perequative</c:v>
                </c:pt>
                <c:pt idx="1">
                  <c:v>Titolo II - Trasferimenti correnti</c:v>
                </c:pt>
                <c:pt idx="2">
                  <c:v>Titolo III - Entrate extra-tributarie</c:v>
                </c:pt>
                <c:pt idx="3">
                  <c:v>Titolo IV - Entrate in conto capitale</c:v>
                </c:pt>
                <c:pt idx="4">
                  <c:v>Titolo IX - Partite di giro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10637105.619999999</c:v>
                </c:pt>
                <c:pt idx="1">
                  <c:v>1069048.6299999999</c:v>
                </c:pt>
                <c:pt idx="2">
                  <c:v>2077602.72</c:v>
                </c:pt>
                <c:pt idx="3">
                  <c:v>813155.17</c:v>
                </c:pt>
                <c:pt idx="4">
                  <c:v>2274000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A13-4A68-BEBF-BC5CF224E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1554944"/>
        <c:axId val="1533654144"/>
        <c:axId val="0"/>
      </c:bar3DChart>
      <c:catAx>
        <c:axId val="18715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654144"/>
        <c:crosses val="autoZero"/>
        <c:auto val="1"/>
        <c:lblAlgn val="ctr"/>
        <c:lblOffset val="100"/>
        <c:noMultiLvlLbl val="0"/>
      </c:catAx>
      <c:valAx>
        <c:axId val="153365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15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3778071334214099E-2"/>
                  <c:y val="-0.10955774424183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 </c:v>
                </c:pt>
              </c:strCache>
            </c:strRef>
          </c:cat>
          <c:val>
            <c:numRef>
              <c:f>Foglio1!$B$2</c:f>
              <c:numCache>
                <c:formatCode>#,##0.00\ _€</c:formatCode>
                <c:ptCount val="1"/>
                <c:pt idx="0">
                  <c:v>30.52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68E-2"/>
                  <c:y val="-0.11976612947556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3025099075297132E-2"/>
                  <c:y val="-3.88178155156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 </c:v>
                </c:pt>
              </c:strCache>
            </c:strRef>
          </c:cat>
          <c:val>
            <c:numRef>
              <c:f>Foglio1!$C$2</c:f>
              <c:numCache>
                <c:formatCode>#,##0.00\ _€</c:formatCode>
                <c:ptCount val="1"/>
                <c:pt idx="0">
                  <c:v>24.03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35E-2"/>
                  <c:y val="-0.1099177429786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E-48FF-A101-591DC6684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 </c:v>
                </c:pt>
              </c:strCache>
            </c:strRef>
          </c:cat>
          <c:val>
            <c:numRef>
              <c:f>Foglio1!$D$2</c:f>
              <c:numCache>
                <c:formatCode>#,##0.00\ _€</c:formatCode>
                <c:ptCount val="1"/>
                <c:pt idx="0">
                  <c:v>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E-48FF-A101-591DC6684FE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68E-2"/>
                  <c:y val="-0.11288849278891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E-48FF-A101-591DC6684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 </c:v>
                </c:pt>
              </c:strCache>
            </c:strRef>
          </c:cat>
          <c:val>
            <c:numRef>
              <c:f>Foglio1!$E$2</c:f>
              <c:numCache>
                <c:formatCode>#,##0.00\ _€</c:formatCode>
                <c:ptCount val="1"/>
                <c:pt idx="0">
                  <c:v>12.84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E-48FF-A101-591DC6684FE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3000"/>
                    <a:lumMod val="102000"/>
                  </a:schemeClr>
                </a:gs>
                <a:gs pos="50000">
                  <a:schemeClr val="accent5">
                    <a:shade val="100000"/>
                    <a:satMod val="110000"/>
                    <a:lumMod val="100000"/>
                  </a:schemeClr>
                </a:gs>
                <a:gs pos="100000">
                  <a:schemeClr val="accent5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3210039630118891E-2"/>
                  <c:y val="-0.1158592425991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E-48FF-A101-591DC6684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 </c:v>
                </c:pt>
              </c:strCache>
            </c:strRef>
          </c:cat>
          <c:val>
            <c:numRef>
              <c:f>Foglio1!$F$2</c:f>
              <c:numCache>
                <c:formatCode>#,##0.00\ _€</c:formatCode>
                <c:ptCount val="1"/>
                <c:pt idx="0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E-48FF-A101-591DC668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PREVISIONE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3.9630118890356766E-2"/>
                  <c:y val="2.970749810234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IMU-TASI</c:v>
                </c:pt>
                <c:pt idx="1">
                  <c:v>TARI</c:v>
                </c:pt>
                <c:pt idx="2">
                  <c:v>IMPOSTA PUBBLICITA'</c:v>
                </c:pt>
                <c:pt idx="3">
                  <c:v>Addizionale Irpef</c:v>
                </c:pt>
              </c:strCache>
            </c:strRef>
          </c:cat>
          <c:val>
            <c:numRef>
              <c:f>Foglio1!$B$2:$B$5</c:f>
              <c:numCache>
                <c:formatCode>_-* #,##0.00\ _€_-;\-* #,##0.00\ _€_-;_-* "-"??\ _€_-;_-@_-</c:formatCode>
                <c:ptCount val="4"/>
                <c:pt idx="0">
                  <c:v>3642000</c:v>
                </c:pt>
                <c:pt idx="1">
                  <c:v>3009217.62</c:v>
                </c:pt>
                <c:pt idx="2">
                  <c:v>125000</c:v>
                </c:pt>
                <c:pt idx="3">
                  <c:v>2000000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PREVISIONE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0198150594451735E-2"/>
                  <c:y val="-3.361438497876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5.416116248348745E-2"/>
                  <c:y val="-3.881787549283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2.9062087186261559E-2"/>
                  <c:y val="-1.485374905117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IMU-TASI</c:v>
                </c:pt>
                <c:pt idx="1">
                  <c:v>TARI</c:v>
                </c:pt>
                <c:pt idx="2">
                  <c:v>IMPOSTA PUBBLICITA'</c:v>
                </c:pt>
                <c:pt idx="3">
                  <c:v>Addizionale Irpef</c:v>
                </c:pt>
              </c:strCache>
            </c:strRef>
          </c:cat>
          <c:val>
            <c:numRef>
              <c:f>Foglio1!$C$2:$C$5</c:f>
              <c:numCache>
                <c:formatCode>_-* #,##0.00\ _€_-;\-* #,##0.00\ _€_-;_-* "-"??\ _€_-;_-@_-</c:formatCode>
                <c:ptCount val="4"/>
                <c:pt idx="0" formatCode="#,##0.00">
                  <c:v>3357000</c:v>
                </c:pt>
                <c:pt idx="1">
                  <c:v>3009217.62</c:v>
                </c:pt>
                <c:pt idx="2">
                  <c:v>0</c:v>
                </c:pt>
                <c:pt idx="3">
                  <c:v>1800000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PREVISIONE 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RECUPERO EVASIONE IMU</c:v>
                </c:pt>
                <c:pt idx="1">
                  <c:v>TASI</c:v>
                </c:pt>
                <c:pt idx="2">
                  <c:v>TARI</c:v>
                </c:pt>
                <c:pt idx="3">
                  <c:v>IMPOSTA PUBBLICITA'</c:v>
                </c:pt>
              </c:strCache>
            </c:strRef>
          </c:cat>
          <c:val>
            <c:numRef>
              <c:f>Foglio1!$B$2:$B$5</c:f>
              <c:numCache>
                <c:formatCode>_-* #,##0.00\ _€_-;\-* #,##0.00\ _€_-;_-* "-"??\ _€_-;_-@_-</c:formatCode>
                <c:ptCount val="4"/>
                <c:pt idx="0">
                  <c:v>300000</c:v>
                </c:pt>
                <c:pt idx="1">
                  <c:v>10000</c:v>
                </c:pt>
                <c:pt idx="2" formatCode="#,##0.00\ _€">
                  <c:v>50000</c:v>
                </c:pt>
                <c:pt idx="3" formatCode="#,##0.00\ _€">
                  <c:v>10000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PREVISIONE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3025099075297132E-2"/>
                  <c:y val="-3.88178155156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RECUPERO EVASIONE IMU</c:v>
                </c:pt>
                <c:pt idx="1">
                  <c:v>TASI</c:v>
                </c:pt>
                <c:pt idx="2">
                  <c:v>TARI</c:v>
                </c:pt>
                <c:pt idx="3">
                  <c:v>IMPOSTA PUBBLICITA'</c:v>
                </c:pt>
              </c:strCache>
            </c:strRef>
          </c:cat>
          <c:val>
            <c:numRef>
              <c:f>Foglio1!$C$2:$C$5</c:f>
              <c:numCache>
                <c:formatCode>_-* #,##0.00\ _€_-;\-* #,##0.00\ _€_-;_-* "-"??\ _€_-;_-@_-</c:formatCode>
                <c:ptCount val="4"/>
                <c:pt idx="0">
                  <c:v>300000</c:v>
                </c:pt>
                <c:pt idx="1">
                  <c:v>10000</c:v>
                </c:pt>
                <c:pt idx="2" formatCode="#,##0.00\ _€">
                  <c:v>70880</c:v>
                </c:pt>
                <c:pt idx="3" formatCode="#,##0.00\ _€">
                  <c:v>10000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PREVISIONE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6.6050198150594455E-3"/>
                  <c:y val="-4.234675199970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dLbl>
              <c:idx val="4"/>
              <c:layout>
                <c:manualLayout>
                  <c:x val="-3.1704095112285433E-2"/>
                  <c:y val="-2.970749810234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3-4624-B67B-2C539B05A7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</c:v>
                </c:pt>
                <c:pt idx="1">
                  <c:v>Proventi derivanti dall'attività di controllo</c:v>
                </c:pt>
                <c:pt idx="2">
                  <c:v>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Foglio1!$B$2:$B$6</c:f>
              <c:numCache>
                <c:formatCode>#,##0.00</c:formatCode>
                <c:ptCount val="5"/>
                <c:pt idx="0">
                  <c:v>1321901.79</c:v>
                </c:pt>
                <c:pt idx="1">
                  <c:v>15500</c:v>
                </c:pt>
                <c:pt idx="2">
                  <c:v>700</c:v>
                </c:pt>
                <c:pt idx="3">
                  <c:v>356962.6</c:v>
                </c:pt>
                <c:pt idx="4">
                  <c:v>216350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PREVISIONE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0198150594451735E-2"/>
                  <c:y val="-3.361438497876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5.416116248348745E-2"/>
                  <c:y val="-3.881787549283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4.491413474240423E-2"/>
                  <c:y val="-3.084176312831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dLbl>
              <c:idx val="4"/>
              <c:layout>
                <c:manualLayout>
                  <c:x val="3.3025099075297132E-2"/>
                  <c:y val="-2.673674829211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3-4624-B67B-2C539B05A7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</c:v>
                </c:pt>
                <c:pt idx="1">
                  <c:v>Proventi derivanti dall'attività di controllo</c:v>
                </c:pt>
                <c:pt idx="2">
                  <c:v>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1455726.72</c:v>
                </c:pt>
                <c:pt idx="1">
                  <c:v>15000</c:v>
                </c:pt>
                <c:pt idx="2">
                  <c:v>2100</c:v>
                </c:pt>
                <c:pt idx="3">
                  <c:v>414000</c:v>
                </c:pt>
                <c:pt idx="4">
                  <c:v>190776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PREVISIONE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2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Contributi da permessi di costruire</c:v>
                </c:pt>
              </c:strCache>
            </c:strRef>
          </c:cat>
          <c:val>
            <c:numRef>
              <c:f>Foglio1!$B$2</c:f>
              <c:numCache>
                <c:formatCode>_-* #,##0.00\ _€_-;\-* #,##0.00\ _€_-;_-* "-"??\ _€_-;_-@_-</c:formatCode>
                <c:ptCount val="1"/>
                <c:pt idx="0">
                  <c:v>400000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PREVISIONE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2"/>
              <c:layout>
                <c:manualLayout>
                  <c:x val="3.3025099075297132E-2"/>
                  <c:y val="-3.88178155156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Contributi da permessi di costruire</c:v>
                </c:pt>
              </c:strCache>
            </c:strRef>
          </c:cat>
          <c:val>
            <c:numRef>
              <c:f>Foglio1!$C$2</c:f>
              <c:numCache>
                <c:formatCode>_-* #,##0.00\ _€_-;\-* #,##0.00\ _€_-;_-* "-"??\ _€_-;_-@_-</c:formatCode>
                <c:ptCount val="1"/>
                <c:pt idx="0">
                  <c:v>400000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9.2470277410832483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13-4A68-BEBF-BC5CF224E47E}"/>
                </c:ext>
              </c:extLst>
            </c:dLbl>
            <c:dLbl>
              <c:idx val="1"/>
              <c:layout>
                <c:manualLayout>
                  <c:x val="-3.0383091149273449E-2"/>
                  <c:y val="-5.075292666052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13-4A68-BEBF-BC5CF224E47E}"/>
                </c:ext>
              </c:extLst>
            </c:dLbl>
            <c:dLbl>
              <c:idx val="2"/>
              <c:layout>
                <c:manualLayout>
                  <c:x val="-1.7173051519154558E-2"/>
                  <c:y val="-2.644697043492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13-4A68-BEBF-BC5CF224E47E}"/>
                </c:ext>
              </c:extLst>
            </c:dLbl>
            <c:dLbl>
              <c:idx val="3"/>
              <c:layout>
                <c:manualLayout>
                  <c:x val="-9.2470277410833194E-3"/>
                  <c:y val="-0.1079288959490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13-4A68-BEBF-BC5CF224E47E}"/>
                </c:ext>
              </c:extLst>
            </c:dLbl>
            <c:dLbl>
              <c:idx val="4"/>
              <c:layout>
                <c:manualLayout>
                  <c:x val="-3.9630118890357641E-3"/>
                  <c:y val="-6.066548276473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13-4A68-BEBF-BC5CF224E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Titolo I - Spese correnti</c:v>
                </c:pt>
                <c:pt idx="1">
                  <c:v>Titolo II - Spese in conto capitale</c:v>
                </c:pt>
                <c:pt idx="2">
                  <c:v>Titolo IV - Rimborso prestiti</c:v>
                </c:pt>
                <c:pt idx="3">
                  <c:v>Titolo VII - Partite di giro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13932946.220000001</c:v>
                </c:pt>
                <c:pt idx="1">
                  <c:v>1657687.09</c:v>
                </c:pt>
                <c:pt idx="2">
                  <c:v>106470</c:v>
                </c:pt>
                <c:pt idx="3">
                  <c:v>2269000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A13-4A68-BEBF-BC5CF224E47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6618229854689565E-2"/>
                  <c:y val="-9.516173748847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13-4A68-BEBF-BC5CF224E47E}"/>
                </c:ext>
              </c:extLst>
            </c:dLbl>
            <c:dLbl>
              <c:idx val="1"/>
              <c:layout>
                <c:manualLayout>
                  <c:x val="4.0916595383342691E-2"/>
                  <c:y val="-2.220434528793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13-4A68-BEBF-BC5CF224E47E}"/>
                </c:ext>
              </c:extLst>
            </c:dLbl>
            <c:dLbl>
              <c:idx val="2"/>
              <c:layout>
                <c:manualLayout>
                  <c:x val="4.6235138705416116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13-4A68-BEBF-BC5CF224E47E}"/>
                </c:ext>
              </c:extLst>
            </c:dLbl>
            <c:dLbl>
              <c:idx val="3"/>
              <c:layout>
                <c:manualLayout>
                  <c:x val="6.781507098880786E-2"/>
                  <c:y val="-8.080805068433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13-4A68-BEBF-BC5CF224E47E}"/>
                </c:ext>
              </c:extLst>
            </c:dLbl>
            <c:dLbl>
              <c:idx val="4"/>
              <c:layout>
                <c:manualLayout>
                  <c:x val="6.6050198150594458E-2"/>
                  <c:y val="-4.373468607866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13-4A68-BEBF-BC5CF224E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4"/>
                <c:pt idx="0">
                  <c:v>Titolo I - Spese correnti</c:v>
                </c:pt>
                <c:pt idx="1">
                  <c:v>Titolo II - Spese in conto capitale</c:v>
                </c:pt>
                <c:pt idx="2">
                  <c:v>Titolo IV - Rimborso prestiti</c:v>
                </c:pt>
                <c:pt idx="3">
                  <c:v>Titolo VII - Partite di giro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14487049.91</c:v>
                </c:pt>
                <c:pt idx="1">
                  <c:v>2202367.9700000002</c:v>
                </c:pt>
                <c:pt idx="2">
                  <c:v>111562</c:v>
                </c:pt>
                <c:pt idx="3">
                  <c:v>2274000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A13-4A68-BEBF-BC5CF224E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1554944"/>
        <c:axId val="1533654144"/>
        <c:axId val="0"/>
      </c:bar3DChart>
      <c:catAx>
        <c:axId val="18715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654144"/>
        <c:crosses val="autoZero"/>
        <c:auto val="1"/>
        <c:lblAlgn val="ctr"/>
        <c:lblOffset val="100"/>
        <c:noMultiLvlLbl val="0"/>
      </c:catAx>
      <c:valAx>
        <c:axId val="153365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15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3.633265780828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9.247027741083224E-3"/>
                  <c:y val="1.1583500865569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-2.6420079260238748E-3"/>
                  <c:y val="-1.117246933578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dLbl>
              <c:idx val="3"/>
              <c:layout>
                <c:manualLayout>
                  <c:x val="-1.321003963011889E-3"/>
                  <c:y val="9.96593370681074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7-46F7-8950-847BA3D65D0D}"/>
                </c:ext>
              </c:extLst>
            </c:dLbl>
            <c:dLbl>
              <c:idx val="4"/>
              <c:layout>
                <c:manualLayout>
                  <c:x val="2.6420079260237781E-3"/>
                  <c:y val="3.2123694943274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E-44B3-9D33-692360A1A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1 – Servizi istituzionali, generali e di gestione</c:v>
                </c:pt>
                <c:pt idx="1">
                  <c:v>3 – Ordine pubblico e sicurezza</c:v>
                </c:pt>
                <c:pt idx="2">
                  <c:v>4 – Istruzione e diritto allo studio </c:v>
                </c:pt>
                <c:pt idx="3">
                  <c:v>5 – Tutela e valorizzazione dei beni e delle attivita’ culturali</c:v>
                </c:pt>
                <c:pt idx="4">
                  <c:v>6 – Politiche giovanili, sport e tempo libero</c:v>
                </c:pt>
                <c:pt idx="5">
                  <c:v>8 – Assetto del territorio ed edilizia abitativa</c:v>
                </c:pt>
                <c:pt idx="6">
                  <c:v>9 – Sviluppo sostenibile e tutela del territorio e dell’ambiente</c:v>
                </c:pt>
                <c:pt idx="7">
                  <c:v>10 – Trasporti e viabilita’</c:v>
                </c:pt>
              </c:strCache>
            </c:strRef>
          </c:cat>
          <c:val>
            <c:numRef>
              <c:f>Foglio1!$B$2:$B$9</c:f>
              <c:numCache>
                <c:formatCode>#,##0.00</c:formatCode>
                <c:ptCount val="8"/>
                <c:pt idx="0">
                  <c:v>3900068.91</c:v>
                </c:pt>
                <c:pt idx="1">
                  <c:v>340399.68</c:v>
                </c:pt>
                <c:pt idx="2">
                  <c:v>2724963.03</c:v>
                </c:pt>
                <c:pt idx="3">
                  <c:v>352760.24</c:v>
                </c:pt>
                <c:pt idx="4">
                  <c:v>560224</c:v>
                </c:pt>
                <c:pt idx="5">
                  <c:v>49500</c:v>
                </c:pt>
                <c:pt idx="6">
                  <c:v>3459668.47</c:v>
                </c:pt>
                <c:pt idx="7">
                  <c:v>1449477.89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3656400863988486E-3"/>
                  <c:y val="-5.1832414035911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AE-44B3-9D33-692360A1A4DD}"/>
                </c:ext>
              </c:extLst>
            </c:dLbl>
            <c:dLbl>
              <c:idx val="1"/>
              <c:layout>
                <c:manualLayout>
                  <c:x val="9.247027741083224E-3"/>
                  <c:y val="-2.248658646029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AE-44B3-9D33-692360A1A4DD}"/>
                </c:ext>
              </c:extLst>
            </c:dLbl>
            <c:dLbl>
              <c:idx val="2"/>
              <c:layout>
                <c:manualLayout>
                  <c:x val="-1.0752306633083205E-3"/>
                  <c:y val="-3.189226616594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E-44B3-9D33-692360A1A4DD}"/>
                </c:ext>
              </c:extLst>
            </c:dLbl>
            <c:dLbl>
              <c:idx val="3"/>
              <c:layout>
                <c:manualLayout>
                  <c:x val="-9.6872504874762429E-17"/>
                  <c:y val="-9.637108482982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E-44B3-9D33-692360A1A4DD}"/>
                </c:ext>
              </c:extLst>
            </c:dLbl>
            <c:dLbl>
              <c:idx val="4"/>
              <c:layout>
                <c:manualLayout>
                  <c:x val="5.284015852047459E-3"/>
                  <c:y val="-5.88927603951441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AE-44B3-9D33-692360A1A4DD}"/>
                </c:ext>
              </c:extLst>
            </c:dLbl>
            <c:dLbl>
              <c:idx val="5"/>
              <c:layout>
                <c:manualLayout>
                  <c:x val="3.9630118890356669E-3"/>
                  <c:y val="-1.9274216965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E-44B3-9D33-692360A1A4DD}"/>
                </c:ext>
              </c:extLst>
            </c:dLbl>
            <c:dLbl>
              <c:idx val="6"/>
              <c:layout>
                <c:manualLayout>
                  <c:x val="-1.321003963011986E-3"/>
                  <c:y val="-9.637108482982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AE-44B3-9D33-692360A1A4DD}"/>
                </c:ext>
              </c:extLst>
            </c:dLbl>
            <c:dLbl>
              <c:idx val="7"/>
              <c:layout>
                <c:manualLayout>
                  <c:x val="1.1687956710998756E-2"/>
                  <c:y val="-1.583030160779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E-44B3-9D33-692360A1A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1 – Servizi istituzionali, generali e di gestione</c:v>
                </c:pt>
                <c:pt idx="1">
                  <c:v>3 – Ordine pubblico e sicurezza</c:v>
                </c:pt>
                <c:pt idx="2">
                  <c:v>4 – Istruzione e diritto allo studio </c:v>
                </c:pt>
                <c:pt idx="3">
                  <c:v>5 – Tutela e valorizzazione dei beni e delle attivita’ culturali</c:v>
                </c:pt>
                <c:pt idx="4">
                  <c:v>6 – Politiche giovanili, sport e tempo libero</c:v>
                </c:pt>
                <c:pt idx="5">
                  <c:v>8 – Assetto del territorio ed edilizia abitativa</c:v>
                </c:pt>
                <c:pt idx="6">
                  <c:v>9 – Sviluppo sostenibile e tutela del territorio e dell’ambiente</c:v>
                </c:pt>
                <c:pt idx="7">
                  <c:v>10 – Trasporti e viabilita’</c:v>
                </c:pt>
              </c:strCache>
            </c:strRef>
          </c:cat>
          <c:val>
            <c:numRef>
              <c:f>Foglio1!$C$2:$C$9</c:f>
              <c:numCache>
                <c:formatCode>#,##0.00</c:formatCode>
                <c:ptCount val="8"/>
                <c:pt idx="0">
                  <c:v>4223347.34</c:v>
                </c:pt>
                <c:pt idx="1">
                  <c:v>405697.65</c:v>
                </c:pt>
                <c:pt idx="2">
                  <c:v>2812798.4</c:v>
                </c:pt>
                <c:pt idx="3">
                  <c:v>378792.6</c:v>
                </c:pt>
                <c:pt idx="4">
                  <c:v>432392.1</c:v>
                </c:pt>
                <c:pt idx="5">
                  <c:v>64778.04</c:v>
                </c:pt>
                <c:pt idx="6">
                  <c:v>3500633.82</c:v>
                </c:pt>
                <c:pt idx="7">
                  <c:v>2223396.73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E-44B3-9D33-692360A1A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9260237780712367E-3"/>
                  <c:y val="2.66955493253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1.2127403623638146E-2"/>
                  <c:y val="2.764534833720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1.6408828451248976E-2"/>
                  <c:y val="2.095122560749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dLbl>
              <c:idx val="3"/>
              <c:layout>
                <c:manualLayout>
                  <c:x val="2.6420079260237782E-2"/>
                  <c:y val="1.06337018536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7-46F7-8950-847BA3D65D0D}"/>
                </c:ext>
              </c:extLst>
            </c:dLbl>
            <c:dLbl>
              <c:idx val="4"/>
              <c:layout>
                <c:manualLayout>
                  <c:x val="1.0631686879996056E-2"/>
                  <c:y val="1.927421696596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3B-4024-979D-314C2D16D7B4}"/>
                </c:ext>
              </c:extLst>
            </c:dLbl>
            <c:dLbl>
              <c:idx val="5"/>
              <c:layout>
                <c:manualLayout>
                  <c:x val="1.5852047556142668E-2"/>
                  <c:y val="1.28494779773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3B-4024-979D-314C2D16D7B4}"/>
                </c:ext>
              </c:extLst>
            </c:dLbl>
            <c:dLbl>
              <c:idx val="6"/>
              <c:layout>
                <c:manualLayout>
                  <c:x val="1.3544810071793017E-2"/>
                  <c:y val="6.4247389886550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B-4024-979D-314C2D16D7B4}"/>
                </c:ext>
              </c:extLst>
            </c:dLbl>
            <c:dLbl>
              <c:idx val="7"/>
              <c:layout>
                <c:manualLayout>
                  <c:x val="-1.257320799857992E-3"/>
                  <c:y val="9.6371084829825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B-484A-8FC6-6CB2951C3354}"/>
                </c:ext>
              </c:extLst>
            </c:dLbl>
            <c:dLbl>
              <c:idx val="8"/>
              <c:layout>
                <c:manualLayout>
                  <c:x val="-3.7719623995739761E-3"/>
                  <c:y val="4.497317292058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B-4024-979D-314C2D16D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11 - Soccorso civile</c:v>
                </c:pt>
                <c:pt idx="1">
                  <c:v>12 – Diritti sociali, politiche sociali e famiglia</c:v>
                </c:pt>
                <c:pt idx="2">
                  <c:v>14 – Sviluppo economico e competitivita’</c:v>
                </c:pt>
                <c:pt idx="3">
                  <c:v>15 – Politiche per il lavoro e la formazione professionale</c:v>
                </c:pt>
                <c:pt idx="4">
                  <c:v>18 – Relazioni con altre autonomie</c:v>
                </c:pt>
                <c:pt idx="5">
                  <c:v>19 – Relazioni internazionali</c:v>
                </c:pt>
                <c:pt idx="6">
                  <c:v>20 – Fondi e accantonamenti</c:v>
                </c:pt>
                <c:pt idx="7">
                  <c:v>50 – Debito pubblico</c:v>
                </c:pt>
                <c:pt idx="8">
                  <c:v>99 – Servizi per conto terzi</c:v>
                </c:pt>
              </c:strCache>
            </c:strRef>
          </c:cat>
          <c:val>
            <c:numRef>
              <c:f>Foglio1!$B$2:$B$10</c:f>
              <c:numCache>
                <c:formatCode>#,##0.00</c:formatCode>
                <c:ptCount val="9"/>
                <c:pt idx="0">
                  <c:v>5502.81</c:v>
                </c:pt>
                <c:pt idx="1">
                  <c:v>2061242.42</c:v>
                </c:pt>
                <c:pt idx="2">
                  <c:v>135380</c:v>
                </c:pt>
                <c:pt idx="3">
                  <c:v>7500</c:v>
                </c:pt>
                <c:pt idx="4">
                  <c:v>6440</c:v>
                </c:pt>
                <c:pt idx="5">
                  <c:v>10000</c:v>
                </c:pt>
                <c:pt idx="6">
                  <c:v>508303.86</c:v>
                </c:pt>
                <c:pt idx="7">
                  <c:v>125672</c:v>
                </c:pt>
                <c:pt idx="8">
                  <c:v>2269000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07679854048E-2"/>
                  <c:y val="-9.637108482982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3B-4024-979D-314C2D16D7B4}"/>
                </c:ext>
              </c:extLst>
            </c:dLbl>
            <c:dLbl>
              <c:idx val="1"/>
              <c:layout>
                <c:manualLayout>
                  <c:x val="1.578838518725597E-2"/>
                  <c:y val="-4.176080342625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3B-4024-979D-314C2D16D7B4}"/>
                </c:ext>
              </c:extLst>
            </c:dLbl>
            <c:dLbl>
              <c:idx val="2"/>
              <c:layout>
                <c:manualLayout>
                  <c:x val="1.5215264706123941E-2"/>
                  <c:y val="-6.4247389886550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3B-4024-979D-314C2D16D7B4}"/>
                </c:ext>
              </c:extLst>
            </c:dLbl>
            <c:dLbl>
              <c:idx val="3"/>
              <c:layout>
                <c:manualLayout>
                  <c:x val="2.7741083223249668E-2"/>
                  <c:y val="-3.2123694943275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3B-4024-979D-314C2D16D7B4}"/>
                </c:ext>
              </c:extLst>
            </c:dLbl>
            <c:dLbl>
              <c:idx val="5"/>
              <c:layout>
                <c:manualLayout>
                  <c:x val="1.4531043593130779E-2"/>
                  <c:y val="-1.284947797731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3B-4024-979D-314C2D16D7B4}"/>
                </c:ext>
              </c:extLst>
            </c:dLbl>
            <c:dLbl>
              <c:idx val="6"/>
              <c:layout>
                <c:manualLayout>
                  <c:x val="1.5852047556142668E-2"/>
                  <c:y val="-1.9274216965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B-4024-979D-314C2D16D7B4}"/>
                </c:ext>
              </c:extLst>
            </c:dLbl>
            <c:dLbl>
              <c:idx val="7"/>
              <c:layout>
                <c:manualLayout>
                  <c:x val="1.8304907818089112E-3"/>
                  <c:y val="-1.284935150607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40951122853372E-2"/>
                      <c:h val="5.38393127249290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A3B-4024-979D-314C2D16D7B4}"/>
                </c:ext>
              </c:extLst>
            </c:dLbl>
            <c:dLbl>
              <c:idx val="8"/>
              <c:layout>
                <c:manualLayout>
                  <c:x val="-3.7719623995739761E-3"/>
                  <c:y val="-4.176080342625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B-4024-979D-314C2D16D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11 - Soccorso civile</c:v>
                </c:pt>
                <c:pt idx="1">
                  <c:v>12 – Diritti sociali, politiche sociali e famiglia</c:v>
                </c:pt>
                <c:pt idx="2">
                  <c:v>14 – Sviluppo economico e competitivita’</c:v>
                </c:pt>
                <c:pt idx="3">
                  <c:v>15 – Politiche per il lavoro e la formazione professionale</c:v>
                </c:pt>
                <c:pt idx="4">
                  <c:v>18 – Relazioni con altre autonomie</c:v>
                </c:pt>
                <c:pt idx="5">
                  <c:v>19 – Relazioni internazionali</c:v>
                </c:pt>
                <c:pt idx="6">
                  <c:v>20 – Fondi e accantonamenti</c:v>
                </c:pt>
                <c:pt idx="7">
                  <c:v>50 – Debito pubblico</c:v>
                </c:pt>
                <c:pt idx="8">
                  <c:v>99 – Servizi per conto terzi</c:v>
                </c:pt>
              </c:strCache>
            </c:strRef>
          </c:cat>
          <c:val>
            <c:numRef>
              <c:f>Foglio1!$C$2:$C$10</c:f>
              <c:numCache>
                <c:formatCode>#,##0.00</c:formatCode>
                <c:ptCount val="9"/>
                <c:pt idx="0">
                  <c:v>5502.81</c:v>
                </c:pt>
                <c:pt idx="1">
                  <c:v>1906945.23</c:v>
                </c:pt>
                <c:pt idx="2">
                  <c:v>145729.85999999999</c:v>
                </c:pt>
                <c:pt idx="3">
                  <c:v>8500</c:v>
                </c:pt>
                <c:pt idx="4">
                  <c:v>8140</c:v>
                </c:pt>
                <c:pt idx="5">
                  <c:v>63375.360000000001</c:v>
                </c:pt>
                <c:pt idx="6">
                  <c:v>491280.94</c:v>
                </c:pt>
                <c:pt idx="7">
                  <c:v>125669</c:v>
                </c:pt>
                <c:pt idx="8">
                  <c:v>2274000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E-44B3-9D33-692360A1A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030965581085728E-2"/>
          <c:y val="9.7007352656782286E-2"/>
          <c:w val="0.84593806883782852"/>
          <c:h val="0.539399527017283"/>
        </c:manualLayout>
      </c:layout>
      <c:pie3DChart>
        <c:varyColors val="1"/>
        <c:ser>
          <c:idx val="0"/>
          <c:order val="0"/>
          <c:tx>
            <c:strRef>
              <c:f>'FCDE COMPOSIZIONE (2)'!$B$19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09-4D0A-8FB0-DBD450D837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09-4D0A-8FB0-DBD450D837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09-4D0A-8FB0-DBD450D837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09-4D0A-8FB0-DBD450D837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B09-4D0A-8FB0-DBD450D837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B09-4D0A-8FB0-DBD450D8371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B09-4D0A-8FB0-DBD450D8371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B09-4D0A-8FB0-DBD450D8371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CB09-4D0A-8FB0-DBD450D8371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CB09-4D0A-8FB0-DBD450D8371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CB09-4D0A-8FB0-DBD450D83710}"/>
              </c:ext>
            </c:extLst>
          </c:dPt>
          <c:dLbls>
            <c:dLbl>
              <c:idx val="0"/>
              <c:layout>
                <c:manualLayout>
                  <c:x val="-1.321003963011986E-3"/>
                  <c:y val="-3.5874568081933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9-4D0A-8FB0-DBD450D83710}"/>
                </c:ext>
              </c:extLst>
            </c:dLbl>
            <c:dLbl>
              <c:idx val="1"/>
              <c:layout>
                <c:manualLayout>
                  <c:x val="0.15589802265469779"/>
                  <c:y val="-0.13497957549370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9-4D0A-8FB0-DBD450D83710}"/>
                </c:ext>
              </c:extLst>
            </c:dLbl>
            <c:dLbl>
              <c:idx val="2"/>
              <c:layout>
                <c:manualLayout>
                  <c:x val="8.1940731648966508E-2"/>
                  <c:y val="-5.66328865533364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09-4D0A-8FB0-DBD450D83710}"/>
                </c:ext>
              </c:extLst>
            </c:dLbl>
            <c:dLbl>
              <c:idx val="3"/>
              <c:layout>
                <c:manualLayout>
                  <c:x val="9.6346123841521039E-2"/>
                  <c:y val="8.17824963050830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09-4D0A-8FB0-DBD450D83710}"/>
                </c:ext>
              </c:extLst>
            </c:dLbl>
            <c:dLbl>
              <c:idx val="4"/>
              <c:layout>
                <c:manualLayout>
                  <c:x val="-4.401071565250677E-2"/>
                  <c:y val="3.24412003244118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09-4D0A-8FB0-DBD450D83710}"/>
                </c:ext>
              </c:extLst>
            </c:dLbl>
            <c:dLbl>
              <c:idx val="5"/>
              <c:layout>
                <c:manualLayout>
                  <c:x val="-0.11544669697001222"/>
                  <c:y val="8.9963969175820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09-4D0A-8FB0-DBD450D83710}"/>
                </c:ext>
              </c:extLst>
            </c:dLbl>
            <c:dLbl>
              <c:idx val="6"/>
              <c:layout>
                <c:manualLayout>
                  <c:x val="-0.15057468873194021"/>
                  <c:y val="-1.76366813629749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09-4D0A-8FB0-DBD450D83710}"/>
                </c:ext>
              </c:extLst>
            </c:dLbl>
            <c:dLbl>
              <c:idx val="7"/>
              <c:layout>
                <c:manualLayout>
                  <c:x val="-6.6050198150594455E-3"/>
                  <c:y val="-6.8989554003719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09-4D0A-8FB0-DBD450D83710}"/>
                </c:ext>
              </c:extLst>
            </c:dLbl>
            <c:dLbl>
              <c:idx val="8"/>
              <c:layout>
                <c:manualLayout>
                  <c:x val="-9.1663944913094625E-2"/>
                  <c:y val="1.85514147107016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09-4D0A-8FB0-DBD450D83710}"/>
                </c:ext>
              </c:extLst>
            </c:dLbl>
            <c:dLbl>
              <c:idx val="9"/>
              <c:layout>
                <c:manualLayout>
                  <c:x val="7.4888442775564064E-3"/>
                  <c:y val="-2.78982556435185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09-4D0A-8FB0-DBD450D83710}"/>
                </c:ext>
              </c:extLst>
            </c:dLbl>
            <c:dLbl>
              <c:idx val="10"/>
              <c:layout>
                <c:manualLayout>
                  <c:x val="8.2280903176425571E-2"/>
                  <c:y val="-1.17681671079729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09-4D0A-8FB0-DBD450D83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'FCDE COMPOSIZIONE (2)'!$A$20:$A$30</c:f>
              <c:strCache>
                <c:ptCount val="11"/>
                <c:pt idx="0">
                  <c:v>Imu recuperi</c:v>
                </c:pt>
                <c:pt idx="1">
                  <c:v>Cosap</c:v>
                </c:pt>
                <c:pt idx="2">
                  <c:v>Scuola infanzia comunale</c:v>
                </c:pt>
                <c:pt idx="3">
                  <c:v>Nidi comunali</c:v>
                </c:pt>
                <c:pt idx="4">
                  <c:v>Trasporto scolastico</c:v>
                </c:pt>
                <c:pt idx="5">
                  <c:v>Refezione scuole primarie</c:v>
                </c:pt>
                <c:pt idx="6">
                  <c:v>Refezione scuola d'infanzia statale</c:v>
                </c:pt>
                <c:pt idx="7">
                  <c:v>Tari</c:v>
                </c:pt>
                <c:pt idx="8">
                  <c:v>Recupero Tasi</c:v>
                </c:pt>
                <c:pt idx="9">
                  <c:v>Recupero pubblicità</c:v>
                </c:pt>
                <c:pt idx="10">
                  <c:v>Recuero Tari</c:v>
                </c:pt>
              </c:strCache>
            </c:strRef>
          </c:cat>
          <c:val>
            <c:numRef>
              <c:f>'FCDE COMPOSIZIONE (2)'!$B$20:$B$30</c:f>
              <c:numCache>
                <c:formatCode>#,##0.00\ _€</c:formatCode>
                <c:ptCount val="11"/>
                <c:pt idx="0">
                  <c:v>204600</c:v>
                </c:pt>
                <c:pt idx="1">
                  <c:v>1564</c:v>
                </c:pt>
                <c:pt idx="2">
                  <c:v>914.1</c:v>
                </c:pt>
                <c:pt idx="3">
                  <c:v>2060.5</c:v>
                </c:pt>
                <c:pt idx="4">
                  <c:v>1304</c:v>
                </c:pt>
                <c:pt idx="5">
                  <c:v>7440</c:v>
                </c:pt>
                <c:pt idx="6">
                  <c:v>4208</c:v>
                </c:pt>
                <c:pt idx="7">
                  <c:v>185000</c:v>
                </c:pt>
                <c:pt idx="8">
                  <c:v>5521</c:v>
                </c:pt>
                <c:pt idx="9">
                  <c:v>3110</c:v>
                </c:pt>
                <c:pt idx="10">
                  <c:v>31559.34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B09-4D0A-8FB0-DBD450D8371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58390455486327"/>
          <c:y val="0.78340387288886526"/>
          <c:w val="0.73872112254132027"/>
          <c:h val="0.1900372130740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B1FF-D00A-4BC2-9315-DFFED779206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32813A-BC36-4FB9-9CA4-2E9CC09B09D8}">
      <dgm:prSet phldrT="[Testo]" custT="1"/>
      <dgm:spPr/>
      <dgm:t>
        <a:bodyPr/>
        <a:lstStyle/>
        <a:p>
          <a:r>
            <a:rPr lang="it-IT" sz="2200" b="1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200" b="1" dirty="0">
              <a:latin typeface="Arial" panose="020B0604020202020204" pitchFamily="34" charset="0"/>
              <a:cs typeface="Arial" panose="020B0604020202020204" pitchFamily="34" charset="0"/>
            </a:rPr>
            <a:t>-Addizionale Irpef</a:t>
          </a:r>
        </a:p>
      </dgm:t>
    </dgm:pt>
    <dgm:pt modelId="{C596BDAC-1CE8-4B22-821B-EC152E304E32}" type="parTrans" cxnId="{A779AB16-67E6-4680-AF71-75F1E4E1501B}">
      <dgm:prSet/>
      <dgm:spPr/>
      <dgm:t>
        <a:bodyPr/>
        <a:lstStyle/>
        <a:p>
          <a:endParaRPr lang="it-IT"/>
        </a:p>
      </dgm:t>
    </dgm:pt>
    <dgm:pt modelId="{1A6007AE-CD87-4CF4-9375-7C98DF0A8887}" type="sibTrans" cxnId="{A779AB16-67E6-4680-AF71-75F1E4E1501B}">
      <dgm:prSet/>
      <dgm:spPr/>
      <dgm:t>
        <a:bodyPr/>
        <a:lstStyle/>
        <a:p>
          <a:endParaRPr lang="it-IT"/>
        </a:p>
      </dgm:t>
    </dgm:pt>
    <dgm:pt modelId="{194FECB1-6D35-43C5-9A20-58CC0F0A7A72}">
      <dgm:prSet phldrT="[Testo]"/>
      <dgm:spPr/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Aliquote invariate nel bilancio di previsione 2021-2023</a:t>
          </a:r>
          <a:endParaRPr lang="it-IT" dirty="0"/>
        </a:p>
      </dgm:t>
    </dgm:pt>
    <dgm:pt modelId="{F1F63CF0-1048-45A2-A555-761DB1DBC69E}" type="parTrans" cxnId="{F2147588-0698-487F-BF22-E7469A68224B}">
      <dgm:prSet/>
      <dgm:spPr/>
      <dgm:t>
        <a:bodyPr/>
        <a:lstStyle/>
        <a:p>
          <a:endParaRPr lang="it-IT"/>
        </a:p>
      </dgm:t>
    </dgm:pt>
    <dgm:pt modelId="{383B7032-401E-4A57-B4F1-9F8C6A790DF2}" type="sibTrans" cxnId="{F2147588-0698-487F-BF22-E7469A68224B}">
      <dgm:prSet/>
      <dgm:spPr/>
      <dgm:t>
        <a:bodyPr/>
        <a:lstStyle/>
        <a:p>
          <a:endParaRPr lang="it-IT"/>
        </a:p>
      </dgm:t>
    </dgm:pt>
    <dgm:pt modelId="{F1696A70-0BE6-4417-BB4F-B9AF82A5C089}">
      <dgm:prSet phldrT="[Testo]" custT="1"/>
      <dgm:spPr/>
      <dgm:t>
        <a:bodyPr/>
        <a:lstStyle/>
        <a:p>
          <a:r>
            <a:rPr lang="it-IT" sz="2200" b="1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</dgm:t>
    </dgm:pt>
    <dgm:pt modelId="{E20E1FFF-7533-4299-B9E4-C514920F3134}" type="parTrans" cxnId="{30B8CCBF-914E-4D1A-BFD8-0A7D3CFBEA8B}">
      <dgm:prSet/>
      <dgm:spPr/>
      <dgm:t>
        <a:bodyPr/>
        <a:lstStyle/>
        <a:p>
          <a:endParaRPr lang="it-IT"/>
        </a:p>
      </dgm:t>
    </dgm:pt>
    <dgm:pt modelId="{D371D793-6D8C-40FC-97D2-1C41851EB970}" type="sibTrans" cxnId="{30B8CCBF-914E-4D1A-BFD8-0A7D3CFBEA8B}">
      <dgm:prSet/>
      <dgm:spPr/>
      <dgm:t>
        <a:bodyPr/>
        <a:lstStyle/>
        <a:p>
          <a:endParaRPr lang="it-IT"/>
        </a:p>
      </dgm:t>
    </dgm:pt>
    <dgm:pt modelId="{56FC32B9-2AB9-4F4A-972F-A8CB432DB64F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In attesa dell’approvazione del piano finanziario (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) da parte di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Atersir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, si è iscritto in entrata l’ammontare risultante dal piano finanziario dello scorso anno (euro 3.009.217,62), con la precisazione che si procederà all’approvazione del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 2021 e delle relative tariffe non appena lo stesso sarà deliberato da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Atersir</a:t>
          </a:r>
          <a:endParaRPr lang="it-IT" dirty="0"/>
        </a:p>
      </dgm:t>
    </dgm:pt>
    <dgm:pt modelId="{49CBA0AF-D63D-4564-A67E-A0CAD34682F2}" type="parTrans" cxnId="{0455C522-F0E1-4123-8608-F0F1249EE125}">
      <dgm:prSet/>
      <dgm:spPr/>
      <dgm:t>
        <a:bodyPr/>
        <a:lstStyle/>
        <a:p>
          <a:endParaRPr lang="it-IT"/>
        </a:p>
      </dgm:t>
    </dgm:pt>
    <dgm:pt modelId="{06E573B2-6848-47F8-BAD6-D40B111480EA}" type="sibTrans" cxnId="{0455C522-F0E1-4123-8608-F0F1249EE125}">
      <dgm:prSet/>
      <dgm:spPr/>
      <dgm:t>
        <a:bodyPr/>
        <a:lstStyle/>
        <a:p>
          <a:endParaRPr lang="it-IT"/>
        </a:p>
      </dgm:t>
    </dgm:pt>
    <dgm:pt modelId="{33B6DDD0-3862-4F37-AA83-22EA9B3A7DB0}" type="pres">
      <dgm:prSet presAssocID="{F5F7B1FF-D00A-4BC2-9315-DFFED779206B}" presName="Name0" presStyleCnt="0">
        <dgm:presLayoutVars>
          <dgm:dir/>
          <dgm:animLvl val="lvl"/>
          <dgm:resizeHandles val="exact"/>
        </dgm:presLayoutVars>
      </dgm:prSet>
      <dgm:spPr/>
    </dgm:pt>
    <dgm:pt modelId="{7CF2DE4E-57F4-4A98-A509-E9F225A2EFB0}" type="pres">
      <dgm:prSet presAssocID="{AE32813A-BC36-4FB9-9CA4-2E9CC09B09D8}" presName="linNode" presStyleCnt="0"/>
      <dgm:spPr/>
    </dgm:pt>
    <dgm:pt modelId="{C6AF1C2D-BCB7-4C58-8A1A-F4BF976E96D2}" type="pres">
      <dgm:prSet presAssocID="{AE32813A-BC36-4FB9-9CA4-2E9CC09B09D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17FDE22-A4B9-475E-8A85-23A35D9EE52E}" type="pres">
      <dgm:prSet presAssocID="{AE32813A-BC36-4FB9-9CA4-2E9CC09B09D8}" presName="descendantText" presStyleLbl="alignAccFollowNode1" presStyleIdx="0" presStyleCnt="2">
        <dgm:presLayoutVars>
          <dgm:bulletEnabled val="1"/>
        </dgm:presLayoutVars>
      </dgm:prSet>
      <dgm:spPr/>
    </dgm:pt>
    <dgm:pt modelId="{E4050EF0-1C6C-405C-8C10-DD8DAFEF3D02}" type="pres">
      <dgm:prSet presAssocID="{1A6007AE-CD87-4CF4-9375-7C98DF0A8887}" presName="sp" presStyleCnt="0"/>
      <dgm:spPr/>
    </dgm:pt>
    <dgm:pt modelId="{C6760E11-8D2B-4353-BDEA-68F4156C9B3E}" type="pres">
      <dgm:prSet presAssocID="{F1696A70-0BE6-4417-BB4F-B9AF82A5C089}" presName="linNode" presStyleCnt="0"/>
      <dgm:spPr/>
    </dgm:pt>
    <dgm:pt modelId="{6DD948FF-34F9-474D-B519-52B54321CE54}" type="pres">
      <dgm:prSet presAssocID="{F1696A70-0BE6-4417-BB4F-B9AF82A5C08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157E39C-E5A5-4E7C-A15D-AC3FC791AD5B}" type="pres">
      <dgm:prSet presAssocID="{F1696A70-0BE6-4417-BB4F-B9AF82A5C08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779AB16-67E6-4680-AF71-75F1E4E1501B}" srcId="{F5F7B1FF-D00A-4BC2-9315-DFFED779206B}" destId="{AE32813A-BC36-4FB9-9CA4-2E9CC09B09D8}" srcOrd="0" destOrd="0" parTransId="{C596BDAC-1CE8-4B22-821B-EC152E304E32}" sibTransId="{1A6007AE-CD87-4CF4-9375-7C98DF0A8887}"/>
    <dgm:cxn modelId="{0455C522-F0E1-4123-8608-F0F1249EE125}" srcId="{F1696A70-0BE6-4417-BB4F-B9AF82A5C089}" destId="{56FC32B9-2AB9-4F4A-972F-A8CB432DB64F}" srcOrd="0" destOrd="0" parTransId="{49CBA0AF-D63D-4564-A67E-A0CAD34682F2}" sibTransId="{06E573B2-6848-47F8-BAD6-D40B111480EA}"/>
    <dgm:cxn modelId="{90E26840-F893-4A44-AB37-7B1B289EAFE9}" type="presOf" srcId="{56FC32B9-2AB9-4F4A-972F-A8CB432DB64F}" destId="{B157E39C-E5A5-4E7C-A15D-AC3FC791AD5B}" srcOrd="0" destOrd="0" presId="urn:microsoft.com/office/officeart/2005/8/layout/vList5"/>
    <dgm:cxn modelId="{F2147588-0698-487F-BF22-E7469A68224B}" srcId="{AE32813A-BC36-4FB9-9CA4-2E9CC09B09D8}" destId="{194FECB1-6D35-43C5-9A20-58CC0F0A7A72}" srcOrd="0" destOrd="0" parTransId="{F1F63CF0-1048-45A2-A555-761DB1DBC69E}" sibTransId="{383B7032-401E-4A57-B4F1-9F8C6A790DF2}"/>
    <dgm:cxn modelId="{ECF88793-0AAA-4D0A-8099-FEC46B706D84}" type="presOf" srcId="{194FECB1-6D35-43C5-9A20-58CC0F0A7A72}" destId="{017FDE22-A4B9-475E-8A85-23A35D9EE52E}" srcOrd="0" destOrd="0" presId="urn:microsoft.com/office/officeart/2005/8/layout/vList5"/>
    <dgm:cxn modelId="{30B8CCBF-914E-4D1A-BFD8-0A7D3CFBEA8B}" srcId="{F5F7B1FF-D00A-4BC2-9315-DFFED779206B}" destId="{F1696A70-0BE6-4417-BB4F-B9AF82A5C089}" srcOrd="1" destOrd="0" parTransId="{E20E1FFF-7533-4299-B9E4-C514920F3134}" sibTransId="{D371D793-6D8C-40FC-97D2-1C41851EB970}"/>
    <dgm:cxn modelId="{AF5BCADC-96A5-4445-86D7-F4F8755EBB75}" type="presOf" srcId="{F5F7B1FF-D00A-4BC2-9315-DFFED779206B}" destId="{33B6DDD0-3862-4F37-AA83-22EA9B3A7DB0}" srcOrd="0" destOrd="0" presId="urn:microsoft.com/office/officeart/2005/8/layout/vList5"/>
    <dgm:cxn modelId="{4B45B0DD-9E7F-4860-BC5E-C92CAB908CC9}" type="presOf" srcId="{AE32813A-BC36-4FB9-9CA4-2E9CC09B09D8}" destId="{C6AF1C2D-BCB7-4C58-8A1A-F4BF976E96D2}" srcOrd="0" destOrd="0" presId="urn:microsoft.com/office/officeart/2005/8/layout/vList5"/>
    <dgm:cxn modelId="{90028BE5-EDCE-43A7-8C0D-8240D991EF3B}" type="presOf" srcId="{F1696A70-0BE6-4417-BB4F-B9AF82A5C089}" destId="{6DD948FF-34F9-474D-B519-52B54321CE54}" srcOrd="0" destOrd="0" presId="urn:microsoft.com/office/officeart/2005/8/layout/vList5"/>
    <dgm:cxn modelId="{D48B13D1-53E8-4B0E-A0D0-715BDBA046CD}" type="presParOf" srcId="{33B6DDD0-3862-4F37-AA83-22EA9B3A7DB0}" destId="{7CF2DE4E-57F4-4A98-A509-E9F225A2EFB0}" srcOrd="0" destOrd="0" presId="urn:microsoft.com/office/officeart/2005/8/layout/vList5"/>
    <dgm:cxn modelId="{000325E0-0B0A-49BE-BD28-38F1DB6F5493}" type="presParOf" srcId="{7CF2DE4E-57F4-4A98-A509-E9F225A2EFB0}" destId="{C6AF1C2D-BCB7-4C58-8A1A-F4BF976E96D2}" srcOrd="0" destOrd="0" presId="urn:microsoft.com/office/officeart/2005/8/layout/vList5"/>
    <dgm:cxn modelId="{095CA670-5D3A-4545-86BB-98CCB5C06589}" type="presParOf" srcId="{7CF2DE4E-57F4-4A98-A509-E9F225A2EFB0}" destId="{017FDE22-A4B9-475E-8A85-23A35D9EE52E}" srcOrd="1" destOrd="0" presId="urn:microsoft.com/office/officeart/2005/8/layout/vList5"/>
    <dgm:cxn modelId="{6A3BBBAB-0247-4BBA-8542-D8EB3A61FDFF}" type="presParOf" srcId="{33B6DDD0-3862-4F37-AA83-22EA9B3A7DB0}" destId="{E4050EF0-1C6C-405C-8C10-DD8DAFEF3D02}" srcOrd="1" destOrd="0" presId="urn:microsoft.com/office/officeart/2005/8/layout/vList5"/>
    <dgm:cxn modelId="{CC0321CA-DE33-4D3E-A717-01AFF7323C48}" type="presParOf" srcId="{33B6DDD0-3862-4F37-AA83-22EA9B3A7DB0}" destId="{C6760E11-8D2B-4353-BDEA-68F4156C9B3E}" srcOrd="2" destOrd="0" presId="urn:microsoft.com/office/officeart/2005/8/layout/vList5"/>
    <dgm:cxn modelId="{0C7B90CB-67BF-444A-809F-D5F7A57C8852}" type="presParOf" srcId="{C6760E11-8D2B-4353-BDEA-68F4156C9B3E}" destId="{6DD948FF-34F9-474D-B519-52B54321CE54}" srcOrd="0" destOrd="0" presId="urn:microsoft.com/office/officeart/2005/8/layout/vList5"/>
    <dgm:cxn modelId="{F278A68A-20D9-445A-83FA-7DFDBAFCF765}" type="presParOf" srcId="{C6760E11-8D2B-4353-BDEA-68F4156C9B3E}" destId="{B157E39C-E5A5-4E7C-A15D-AC3FC791AD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123B6-19E6-45F4-9456-BAEE4EC5A01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991E2D-42F0-4846-8A23-FAC0CC0BD862}">
      <dgm:prSet phldrT="[Testo]" custT="1"/>
      <dgm:spPr/>
      <dgm:t>
        <a:bodyPr/>
        <a:lstStyle/>
        <a:p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Evoluzione normativa in atto</a:t>
          </a:r>
        </a:p>
      </dgm:t>
    </dgm:pt>
    <dgm:pt modelId="{9AB3D657-55D8-4D44-86C3-F15CD933772C}" type="parTrans" cxnId="{090D2B2F-9D8C-446B-B972-BFA66E39D163}">
      <dgm:prSet/>
      <dgm:spPr/>
      <dgm:t>
        <a:bodyPr/>
        <a:lstStyle/>
        <a:p>
          <a:endParaRPr lang="it-IT"/>
        </a:p>
      </dgm:t>
    </dgm:pt>
    <dgm:pt modelId="{7556E128-0F21-4041-B7DD-D744FCE57640}" type="sibTrans" cxnId="{090D2B2F-9D8C-446B-B972-BFA66E39D163}">
      <dgm:prSet/>
      <dgm:spPr/>
      <dgm:t>
        <a:bodyPr/>
        <a:lstStyle/>
        <a:p>
          <a:endParaRPr lang="it-IT"/>
        </a:p>
      </dgm:t>
    </dgm:pt>
    <dgm:pt modelId="{87D674BB-2C67-4D88-A9FC-66A197672918}">
      <dgm:prSet custT="1"/>
      <dgm:spPr/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  <a:p>
          <a:r>
            <a:rPr lang="it-IT" sz="20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Arera</a:t>
          </a:r>
          <a:endParaRPr lang="it-IT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90A1A-AD5E-423F-964A-B44DD44CCFA1}" type="parTrans" cxnId="{50AEC06D-FDCB-4ED8-9560-CA9AB3B26202}">
      <dgm:prSet/>
      <dgm:spPr/>
      <dgm:t>
        <a:bodyPr/>
        <a:lstStyle/>
        <a:p>
          <a:endParaRPr lang="it-IT"/>
        </a:p>
      </dgm:t>
    </dgm:pt>
    <dgm:pt modelId="{0A8739FE-EE60-4588-946D-1FC622F269CB}" type="sibTrans" cxnId="{50AEC06D-FDCB-4ED8-9560-CA9AB3B26202}">
      <dgm:prSet/>
      <dgm:spPr/>
      <dgm:t>
        <a:bodyPr/>
        <a:lstStyle/>
        <a:p>
          <a:endParaRPr lang="it-IT"/>
        </a:p>
      </dgm:t>
    </dgm:pt>
    <dgm:pt modelId="{39F965B2-5DF7-43EE-B2AC-6C991E1C8217}">
      <dgm:prSet custT="1"/>
      <dgm:spPr/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IMU e TASI</a:t>
          </a:r>
        </a:p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è prevista l’unificazione dei tributi in un unico prelievo tributario</a:t>
          </a:r>
          <a:endParaRPr lang="it-I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43D35-93A4-4EFF-8CC8-1F3E5FA05C6B}" type="parTrans" cxnId="{D176155F-E567-4CAC-951E-304F2258ECC2}">
      <dgm:prSet/>
      <dgm:spPr/>
      <dgm:t>
        <a:bodyPr/>
        <a:lstStyle/>
        <a:p>
          <a:endParaRPr lang="it-IT"/>
        </a:p>
      </dgm:t>
    </dgm:pt>
    <dgm:pt modelId="{51B715E2-6464-4560-BDD1-37A122AFB536}" type="sibTrans" cxnId="{D176155F-E567-4CAC-951E-304F2258ECC2}">
      <dgm:prSet/>
      <dgm:spPr/>
      <dgm:t>
        <a:bodyPr/>
        <a:lstStyle/>
        <a:p>
          <a:endParaRPr lang="it-IT"/>
        </a:p>
      </dgm:t>
    </dgm:pt>
    <dgm:pt modelId="{C4303954-A44C-4CD1-AA0F-4C507E2F352D}">
      <dgm:prSet custT="1"/>
      <dgm:spPr/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Imposta Pubblicità e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Tosap</a:t>
          </a:r>
          <a:endParaRPr lang="it-IT"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è prevista l’unificazione dei tributi in un unico prelievo tributario</a:t>
          </a:r>
          <a:endParaRPr lang="it-I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D55F1-E89B-4330-973B-3EE392E86FE1}" type="parTrans" cxnId="{1725B412-3662-4D65-BC43-64F3A24CA6E6}">
      <dgm:prSet/>
      <dgm:spPr/>
      <dgm:t>
        <a:bodyPr/>
        <a:lstStyle/>
        <a:p>
          <a:endParaRPr lang="it-IT"/>
        </a:p>
      </dgm:t>
    </dgm:pt>
    <dgm:pt modelId="{5A901A08-7E77-412C-816E-8818748A0C29}" type="sibTrans" cxnId="{1725B412-3662-4D65-BC43-64F3A24CA6E6}">
      <dgm:prSet/>
      <dgm:spPr/>
      <dgm:t>
        <a:bodyPr/>
        <a:lstStyle/>
        <a:p>
          <a:endParaRPr lang="it-IT"/>
        </a:p>
      </dgm:t>
    </dgm:pt>
    <dgm:pt modelId="{30D36410-3C44-4E4A-9B68-EDC70A6F5B93}" type="pres">
      <dgm:prSet presAssocID="{B81123B6-19E6-45F4-9456-BAEE4EC5A012}" presName="composite" presStyleCnt="0">
        <dgm:presLayoutVars>
          <dgm:chMax val="1"/>
          <dgm:dir/>
          <dgm:resizeHandles val="exact"/>
        </dgm:presLayoutVars>
      </dgm:prSet>
      <dgm:spPr/>
    </dgm:pt>
    <dgm:pt modelId="{863519FD-3FC9-46B2-9B9D-86808CA12D30}" type="pres">
      <dgm:prSet presAssocID="{17991E2D-42F0-4846-8A23-FAC0CC0BD862}" presName="roof" presStyleLbl="dkBgShp" presStyleIdx="0" presStyleCnt="2"/>
      <dgm:spPr/>
    </dgm:pt>
    <dgm:pt modelId="{DA5EF2AC-A025-4B24-8C89-4E09A30D9C41}" type="pres">
      <dgm:prSet presAssocID="{17991E2D-42F0-4846-8A23-FAC0CC0BD862}" presName="pillars" presStyleCnt="0"/>
      <dgm:spPr/>
    </dgm:pt>
    <dgm:pt modelId="{5B8039A2-13B0-45CA-BDC6-DD339314A425}" type="pres">
      <dgm:prSet presAssocID="{17991E2D-42F0-4846-8A23-FAC0CC0BD862}" presName="pillar1" presStyleLbl="node1" presStyleIdx="0" presStyleCnt="3">
        <dgm:presLayoutVars>
          <dgm:bulletEnabled val="1"/>
        </dgm:presLayoutVars>
      </dgm:prSet>
      <dgm:spPr/>
    </dgm:pt>
    <dgm:pt modelId="{286D100C-AA7C-4486-ABA3-B05EFE455924}" type="pres">
      <dgm:prSet presAssocID="{39F965B2-5DF7-43EE-B2AC-6C991E1C8217}" presName="pillarX" presStyleLbl="node1" presStyleIdx="1" presStyleCnt="3">
        <dgm:presLayoutVars>
          <dgm:bulletEnabled val="1"/>
        </dgm:presLayoutVars>
      </dgm:prSet>
      <dgm:spPr/>
    </dgm:pt>
    <dgm:pt modelId="{36FD2778-1F79-4612-BF5A-FECC6C2A18AE}" type="pres">
      <dgm:prSet presAssocID="{C4303954-A44C-4CD1-AA0F-4C507E2F352D}" presName="pillarX" presStyleLbl="node1" presStyleIdx="2" presStyleCnt="3">
        <dgm:presLayoutVars>
          <dgm:bulletEnabled val="1"/>
        </dgm:presLayoutVars>
      </dgm:prSet>
      <dgm:spPr/>
    </dgm:pt>
    <dgm:pt modelId="{BD3C6D85-28CC-4F92-8E69-A4F02D6ED8B1}" type="pres">
      <dgm:prSet presAssocID="{17991E2D-42F0-4846-8A23-FAC0CC0BD862}" presName="base" presStyleLbl="dkBgShp" presStyleIdx="1" presStyleCnt="2"/>
      <dgm:spPr/>
    </dgm:pt>
  </dgm:ptLst>
  <dgm:cxnLst>
    <dgm:cxn modelId="{04A2E605-E8C7-461F-8D02-F63B4B425B70}" type="presOf" srcId="{17991E2D-42F0-4846-8A23-FAC0CC0BD862}" destId="{863519FD-3FC9-46B2-9B9D-86808CA12D30}" srcOrd="0" destOrd="0" presId="urn:microsoft.com/office/officeart/2005/8/layout/hList3"/>
    <dgm:cxn modelId="{9140EF10-2EF5-45A5-B315-B74741BC1D7A}" type="presOf" srcId="{39F965B2-5DF7-43EE-B2AC-6C991E1C8217}" destId="{286D100C-AA7C-4486-ABA3-B05EFE455924}" srcOrd="0" destOrd="0" presId="urn:microsoft.com/office/officeart/2005/8/layout/hList3"/>
    <dgm:cxn modelId="{1725B412-3662-4D65-BC43-64F3A24CA6E6}" srcId="{17991E2D-42F0-4846-8A23-FAC0CC0BD862}" destId="{C4303954-A44C-4CD1-AA0F-4C507E2F352D}" srcOrd="2" destOrd="0" parTransId="{FFBD55F1-E89B-4330-973B-3EE392E86FE1}" sibTransId="{5A901A08-7E77-412C-816E-8818748A0C29}"/>
    <dgm:cxn modelId="{090D2B2F-9D8C-446B-B972-BFA66E39D163}" srcId="{B81123B6-19E6-45F4-9456-BAEE4EC5A012}" destId="{17991E2D-42F0-4846-8A23-FAC0CC0BD862}" srcOrd="0" destOrd="0" parTransId="{9AB3D657-55D8-4D44-86C3-F15CD933772C}" sibTransId="{7556E128-0F21-4041-B7DD-D744FCE57640}"/>
    <dgm:cxn modelId="{D176155F-E567-4CAC-951E-304F2258ECC2}" srcId="{17991E2D-42F0-4846-8A23-FAC0CC0BD862}" destId="{39F965B2-5DF7-43EE-B2AC-6C991E1C8217}" srcOrd="1" destOrd="0" parTransId="{E4043D35-93A4-4EFF-8CC8-1F3E5FA05C6B}" sibTransId="{51B715E2-6464-4560-BDD1-37A122AFB536}"/>
    <dgm:cxn modelId="{50AEC06D-FDCB-4ED8-9560-CA9AB3B26202}" srcId="{17991E2D-42F0-4846-8A23-FAC0CC0BD862}" destId="{87D674BB-2C67-4D88-A9FC-66A197672918}" srcOrd="0" destOrd="0" parTransId="{BDE90A1A-AD5E-423F-964A-B44DD44CCFA1}" sibTransId="{0A8739FE-EE60-4588-946D-1FC622F269CB}"/>
    <dgm:cxn modelId="{ECB988B3-D30A-46E6-90A7-0AB2D298026E}" type="presOf" srcId="{87D674BB-2C67-4D88-A9FC-66A197672918}" destId="{5B8039A2-13B0-45CA-BDC6-DD339314A425}" srcOrd="0" destOrd="0" presId="urn:microsoft.com/office/officeart/2005/8/layout/hList3"/>
    <dgm:cxn modelId="{420E99C8-627E-48DC-8BEB-5110747F4AAA}" type="presOf" srcId="{B81123B6-19E6-45F4-9456-BAEE4EC5A012}" destId="{30D36410-3C44-4E4A-9B68-EDC70A6F5B93}" srcOrd="0" destOrd="0" presId="urn:microsoft.com/office/officeart/2005/8/layout/hList3"/>
    <dgm:cxn modelId="{9920BDE0-EBC2-4549-8781-BA516DF9C711}" type="presOf" srcId="{C4303954-A44C-4CD1-AA0F-4C507E2F352D}" destId="{36FD2778-1F79-4612-BF5A-FECC6C2A18AE}" srcOrd="0" destOrd="0" presId="urn:microsoft.com/office/officeart/2005/8/layout/hList3"/>
    <dgm:cxn modelId="{9C79B5BC-F5E9-4411-BFAC-65D132748745}" type="presParOf" srcId="{30D36410-3C44-4E4A-9B68-EDC70A6F5B93}" destId="{863519FD-3FC9-46B2-9B9D-86808CA12D30}" srcOrd="0" destOrd="0" presId="urn:microsoft.com/office/officeart/2005/8/layout/hList3"/>
    <dgm:cxn modelId="{B74A76A7-5F8A-4E20-A9F4-0729F986F8F0}" type="presParOf" srcId="{30D36410-3C44-4E4A-9B68-EDC70A6F5B93}" destId="{DA5EF2AC-A025-4B24-8C89-4E09A30D9C41}" srcOrd="1" destOrd="0" presId="urn:microsoft.com/office/officeart/2005/8/layout/hList3"/>
    <dgm:cxn modelId="{B3982C54-0684-4C5A-96EA-1365B46D448C}" type="presParOf" srcId="{DA5EF2AC-A025-4B24-8C89-4E09A30D9C41}" destId="{5B8039A2-13B0-45CA-BDC6-DD339314A425}" srcOrd="0" destOrd="0" presId="urn:microsoft.com/office/officeart/2005/8/layout/hList3"/>
    <dgm:cxn modelId="{8237A5F6-6461-4435-BA49-688A0C2344E5}" type="presParOf" srcId="{DA5EF2AC-A025-4B24-8C89-4E09A30D9C41}" destId="{286D100C-AA7C-4486-ABA3-B05EFE455924}" srcOrd="1" destOrd="0" presId="urn:microsoft.com/office/officeart/2005/8/layout/hList3"/>
    <dgm:cxn modelId="{392E0C3A-87A1-4F9E-9186-00827D97D7F9}" type="presParOf" srcId="{DA5EF2AC-A025-4B24-8C89-4E09A30D9C41}" destId="{36FD2778-1F79-4612-BF5A-FECC6C2A18AE}" srcOrd="2" destOrd="0" presId="urn:microsoft.com/office/officeart/2005/8/layout/hList3"/>
    <dgm:cxn modelId="{7992BD5C-1115-4D38-8165-DF3193C6A003}" type="presParOf" srcId="{30D36410-3C44-4E4A-9B68-EDC70A6F5B93}" destId="{BD3C6D85-28CC-4F92-8E69-A4F02D6ED8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FDE22-A4B9-475E-8A85-23A35D9EE52E}">
      <dsp:nvSpPr>
        <dsp:cNvPr id="0" name=""/>
        <dsp:cNvSpPr/>
      </dsp:nvSpPr>
      <dsp:spPr>
        <a:xfrm rot="5400000">
          <a:off x="5824325" y="-2089828"/>
          <a:ext cx="1670436" cy="626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Aliquote invariate nel bilancio di previsione 2021-2023</a:t>
          </a:r>
          <a:endParaRPr lang="it-IT" sz="1700" kern="1200" dirty="0"/>
        </a:p>
      </dsp:txBody>
      <dsp:txXfrm rot="-5400000">
        <a:off x="3525640" y="290401"/>
        <a:ext cx="6186262" cy="1507348"/>
      </dsp:txXfrm>
    </dsp:sp>
    <dsp:sp modelId="{C6AF1C2D-BCB7-4C58-8A1A-F4BF976E96D2}">
      <dsp:nvSpPr>
        <dsp:cNvPr id="0" name=""/>
        <dsp:cNvSpPr/>
      </dsp:nvSpPr>
      <dsp:spPr>
        <a:xfrm>
          <a:off x="0" y="52"/>
          <a:ext cx="3525640" cy="20880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200" b="1" kern="1200" dirty="0">
              <a:latin typeface="Arial" panose="020B0604020202020204" pitchFamily="34" charset="0"/>
              <a:cs typeface="Arial" panose="020B0604020202020204" pitchFamily="34" charset="0"/>
            </a:rPr>
            <a:t>-Addizionale Irpef</a:t>
          </a:r>
        </a:p>
      </dsp:txBody>
      <dsp:txXfrm>
        <a:off x="101930" y="101982"/>
        <a:ext cx="3321780" cy="1884185"/>
      </dsp:txXfrm>
    </dsp:sp>
    <dsp:sp modelId="{B157E39C-E5A5-4E7C-A15D-AC3FC791AD5B}">
      <dsp:nvSpPr>
        <dsp:cNvPr id="0" name=""/>
        <dsp:cNvSpPr/>
      </dsp:nvSpPr>
      <dsp:spPr>
        <a:xfrm rot="5400000">
          <a:off x="5824325" y="102619"/>
          <a:ext cx="1670436" cy="626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In attesa dell’approvazione del piano finanziario (</a:t>
          </a:r>
          <a:r>
            <a:rPr lang="it-IT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) da parte di </a:t>
          </a:r>
          <a:r>
            <a:rPr lang="it-IT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Atersir</a:t>
          </a: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, si è iscritto in entrata l’ammontare risultante dal piano finanziario dello scorso anno (euro 3.009.217,62), con la precisazione che si procederà all’approvazione del </a:t>
          </a:r>
          <a:r>
            <a:rPr lang="it-IT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 2021 e delle relative tariffe non appena lo stesso sarà deliberato da </a:t>
          </a:r>
          <a:r>
            <a:rPr lang="it-IT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Atersir</a:t>
          </a:r>
          <a:endParaRPr lang="it-IT" sz="1700" kern="1200" dirty="0"/>
        </a:p>
      </dsp:txBody>
      <dsp:txXfrm rot="-5400000">
        <a:off x="3525640" y="2482848"/>
        <a:ext cx="6186262" cy="1507348"/>
      </dsp:txXfrm>
    </dsp:sp>
    <dsp:sp modelId="{6DD948FF-34F9-474D-B519-52B54321CE54}">
      <dsp:nvSpPr>
        <dsp:cNvPr id="0" name=""/>
        <dsp:cNvSpPr/>
      </dsp:nvSpPr>
      <dsp:spPr>
        <a:xfrm>
          <a:off x="0" y="2192499"/>
          <a:ext cx="3525640" cy="20880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</dsp:txBody>
      <dsp:txXfrm>
        <a:off x="101930" y="2294429"/>
        <a:ext cx="3321780" cy="1884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19FD-3FC9-46B2-9B9D-86808CA12D30}">
      <dsp:nvSpPr>
        <dsp:cNvPr id="0" name=""/>
        <dsp:cNvSpPr/>
      </dsp:nvSpPr>
      <dsp:spPr>
        <a:xfrm>
          <a:off x="0" y="0"/>
          <a:ext cx="9613900" cy="11622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Evoluzione normativa in atto</a:t>
          </a:r>
        </a:p>
      </dsp:txBody>
      <dsp:txXfrm>
        <a:off x="0" y="0"/>
        <a:ext cx="9613900" cy="1162211"/>
      </dsp:txXfrm>
    </dsp:sp>
    <dsp:sp modelId="{5B8039A2-13B0-45CA-BDC6-DD339314A425}">
      <dsp:nvSpPr>
        <dsp:cNvPr id="0" name=""/>
        <dsp:cNvSpPr/>
      </dsp:nvSpPr>
      <dsp:spPr>
        <a:xfrm>
          <a:off x="4694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Arera</a:t>
          </a:r>
          <a:endParaRPr lang="it-IT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4" y="1162211"/>
        <a:ext cx="3201503" cy="2440643"/>
      </dsp:txXfrm>
    </dsp:sp>
    <dsp:sp modelId="{286D100C-AA7C-4486-ABA3-B05EFE455924}">
      <dsp:nvSpPr>
        <dsp:cNvPr id="0" name=""/>
        <dsp:cNvSpPr/>
      </dsp:nvSpPr>
      <dsp:spPr>
        <a:xfrm>
          <a:off x="3206198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IMU e TASI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è prevista l’unificazione dei tributi in un unico prelievo tributario</a:t>
          </a:r>
          <a:endParaRPr lang="it-I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198" y="1162211"/>
        <a:ext cx="3201503" cy="2440643"/>
      </dsp:txXfrm>
    </dsp:sp>
    <dsp:sp modelId="{36FD2778-1F79-4612-BF5A-FECC6C2A18AE}">
      <dsp:nvSpPr>
        <dsp:cNvPr id="0" name=""/>
        <dsp:cNvSpPr/>
      </dsp:nvSpPr>
      <dsp:spPr>
        <a:xfrm>
          <a:off x="6407701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Imposta Pubblicità e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Tosap</a:t>
          </a:r>
          <a:endParaRPr lang="it-IT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è prevista l’unificazione dei tributi in un unico prelievo tributario</a:t>
          </a:r>
          <a:endParaRPr lang="it-I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7701" y="1162211"/>
        <a:ext cx="3201503" cy="2440643"/>
      </dsp:txXfrm>
    </dsp:sp>
    <dsp:sp modelId="{BD3C6D85-28CC-4F92-8E69-A4F02D6ED8B1}">
      <dsp:nvSpPr>
        <dsp:cNvPr id="0" name=""/>
        <dsp:cNvSpPr/>
      </dsp:nvSpPr>
      <dsp:spPr>
        <a:xfrm>
          <a:off x="0" y="3602855"/>
          <a:ext cx="9613900" cy="2711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15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1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74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31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764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133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044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06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76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1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34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82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2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51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  <a:t>BILANCIO DI PREVISIONE 2021 - 2023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 25 febbraio 2021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PREVISIONI PER MISSIONI (1)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68940"/>
              </p:ext>
            </p:extLst>
          </p:nvPr>
        </p:nvGraphicFramePr>
        <p:xfrm>
          <a:off x="681037" y="2230735"/>
          <a:ext cx="9779297" cy="42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91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PREVISIONI PER MISSIONI (2)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8956"/>
              </p:ext>
            </p:extLst>
          </p:nvPr>
        </p:nvGraphicFramePr>
        <p:xfrm>
          <a:off x="681037" y="2336800"/>
          <a:ext cx="10100843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01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CREDITI DUBBIA ESIGIBILITA’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27CC4CC-0A04-4835-99CF-DB6EC56E94BE}"/>
              </a:ext>
            </a:extLst>
          </p:cNvPr>
          <p:cNvSpPr/>
          <p:nvPr/>
        </p:nvSpPr>
        <p:spPr>
          <a:xfrm>
            <a:off x="1532373" y="2200589"/>
            <a:ext cx="8495882" cy="13967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E’ una posta di spesa stanziata per ogni entrata con caratteristiche di dubbia e/o difficile esazione, calcolata sull’andamento del rapporto tra accertamenti e riscossioni degli ultimi cinque esercizi precedenti (media semplice)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E5F474-99AA-4ECF-B355-370FA90C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372" y="3667648"/>
            <a:ext cx="8495882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lvl="0" indent="0" algn="just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L’accantonamento non può essere oggetto di impegno e genera economia di spesa (come una sorta di “risparmio forzoso”) che alimenta l’avanzo di amministrazione, quale quota vincolata al successivo “riaccertamento negativo” di entrate dichiarate, da ultimo, non esigibili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1DE3410-E3F4-4DA1-84DA-0A22B341D6FB}"/>
              </a:ext>
            </a:extLst>
          </p:cNvPr>
          <p:cNvSpPr/>
          <p:nvPr/>
        </p:nvSpPr>
        <p:spPr>
          <a:xfrm>
            <a:off x="1532373" y="5305531"/>
            <a:ext cx="8495882" cy="1286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 fronte dell’eventuale incasso di somme eccedenti la quota accantonata sul versante spesa nel fondo crediti, il fondo stesso può essere ridotto, anche in corso di esercizio </a:t>
            </a:r>
          </a:p>
        </p:txBody>
      </p:sp>
    </p:spTree>
    <p:extLst>
      <p:ext uri="{BB962C8B-B14F-4D97-AF65-F5344CB8AC3E}">
        <p14:creationId xmlns:p14="http://schemas.microsoft.com/office/powerpoint/2010/main" val="11010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 FONDO CREDITI DUBBIA ESIGIBILITA’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CE202F5-BA17-4314-ADBD-46C3C924B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98137"/>
              </p:ext>
            </p:extLst>
          </p:nvPr>
        </p:nvGraphicFramePr>
        <p:xfrm>
          <a:off x="680321" y="2126016"/>
          <a:ext cx="10271666" cy="4450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135833">
                  <a:extLst>
                    <a:ext uri="{9D8B030D-6E8A-4147-A177-3AD203B41FA5}">
                      <a16:colId xmlns:a16="http://schemas.microsoft.com/office/drawing/2014/main" val="1451141775"/>
                    </a:ext>
                  </a:extLst>
                </a:gridCol>
                <a:gridCol w="5135833">
                  <a:extLst>
                    <a:ext uri="{9D8B030D-6E8A-4147-A177-3AD203B41FA5}">
                      <a16:colId xmlns:a16="http://schemas.microsoft.com/office/drawing/2014/main" val="229822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ENTRATA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ACCANTONAMENTO 2021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525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 err="1">
                          <a:effectLst/>
                        </a:rPr>
                        <a:t>Imu</a:t>
                      </a:r>
                      <a:r>
                        <a:rPr lang="it-IT" sz="2200" u="none" strike="noStrike" dirty="0">
                          <a:effectLst/>
                        </a:rPr>
                        <a:t> recuperi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204.600,00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301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 err="1">
                          <a:effectLst/>
                        </a:rPr>
                        <a:t>Cosap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1.564,00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83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Scuola infanzia comunale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   914,10                              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954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Nidi comunali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2.060,50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763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Trasporto scolastico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1.304,0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44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Refezione scuole primarie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7.440,00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846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Refezione scuola d'infanzia statale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4.208,00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8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Tari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185.000,00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577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Recupero Tasi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5.521,00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288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Recupero pubblicità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 3.110,00  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601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200" u="none" strike="noStrike" dirty="0">
                          <a:effectLst/>
                        </a:rPr>
                        <a:t>Recupero Tari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                                           31.559,34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98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6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GRAFICA DEL FONDO CREDITI DUBBIA ESIGIBILITA’</a:t>
            </a: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1DBAF553-80FC-4C38-AD8C-2C442A314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76247"/>
              </p:ext>
            </p:extLst>
          </p:nvPr>
        </p:nvGraphicFramePr>
        <p:xfrm>
          <a:off x="680282" y="2100105"/>
          <a:ext cx="10242276" cy="460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40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530B8-F849-4A2A-9660-15AEC482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  <a:t>PERSONALE 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12935568-F3D8-4BC9-8C38-C23DF843D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11618"/>
              </p:ext>
            </p:extLst>
          </p:nvPr>
        </p:nvGraphicFramePr>
        <p:xfrm>
          <a:off x="681038" y="2336799"/>
          <a:ext cx="9613900" cy="417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3977019536"/>
                    </a:ext>
                  </a:extLst>
                </a:gridCol>
                <a:gridCol w="4806950">
                  <a:extLst>
                    <a:ext uri="{9D8B030D-6E8A-4147-A177-3AD203B41FA5}">
                      <a16:colId xmlns:a16="http://schemas.microsoft.com/office/drawing/2014/main" val="2404112373"/>
                    </a:ext>
                  </a:extLst>
                </a:gridCol>
              </a:tblGrid>
              <a:tr h="426903">
                <a:tc gridSpan="2"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Rispetto limiti di spesa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22549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macro.101 – Redditi da lavoro dipendente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3.185.780,80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76421845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macro. 102 – Imposte e tasse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164.498,14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99645682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personale Unione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981.930,03</a:t>
                      </a:r>
                    </a:p>
                  </a:txBody>
                  <a:tcPr marL="44450" marR="44450" marT="0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4015376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spese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61.500,00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25897390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spese di personale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4.393.708,97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94084227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Componenti escluse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327.778,92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79971539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Spesa 2021 assoggettata al limite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4.065.930,05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27093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spesa triennio 2011/2013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4.196.529,39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50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26FD7-0937-4248-AA24-0D7840E0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PERSONALE TEMPO INDETERMINATO da cambiare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76CAB48-EE37-4E2F-8E24-BB0474029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84018"/>
              </p:ext>
            </p:extLst>
          </p:nvPr>
        </p:nvGraphicFramePr>
        <p:xfrm>
          <a:off x="1155560" y="2250830"/>
          <a:ext cx="9747370" cy="43207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84499">
                  <a:extLst>
                    <a:ext uri="{9D8B030D-6E8A-4147-A177-3AD203B41FA5}">
                      <a16:colId xmlns:a16="http://schemas.microsoft.com/office/drawing/2014/main" val="2682749949"/>
                    </a:ext>
                  </a:extLst>
                </a:gridCol>
                <a:gridCol w="7062871">
                  <a:extLst>
                    <a:ext uri="{9D8B030D-6E8A-4147-A177-3AD203B41FA5}">
                      <a16:colId xmlns:a16="http://schemas.microsoft.com/office/drawing/2014/main" val="1840501468"/>
                    </a:ext>
                  </a:extLst>
                </a:gridCol>
              </a:tblGrid>
              <a:tr h="480088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Profilo e categoria previste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06416"/>
                  </a:ext>
                </a:extLst>
              </a:tr>
              <a:tr h="480088">
                <a:tc rowSpan="7">
                  <a:txBody>
                    <a:bodyPr/>
                    <a:lstStyle/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Esecutore tecnico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82757599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Ausiliaria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B1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94863367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Collaboratore amministrativo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B3 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14907059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amministrativo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18626310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Istruttori tecnici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36545356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Istruttori educativi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76167814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direttivo tecnico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93573182"/>
                  </a:ext>
                </a:extLst>
              </a:tr>
              <a:tr h="480088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direttivo tecnico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5206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36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26FD7-0937-4248-AA24-0D7840E0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PERSONALE TEMPO DETERMINATO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76CAB48-EE37-4E2F-8E24-BB0474029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655055"/>
              </p:ext>
            </p:extLst>
          </p:nvPr>
        </p:nvGraphicFramePr>
        <p:xfrm>
          <a:off x="1289069" y="2431700"/>
          <a:ext cx="9613861" cy="30806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50990">
                  <a:extLst>
                    <a:ext uri="{9D8B030D-6E8A-4147-A177-3AD203B41FA5}">
                      <a16:colId xmlns:a16="http://schemas.microsoft.com/office/drawing/2014/main" val="2682749949"/>
                    </a:ext>
                  </a:extLst>
                </a:gridCol>
                <a:gridCol w="7062871">
                  <a:extLst>
                    <a:ext uri="{9D8B030D-6E8A-4147-A177-3AD203B41FA5}">
                      <a16:colId xmlns:a16="http://schemas.microsoft.com/office/drawing/2014/main" val="1840501468"/>
                    </a:ext>
                  </a:extLst>
                </a:gridCol>
              </a:tblGrid>
              <a:tr h="480088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Profilo e categoria previste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06416"/>
                  </a:ext>
                </a:extLst>
              </a:tr>
              <a:tr h="480088">
                <a:tc rowSpan="3">
                  <a:txBody>
                    <a:bodyPr/>
                    <a:lstStyle/>
                    <a:p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amministrativo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18626310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20000"/>
                        </a:lnSpc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direttivo tecnico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D, art. 110 Tuel, comma 1</a:t>
                      </a: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93573182"/>
                  </a:ext>
                </a:extLst>
              </a:tr>
              <a:tr h="480088">
                <a:tc vMerge="1">
                  <a:txBody>
                    <a:bodyPr/>
                    <a:lstStyle/>
                    <a:p>
                      <a:pPr algn="l"/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Istruttore direttivo tecnico </a:t>
                      </a:r>
                      <a:r>
                        <a:rPr lang="it-IT" sz="2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it-IT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D, art. 110 Tuel, comma 2</a:t>
                      </a:r>
                    </a:p>
                    <a:p>
                      <a:pPr algn="just" rtl="0">
                        <a:lnSpc>
                          <a:spcPct val="120000"/>
                        </a:lnSpc>
                      </a:pPr>
                      <a:endParaRPr lang="it-IT" sz="2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7610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1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INDEBITAMENTO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47588"/>
              </p:ext>
            </p:extLst>
          </p:nvPr>
        </p:nvGraphicFramePr>
        <p:xfrm>
          <a:off x="681038" y="2090058"/>
          <a:ext cx="10171182" cy="452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974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PER TITOLI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197BE06-D303-485E-8925-DD0ECCD1B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2690"/>
              </p:ext>
            </p:extLst>
          </p:nvPr>
        </p:nvGraphicFramePr>
        <p:xfrm>
          <a:off x="681038" y="2336800"/>
          <a:ext cx="9613900" cy="400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7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TRIBUTARIE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64333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89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RECUPERO EVASIONE TRIBUTARIA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05146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1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TRIBUTI LOCALI 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200FEB8F-1F86-4648-8CA9-1CAA480D7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196654"/>
              </p:ext>
            </p:extLst>
          </p:nvPr>
        </p:nvGraphicFramePr>
        <p:xfrm>
          <a:off x="877902" y="2210637"/>
          <a:ext cx="9793447" cy="428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97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TRIBUTI LOCALI</a:t>
            </a:r>
          </a:p>
        </p:txBody>
      </p:sp>
      <p:graphicFrame>
        <p:nvGraphicFramePr>
          <p:cNvPr id="9" name="Segnaposto contenuto 3">
            <a:extLst>
              <a:ext uri="{FF2B5EF4-FFF2-40B4-BE49-F238E27FC236}">
                <a16:creationId xmlns:a16="http://schemas.microsoft.com/office/drawing/2014/main" id="{2F74452C-608F-4D99-9F22-800737EF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10182"/>
              </p:ext>
            </p:extLst>
          </p:nvPr>
        </p:nvGraphicFramePr>
        <p:xfrm>
          <a:off x="681038" y="2230734"/>
          <a:ext cx="9613900" cy="38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9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EXTRA-TRIBUTARIE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001180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37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PERMESSI DI COSTRUIRE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88894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08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PER TITOLI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197BE06-D303-485E-8925-DD0ECCD1B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62292"/>
              </p:ext>
            </p:extLst>
          </p:nvPr>
        </p:nvGraphicFramePr>
        <p:xfrm>
          <a:off x="681038" y="2336799"/>
          <a:ext cx="10231472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13615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594</Words>
  <Application>Microsoft Office PowerPoint</Application>
  <PresentationFormat>Widescreen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Berlino</vt:lpstr>
      <vt:lpstr>BILANCIO DI PREVISIONE 2021 - 2023</vt:lpstr>
      <vt:lpstr>ENTRATE PER TITOLI </vt:lpstr>
      <vt:lpstr>ENTRATE TRIBUTARIE </vt:lpstr>
      <vt:lpstr>RECUPERO EVASIONE TRIBUTARIA</vt:lpstr>
      <vt:lpstr>TRIBUTI LOCALI </vt:lpstr>
      <vt:lpstr>TRIBUTI LOCALI</vt:lpstr>
      <vt:lpstr>ENTRATE EXTRA-TRIBUTARIE </vt:lpstr>
      <vt:lpstr>ENTRATE DA PERMESSI DI COSTRUIRE </vt:lpstr>
      <vt:lpstr>SPESE PER TITOLI </vt:lpstr>
      <vt:lpstr>PREVISIONI PER MISSIONI (1) </vt:lpstr>
      <vt:lpstr>PREVISIONI PER MISSIONI (2) </vt:lpstr>
      <vt:lpstr>FONDO CREDITI DUBBIA ESIGIBILITA’</vt:lpstr>
      <vt:lpstr>COMPOSIZIONE DEL FONDO CREDITI DUBBIA ESIGIBILITA’</vt:lpstr>
      <vt:lpstr>COMPOSIZIONE GRAFICA DEL FONDO CREDITI DUBBIA ESIGIBILITA’</vt:lpstr>
      <vt:lpstr>PERSONALE </vt:lpstr>
      <vt:lpstr>PERSONALE TEMPO INDETERMINATO da cambiare</vt:lpstr>
      <vt:lpstr>PERSONALE TEMPO DETERMINATO</vt:lpstr>
      <vt:lpstr>ANDAMENTO INDEBITAMENTO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199</cp:revision>
  <cp:lastPrinted>2019-04-19T11:30:58Z</cp:lastPrinted>
  <dcterms:created xsi:type="dcterms:W3CDTF">2019-04-17T08:36:13Z</dcterms:created>
  <dcterms:modified xsi:type="dcterms:W3CDTF">2021-04-13T08:31:28Z</dcterms:modified>
</cp:coreProperties>
</file>