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1.png" ContentType="image/png"/>
  <Override PartName="/ppt/media/image9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5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8.png" ContentType="image/png"/>
  <Override PartName="/ppt/media/image56.png" ContentType="image/png"/>
  <Override PartName="/ppt/media/image10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23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8.png" ContentType="image/png"/>
  <Override PartName="/ppt/media/image29.jpeg" ContentType="image/jpeg"/>
  <Override PartName="/ppt/media/image32.png" ContentType="image/png"/>
  <Override PartName="/ppt/media/image30.jpeg" ContentType="image/jpeg"/>
  <Override PartName="/ppt/media/image59.jpeg" ContentType="image/jpeg"/>
  <Override PartName="/ppt/media/image31.png" ContentType="image/png"/>
  <Override PartName="/ppt/media/image33.png" ContentType="image/png"/>
  <Override PartName="/ppt/media/image34.jpeg" ContentType="image/jpeg"/>
  <Override PartName="/ppt/media/image35.jpeg" ContentType="image/jpeg"/>
  <Override PartName="/ppt/media/image36.png" ContentType="image/png"/>
  <Override PartName="/ppt/media/image37.png" ContentType="image/png"/>
  <Override PartName="/ppt/media/image54.jpeg" ContentType="image/jpeg"/>
  <Override PartName="/ppt/media/image38.png" ContentType="image/png"/>
  <Override PartName="/ppt/media/image39.jpeg" ContentType="image/jpeg"/>
  <Override PartName="/ppt/media/image40.jpeg" ContentType="image/jpeg"/>
  <Override PartName="/ppt/media/image41.png" ContentType="image/png"/>
  <Override PartName="/ppt/media/image42.png" ContentType="image/png"/>
  <Override PartName="/ppt/media/image49.jpeg" ContentType="image/jpeg"/>
  <Override PartName="/ppt/media/image43.png" ContentType="image/png"/>
  <Override PartName="/ppt/media/image44.jpeg" ContentType="image/jpeg"/>
  <Override PartName="/ppt/media/image46.png" ContentType="image/png"/>
  <Override PartName="/ppt/media/image47.png" ContentType="image/png"/>
  <Override PartName="/ppt/media/image55.jpeg" ContentType="image/jpeg"/>
  <Override PartName="/ppt/media/image48.png" ContentType="image/png"/>
  <Override PartName="/ppt/media/image50.jpeg" ContentType="image/jpeg"/>
  <Override PartName="/ppt/media/image52.png" ContentType="image/png"/>
  <Override PartName="/ppt/media/image60.jpeg" ContentType="image/jpeg"/>
  <Override PartName="/ppt/media/image53.png" ContentType="image/png"/>
  <Override PartName="/ppt/media/image61.png" ContentType="image/png"/>
  <Override PartName="/ppt/media/image62.png" ContentType="image/png"/>
  <Override PartName="/ppt/media/image6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71100" cy="7556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Titolo Testo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Secondo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Terzo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Quarto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Quinto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Sesto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Settimo livello strutturaCorpo livello uno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due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tre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quattro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cinque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027200" y="7003800"/>
            <a:ext cx="189720" cy="1951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F90DCEE4-9601-43D2-A0DC-C9D1B2182230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Titolo Testo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Secondo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Terzo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Quarto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Quinto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Sesto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Settimo livello strutturaCorpo livello uno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due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tre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quattro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Corpo livello cinque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7027200" y="7003800"/>
            <a:ext cx="189720" cy="1951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74CAA6E5-F0A3-4A52-A35B-A4C0814EDA3E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&lt;numero&gt;</a:t>
            </a:fld>
            <a:endParaRPr b="0" lang="it-I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0" y="6696000"/>
            <a:ext cx="10079640" cy="64764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2"/>
          <p:cNvSpPr/>
          <p:nvPr/>
        </p:nvSpPr>
        <p:spPr>
          <a:xfrm>
            <a:off x="4077720" y="6807600"/>
            <a:ext cx="1924560" cy="424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45000" bIns="45000" anchor="ctr"/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 luglio 2017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age4.jpeg" descr=""/>
          <p:cNvPicPr/>
          <p:nvPr/>
        </p:nvPicPr>
        <p:blipFill>
          <a:blip r:embed="rId2"/>
          <a:stretch/>
        </p:blipFill>
        <p:spPr>
          <a:xfrm>
            <a:off x="504000" y="210240"/>
            <a:ext cx="1223640" cy="1613160"/>
          </a:xfrm>
          <a:prstGeom prst="rect">
            <a:avLst/>
          </a:prstGeom>
          <a:ln w="12600">
            <a:noFill/>
          </a:ln>
        </p:spPr>
      </p:pic>
      <p:pic>
        <p:nvPicPr>
          <p:cNvPr id="78" name="image5.png" descr=""/>
          <p:cNvPicPr/>
          <p:nvPr/>
        </p:nvPicPr>
        <p:blipFill>
          <a:blip r:embed="rId3"/>
          <a:stretch/>
        </p:blipFill>
        <p:spPr>
          <a:xfrm>
            <a:off x="2471760" y="648000"/>
            <a:ext cx="3863880" cy="575640"/>
          </a:xfrm>
          <a:prstGeom prst="rect">
            <a:avLst/>
          </a:prstGeom>
          <a:ln w="12600"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0" y="2232000"/>
            <a:ext cx="9215640" cy="2087640"/>
          </a:xfrm>
          <a:prstGeom prst="rect">
            <a:avLst/>
          </a:prstGeom>
          <a:solidFill>
            <a:srgbClr val="729fcf">
              <a:alpha val="84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4"/>
          <p:cNvSpPr/>
          <p:nvPr/>
        </p:nvSpPr>
        <p:spPr>
          <a:xfrm>
            <a:off x="936360" y="2936880"/>
            <a:ext cx="9071280" cy="1218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Modifiche alla L.R. 5/2013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D.G.R. 831/2017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craps.png" descr=""/>
          <p:cNvPicPr/>
          <p:nvPr/>
        </p:nvPicPr>
        <p:blipFill>
          <a:blip r:embed="rId4"/>
          <a:stretch/>
        </p:blipFill>
        <p:spPr>
          <a:xfrm>
            <a:off x="8191440" y="2610720"/>
            <a:ext cx="1656360" cy="133020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6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"/>
          <p:cNvSpPr/>
          <p:nvPr/>
        </p:nvSpPr>
        <p:spPr>
          <a:xfrm>
            <a:off x="-1168560" y="5432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sistema di controllo e le sanzioni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504000" y="1763640"/>
            <a:ext cx="9071280" cy="4389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 agevolare le funzioni di programmazione e controllo e per rendere omogenee le azioni delle Amministrazioni locali si ritiene opportuno redigere un regolamento comunale per il contrasto del gioco d’azzardo patologico che raccolga atti e provvedimenti che le singole amministrazioni hanno adottato in materia.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All’interno del regolamento è opportuno inserire anche il sistema di controllo e l’impianto sanzionatorio con i relativi servizi responsabili dell’attuazione.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7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7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9" dur="indefinite" restart="never" nodeType="tmRoot">
          <p:childTnLst>
            <p:seq>
              <p:cTn id="300" dur="indefinite" nodeType="mainSeq">
                <p:childTnLst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7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-1181160" y="5432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sistema di controllo e le sanzioni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504000" y="1399320"/>
            <a:ext cx="9071280" cy="5118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controllo è attribuito in via principale alla Polizia locale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Gli atti di accertamento e il procedimento sanzionatorio sono disciplinati dalla L.R. 21/1984, dalla Legge 24 novembre 1981 n. 689  e dalle deliberazioni della Giunta comunale vigenti. Nei casi in cui non sia prevista una sanzione specifica in norme statali o regionali, ai sensi dell’art. 7 bis del D.L.vo 18.8.2000 n. 267 la sanzione amministrativa pecuniaria per le violazioni alle norme dei regolamenti e delle ordinanze comunali consiste nel pagamento di una somma di denaro da Euro 25,00 (venticinque/00) a Euro 500,00 (cinquecento/00).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8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81" name="CustomShape 5"/>
          <p:cNvSpPr/>
          <p:nvPr/>
        </p:nvSpPr>
        <p:spPr>
          <a:xfrm>
            <a:off x="9142200" y="6816600"/>
            <a:ext cx="47628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07" dur="indefinite" restart="never" nodeType="tmRoot">
          <p:childTnLst>
            <p:seq>
              <p:cTn id="308" dur="indefinite" nodeType="mainSeq">
                <p:childTnLst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178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6" dur="1000"/>
                                        <p:tgtEl>
                                          <p:spTgt spid="178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fill="hold"/>
                                        <p:tgtEl>
                                          <p:spTgt spid="178">
                                            <p:txEl>
                                              <p:pRg st="64" end="6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0" dur="1000"/>
                                        <p:tgtEl>
                                          <p:spTgt spid="178">
                                            <p:txEl>
                                              <p:pRg st="64" end="6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8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-1181160" y="5432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Il sistema di controllo e le sanzioni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504000" y="1825920"/>
            <a:ext cx="9071280" cy="426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 fine di rendere più efficace la funzione deterrente delle sanzioni in concreto applicabili per comportamenti ritenuti particolarmente rilevanti, è facoltà di ogni singolo Comune, mediante delibera di Giunta, stabilire un diverso importo della sanzione per il pagamento in misura ridotta, differenziato rispetto all'effettiva gravità dei comportamenti vietati o prescritti.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sanzione è applicabile ad ogni apparecchio che violi la normativa vigente se esplicitamente previsto dal regolamento comunale competente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9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91" name="CustomShape 5"/>
          <p:cNvSpPr/>
          <p:nvPr/>
        </p:nvSpPr>
        <p:spPr>
          <a:xfrm>
            <a:off x="9129600" y="6816600"/>
            <a:ext cx="56484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11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fill="hold"/>
                                        <p:tgtEl>
                                          <p:spTgt spid="188">
                                            <p:txEl>
                                              <p:pRg st="0" end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0" dur="1000"/>
                                        <p:tgtEl>
                                          <p:spTgt spid="188">
                                            <p:txEl>
                                              <p:pRg st="0" end="3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fill="hold"/>
                                        <p:tgtEl>
                                          <p:spTgt spid="188">
                                            <p:txEl>
                                              <p:pRg st="376" end="5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4" dur="1000"/>
                                        <p:tgtEl>
                                          <p:spTgt spid="188">
                                            <p:txEl>
                                              <p:pRg st="376" end="5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8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-1714680" y="420840"/>
            <a:ext cx="9071280" cy="66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 luoghi sensibili: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504000" y="2255400"/>
            <a:ext cx="9071280" cy="3411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Istituti scolastici di ogni ordine e grado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 luoghi di culto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Gli impianti Sportivi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Strutture residenziali e semiresidenziali socio-sanitarie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Strutture ricettive per categorie protette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Luoghi di aggregazione giovanile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9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9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8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8">
                                            <p:txEl>
                                              <p:pRg st="43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43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8">
                                            <p:txEl>
                                              <p:pRg st="43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8">
                                            <p:txEl>
                                              <p:p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8">
                                            <p:txEl>
                                              <p:p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8">
                                            <p:txEl>
                                              <p:pRg st="8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8">
                                            <p:txEl>
                                              <p:pRg st="8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8">
                                            <p:txEl>
                                              <p:pRg st="8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8">
                                            <p:txEl>
                                              <p:pRg st="14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14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8">
                                            <p:txEl>
                                              <p:pRg st="14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8">
                                            <p:txEl>
                                              <p:pRg st="184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88">
                                            <p:txEl>
                                              <p:pRg st="184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8">
                                            <p:txEl>
                                              <p:pRg st="184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9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-266760" y="420840"/>
            <a:ext cx="9071280" cy="66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Distanza dai luoghi sensibili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04000" y="1767960"/>
            <a:ext cx="9071280" cy="438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Fascia di rispetto di 500 metri dai luoghi sensibili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 calcolato il percorso pedonale più breve tra le entrate principali dei luoghi sensibili e l’ingresso principale del punto gioco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 luoghi sensibili devono essere mappati con apposito documento approvato in Consiglio Comunale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Nella mappatura approvata devono essere indicate le entrare principali dei luoghi sensibili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0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8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98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98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8">
                                            <p:txEl>
                                              <p:pRg st="5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98">
                                            <p:txEl>
                                              <p:pRg st="5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98">
                                            <p:txEl>
                                              <p:pRg st="5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8">
                                            <p:txEl>
                                              <p:pRg st="184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98">
                                            <p:txEl>
                                              <p:pRg st="184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98">
                                            <p:txEl>
                                              <p:pRg st="184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8">
                                            <p:txEl>
                                              <p:pRg st="280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98">
                                            <p:txEl>
                                              <p:pRg st="280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98">
                                            <p:txEl>
                                              <p:pRg st="280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0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-114480" y="569880"/>
            <a:ext cx="9071280" cy="36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Esercizi commerciali con slot/AWP all’interno dei 500 mt.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504000" y="1627920"/>
            <a:ext cx="9071280" cy="450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320760" indent="-320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Divieto di apertura di nuovi esercizi commerciali con slot/AWP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Divieto di rinnovo delle concessioni in essere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aumento degli apparecchi esistenti al 12 novembre 2016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(stato dell’arte fornito dai Monopoli a maggio 2017, il divieto si applica anche in caso di aumento della superficie es. dehor)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Divieto di installazione temporanea di apparati di gioco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(es. feste e sagre)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1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1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08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08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08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nodeType="after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08">
                                            <p:txEl>
                                              <p:pRg st="6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108">
                                            <p:txEl>
                                              <p:pRg st="6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08">
                                            <p:txEl>
                                              <p:pRg st="6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08">
                                            <p:txEl>
                                              <p:pRg st="111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08">
                                            <p:txEl>
                                              <p:pRg st="111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08">
                                            <p:txEl>
                                              <p:pRg st="111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08">
                                            <p:txEl>
                                              <p:pRg st="169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08">
                                            <p:txEl>
                                              <p:pRg st="169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08">
                                            <p:txEl>
                                              <p:pRg st="169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08">
                                            <p:txEl>
                                              <p:pRg st="297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108">
                                            <p:txEl>
                                              <p:pRg st="297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08">
                                            <p:txEl>
                                              <p:pRg st="297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08">
                                            <p:txEl>
                                              <p:pRg st="355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08">
                                            <p:txEl>
                                              <p:pRg st="355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08">
                                            <p:txEl>
                                              <p:pRg st="355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1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3"/>
          <p:cNvSpPr/>
          <p:nvPr/>
        </p:nvSpPr>
        <p:spPr>
          <a:xfrm>
            <a:off x="504000" y="1582200"/>
            <a:ext cx="9071280" cy="4752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Divieto di cambio di contratto di concessione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(anche in caso di medesimo concessionario)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Divieto di trasferimento dell’attività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(se il trasferimento ricade comunque entro 500 metri da luoghi sensibili)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 al subentro in caso di vendita dell’attività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(in caso di vendita o cessione di ramo d’azienda è permessa la continuità della concessione fino a naturale scadenza)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19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-114480" y="569880"/>
            <a:ext cx="9071280" cy="36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Esercizi commerciali con slot/AWP all’interno dei 500 mt.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17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17">
                                            <p:txEl>
                                              <p:pRg st="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17">
                                            <p:txEl>
                                              <p:pRg st="4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17">
                                            <p:txEl>
                                              <p:pRg st="91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17">
                                            <p:txEl>
                                              <p:pRg st="9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17">
                                            <p:txEl>
                                              <p:pRg st="13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17">
                                            <p:txEl>
                                              <p:pRg st="206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17">
                                            <p:txEl>
                                              <p:pRg st="207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17">
                                            <p:txEl>
                                              <p:pRg st="255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2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-165240" y="5396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Sale gioco-sale scommesse all’interno dei 500 mt.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504000" y="1731600"/>
            <a:ext cx="9071280" cy="4631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Divieto di apertura di nuove sale gioco-sale scommesse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Provvedimento di chiusura da parte del Comune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(Il Comune ha 6 mesi di tempo per approvare la mappatura dei luoghi sensibili, una volta approvata vanno emessi i provvedimenti conseguenti)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Possibile proroga per delocalizzazione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(Il proprietario può chiedere proroga di ulteriori 6 mesi in caso di comprovata intenzione di delocalizzazione in zona non soggetta a vincolo vedi D.G.R. 831/2017)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3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3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9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28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2" dur="1500"/>
                                        <p:tgtEl>
                                          <p:spTgt spid="128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28">
                                            <p:txEl>
                                              <p:pRg st="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6" dur="1500"/>
                                        <p:tgtEl>
                                          <p:spTgt spid="128">
                                            <p:txEl>
                                              <p:pRg st="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28">
                                            <p:txEl>
                                              <p:pRg st="5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1" dur="1500"/>
                                        <p:tgtEl>
                                          <p:spTgt spid="128">
                                            <p:txEl>
                                              <p:pRg st="56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128">
                                            <p:txEl>
                                              <p:pRg st="103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6" dur="1500"/>
                                        <p:tgtEl>
                                          <p:spTgt spid="128">
                                            <p:txEl>
                                              <p:pRg st="103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128">
                                            <p:txEl>
                                              <p:pRg st="244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1" dur="1500"/>
                                        <p:tgtEl>
                                          <p:spTgt spid="128">
                                            <p:txEl>
                                              <p:pRg st="244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28">
                                            <p:txEl>
                                              <p:pRg st="283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6" dur="1500"/>
                                        <p:tgtEl>
                                          <p:spTgt spid="128">
                                            <p:txEl>
                                              <p:pRg st="283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3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-165240" y="5396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Circolare Ministero dell’Interno giugno 2017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39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504000" y="1914840"/>
            <a:ext cx="9071280" cy="426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0" i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circostanza che il regime di Pubblica Sicurezza non assorba, ma conviva con le norme regionali o comunali che, per finalità diverse rispetto a quelle della licenza di polizia, pongano limiti e preclusioni all’apertura di sale gioco, comporta, dunque, che l’eventuale rilascio del titolo di polizia non consente di superare detti divieti e limitazioni, cui gli interessati debbono comunque attenersi, applicandosi in caso contrario le sanzioni dalle normative locali, così come avviene per gli altri obblighi di legge inerenti all’esercizio dell’attività autorizzata.”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3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141">
                                            <p:txEl>
                                              <p:pRg st="0" end="5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6" dur="1500"/>
                                        <p:tgtEl>
                                          <p:spTgt spid="141">
                                            <p:txEl>
                                              <p:pRg st="0" end="5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4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3"/>
          <p:cNvSpPr/>
          <p:nvPr/>
        </p:nvSpPr>
        <p:spPr>
          <a:xfrm>
            <a:off x="-1765440" y="5432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Cosa devono fare i Comuni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504000" y="806760"/>
            <a:ext cx="9071280" cy="5973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Realizzare ed approvare la mappatura dei luoghi sensibili entro il 16/12/2017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(indicare nella mappatura le entrate principali dei luoghi sensibili)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Mappare sale gioco e sale scommesse e esercizi commerciali con slot/AWP presenti sul territorio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(verificare quali esercizi ricadono in zona di vincolo)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Censire il numero Slot/AWP e VLT presenti nei vari esercizi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(mappatura per AWP aggiornata a maggio 2017 fornita dai Monopoli di Stato. Consigliamo di predisporre etichette adesive al fine di permettere il controllo degli apparati ponendo in carico all’esercente l’obbligo di richiesta dell’etichetta)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5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148">
                                            <p:txEl>
                                              <p:pRg st="1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48">
                                            <p:txEl>
                                              <p:pRg st="1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148">
                                            <p:txEl>
                                              <p:pRg st="1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148">
                                            <p:txEl>
                                              <p:pRg st="8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48">
                                            <p:txEl>
                                              <p:pRg st="8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48">
                                            <p:txEl>
                                              <p:pRg st="8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148">
                                            <p:txEl>
                                              <p:pRg st="150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148">
                                            <p:txEl>
                                              <p:pRg st="150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148">
                                            <p:txEl>
                                              <p:pRg st="150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148">
                                            <p:txEl>
                                              <p:pRg st="246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1000" fill="hold"/>
                                        <p:tgtEl>
                                          <p:spTgt spid="148">
                                            <p:txEl>
                                              <p:pRg st="246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1000" fill="hold"/>
                                        <p:tgtEl>
                                          <p:spTgt spid="148">
                                            <p:txEl>
                                              <p:pRg st="246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148">
                                            <p:txEl>
                                              <p:pRg st="302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148">
                                            <p:txEl>
                                              <p:pRg st="302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148">
                                            <p:txEl>
                                              <p:pRg st="302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148">
                                            <p:txEl>
                                              <p:pRg st="362" end="6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48">
                                            <p:txEl>
                                              <p:pRg st="362" end="6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48">
                                            <p:txEl>
                                              <p:pRg st="362" end="6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3.jpeg" descr=""/>
          <p:cNvPicPr/>
          <p:nvPr/>
        </p:nvPicPr>
        <p:blipFill>
          <a:blip r:embed="rId1"/>
          <a:stretch/>
        </p:blipFill>
        <p:spPr>
          <a:xfrm>
            <a:off x="318600" y="0"/>
            <a:ext cx="9433440" cy="7556040"/>
          </a:xfrm>
          <a:prstGeom prst="rect">
            <a:avLst/>
          </a:prstGeom>
          <a:ln w="12600"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0" y="6912000"/>
            <a:ext cx="10079640" cy="43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image4.jpeg" descr=""/>
          <p:cNvPicPr/>
          <p:nvPr/>
        </p:nvPicPr>
        <p:blipFill>
          <a:blip r:embed="rId2"/>
          <a:stretch/>
        </p:blipFill>
        <p:spPr>
          <a:xfrm>
            <a:off x="144000" y="6690240"/>
            <a:ext cx="659520" cy="869400"/>
          </a:xfrm>
          <a:prstGeom prst="rect">
            <a:avLst/>
          </a:prstGeom>
          <a:ln w="12600">
            <a:noFill/>
          </a:ln>
        </p:spPr>
      </p:pic>
      <p:pic>
        <p:nvPicPr>
          <p:cNvPr id="155" name="image5.png" descr=""/>
          <p:cNvPicPr/>
          <p:nvPr/>
        </p:nvPicPr>
        <p:blipFill>
          <a:blip r:embed="rId3"/>
          <a:stretch/>
        </p:blipFill>
        <p:spPr>
          <a:xfrm>
            <a:off x="935280" y="7025040"/>
            <a:ext cx="1656360" cy="246600"/>
          </a:xfrm>
          <a:prstGeom prst="rect">
            <a:avLst/>
          </a:prstGeom>
          <a:ln w="12600"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0" y="360000"/>
            <a:ext cx="8999640" cy="79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-1765440" y="543240"/>
            <a:ext cx="9071280" cy="425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Cosa devono fare i Comuni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504000" y="1041120"/>
            <a:ext cx="9071280" cy="6062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Lettera di informazione per esercizi commerciali  con slot/AWP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Lettera di informazione sale gioco-sale scommesse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Rilascio etichette per apparecchi autorizzati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(facoltativo)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Provvedimenti di chiusura per le sale gioco-sale scommesse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Approvazione atti per il diniego di patrocini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craps.png" descr=""/>
          <p:cNvPicPr/>
          <p:nvPr/>
        </p:nvPicPr>
        <p:blipFill>
          <a:blip r:embed="rId4"/>
          <a:stretch/>
        </p:blipFill>
        <p:spPr>
          <a:xfrm>
            <a:off x="8420040" y="90720"/>
            <a:ext cx="1656360" cy="1330200"/>
          </a:xfrm>
          <a:prstGeom prst="rect">
            <a:avLst/>
          </a:prstGeom>
          <a:ln w="12600">
            <a:noFill/>
          </a:ln>
        </p:spPr>
      </p:pic>
      <p:pic>
        <p:nvPicPr>
          <p:cNvPr id="160" name="COSTI SOCIALI ludopatie.png" descr=""/>
          <p:cNvPicPr/>
          <p:nvPr/>
        </p:nvPicPr>
        <p:blipFill>
          <a:blip r:embed="rId5"/>
          <a:stretch/>
        </p:blipFill>
        <p:spPr>
          <a:xfrm>
            <a:off x="8824680" y="6534000"/>
            <a:ext cx="1076040" cy="1076040"/>
          </a:xfrm>
          <a:prstGeom prst="rect">
            <a:avLst/>
          </a:prstGeom>
          <a:ln w="12600">
            <a:noFill/>
          </a:ln>
        </p:spPr>
      </p:pic>
      <p:sp>
        <p:nvSpPr>
          <p:cNvPr id="161" name="CustomShape 5"/>
          <p:cNvSpPr/>
          <p:nvPr/>
        </p:nvSpPr>
        <p:spPr>
          <a:xfrm>
            <a:off x="9231120" y="6816600"/>
            <a:ext cx="36432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158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49" dur="1000"/>
                                        <p:tgtEl>
                                          <p:spTgt spid="158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nodeType="after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fill="hold"/>
                                        <p:tgtEl>
                                          <p:spTgt spid="158">
                                            <p:txEl>
                                              <p:pRg st="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53" dur="1000"/>
                                        <p:tgtEl>
                                          <p:spTgt spid="158">
                                            <p:txEl>
                                              <p:pRg st="1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158">
                                            <p:txEl>
                                              <p:pRg st="64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58" dur="1000"/>
                                        <p:tgtEl>
                                          <p:spTgt spid="158">
                                            <p:txEl>
                                              <p:pRg st="64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fill="hold"/>
                                        <p:tgtEl>
                                          <p:spTgt spid="158">
                                            <p:txEl>
                                              <p:pRg st="6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63" dur="1000"/>
                                        <p:tgtEl>
                                          <p:spTgt spid="158">
                                            <p:txEl>
                                              <p:pRg st="65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fill="hold"/>
                                        <p:tgtEl>
                                          <p:spTgt spid="158">
                                            <p:txEl>
                                              <p:pRg st="11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68" dur="1000"/>
                                        <p:tgtEl>
                                          <p:spTgt spid="158">
                                            <p:txEl>
                                              <p:pRg st="115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158">
                                            <p:txEl>
                                              <p:pRg st="116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73" dur="1000"/>
                                        <p:tgtEl>
                                          <p:spTgt spid="158">
                                            <p:txEl>
                                              <p:pRg st="116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fill="hold"/>
                                        <p:tgtEl>
                                          <p:spTgt spid="158">
                                            <p:txEl>
                                              <p:pRg st="162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78" dur="1000"/>
                                        <p:tgtEl>
                                          <p:spTgt spid="158">
                                            <p:txEl>
                                              <p:pRg st="162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158">
                                            <p:txEl>
                                              <p:pRg st="176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83" dur="1000"/>
                                        <p:tgtEl>
                                          <p:spTgt spid="158">
                                            <p:txEl>
                                              <p:pRg st="176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158">
                                            <p:txEl>
                                              <p:pRg st="177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88" dur="1000"/>
                                        <p:tgtEl>
                                          <p:spTgt spid="158">
                                            <p:txEl>
                                              <p:pRg st="177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158">
                                            <p:txEl>
                                              <p:pRg st="236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93" dur="1000"/>
                                        <p:tgtEl>
                                          <p:spTgt spid="158">
                                            <p:txEl>
                                              <p:pRg st="236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158">
                                            <p:txEl>
                                              <p:pRg st="237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98" dur="1000"/>
                                        <p:tgtEl>
                                          <p:spTgt spid="158">
                                            <p:txEl>
                                              <p:pRg st="237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LibreOffice/5.1.3.2$Windows_x86 LibreOffice_project/644e4637d1d8544fd9f56425bd6cec110e49301b</Application>
  <Words>840</Words>
  <Paragraphs>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>Brunella Guida</cp:lastModifiedBy>
  <dcterms:modified xsi:type="dcterms:W3CDTF">2017-07-27T09:31:28Z</dcterms:modified>
  <cp:revision>1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