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328" r:id="rId3"/>
    <p:sldId id="347" r:id="rId4"/>
    <p:sldId id="329" r:id="rId5"/>
    <p:sldId id="353" r:id="rId6"/>
    <p:sldId id="348" r:id="rId7"/>
    <p:sldId id="349" r:id="rId8"/>
    <p:sldId id="341" r:id="rId9"/>
    <p:sldId id="335" r:id="rId10"/>
    <p:sldId id="311" r:id="rId11"/>
    <p:sldId id="336" r:id="rId12"/>
    <p:sldId id="337" r:id="rId13"/>
    <p:sldId id="338" r:id="rId14"/>
    <p:sldId id="339" r:id="rId15"/>
    <p:sldId id="350" r:id="rId16"/>
    <p:sldId id="351" r:id="rId17"/>
    <p:sldId id="352" r:id="rId18"/>
    <p:sldId id="342" r:id="rId19"/>
    <p:sldId id="343" r:id="rId20"/>
    <p:sldId id="344" r:id="rId21"/>
    <p:sldId id="346" r:id="rId22"/>
    <p:sldId id="345" r:id="rId23"/>
    <p:sldId id="305" r:id="rId2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99"/>
    <a:srgbClr val="FFFF66"/>
    <a:srgbClr val="660033"/>
    <a:srgbClr val="990000"/>
    <a:srgbClr val="0033CC"/>
    <a:srgbClr val="CC6600"/>
    <a:srgbClr val="663300"/>
    <a:srgbClr val="993300"/>
    <a:srgbClr val="C98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8582" autoAdjust="0"/>
  </p:normalViewPr>
  <p:slideViewPr>
    <p:cSldViewPr snapToGrid="0">
      <p:cViewPr varScale="1">
        <p:scale>
          <a:sx n="76" d="100"/>
          <a:sy n="76" d="100"/>
        </p:scale>
        <p:origin x="6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2470277410832483E-3"/>
                  <c:y val="-2.117335391761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3-4A68-BEBF-BC5CF224E47E}"/>
                </c:ext>
              </c:extLst>
            </c:dLbl>
            <c:dLbl>
              <c:idx val="1"/>
              <c:layout>
                <c:manualLayout>
                  <c:x val="-3.0383091149273449E-2"/>
                  <c:y val="-5.0752926660522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13-4A68-BEBF-BC5CF224E47E}"/>
                </c:ext>
              </c:extLst>
            </c:dLbl>
            <c:dLbl>
              <c:idx val="2"/>
              <c:layout>
                <c:manualLayout>
                  <c:x val="-1.7173051519154558E-2"/>
                  <c:y val="-2.6446970434921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3-4A68-BEBF-BC5CF224E47E}"/>
                </c:ext>
              </c:extLst>
            </c:dLbl>
            <c:dLbl>
              <c:idx val="3"/>
              <c:layout>
                <c:manualLayout>
                  <c:x val="-9.2470277410833194E-3"/>
                  <c:y val="-0.1079288959490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3-4A68-BEBF-BC5CF224E47E}"/>
                </c:ext>
              </c:extLst>
            </c:dLbl>
            <c:dLbl>
              <c:idx val="4"/>
              <c:layout>
                <c:manualLayout>
                  <c:x val="-3.9630118890357641E-3"/>
                  <c:y val="-6.0665482764735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Titolo I - Entrate tributarie e perequative</c:v>
                </c:pt>
                <c:pt idx="1">
                  <c:v>Titolo II - Trasferimenti correnti</c:v>
                </c:pt>
                <c:pt idx="2">
                  <c:v>Titolo III - Entrate extra-tributarie</c:v>
                </c:pt>
                <c:pt idx="3">
                  <c:v>Titolo IV - Entrate in conto capitale</c:v>
                </c:pt>
                <c:pt idx="4">
                  <c:v>Titolo IX - Partite di giro</c:v>
                </c:pt>
              </c:strCache>
            </c:strRef>
          </c:cat>
          <c:val>
            <c:numRef>
              <c:f>Foglio1!$B$2:$B$6</c:f>
              <c:numCache>
                <c:formatCode>#,##0.00\ _€</c:formatCode>
                <c:ptCount val="5"/>
                <c:pt idx="0">
                  <c:v>11171824.5</c:v>
                </c:pt>
                <c:pt idx="1">
                  <c:v>693669.08</c:v>
                </c:pt>
                <c:pt idx="2">
                  <c:v>1918930.75</c:v>
                </c:pt>
                <c:pt idx="3">
                  <c:v>1411455.12</c:v>
                </c:pt>
                <c:pt idx="4">
                  <c:v>2069000</c:v>
                </c:pt>
              </c:numCache>
            </c:numRef>
          </c:val>
          <c:shape val="cylinder"/>
          <c:extLst>
            <c:ext xmlns:c16="http://schemas.microsoft.com/office/drawing/2014/chart" uri="{C3380CC4-5D6E-409C-BE32-E72D297353CC}">
              <c16:uniqueId val="{00000000-5A13-4A68-BEBF-BC5CF224E47E}"/>
            </c:ext>
          </c:extLst>
        </c:ser>
        <c:ser>
          <c:idx val="1"/>
          <c:order val="1"/>
          <c:tx>
            <c:strRef>
              <c:f>Foglio1!$C$1</c:f>
              <c:strCache>
                <c:ptCount val="1"/>
                <c:pt idx="0">
                  <c:v>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7.6618229854689565E-2"/>
                  <c:y val="-9.516173748847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3-4A68-BEBF-BC5CF224E47E}"/>
                </c:ext>
              </c:extLst>
            </c:dLbl>
            <c:dLbl>
              <c:idx val="1"/>
              <c:layout>
                <c:manualLayout>
                  <c:x val="1.9815059445178383E-2"/>
                  <c:y val="-2.220440541397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13-4A68-BEBF-BC5CF224E47E}"/>
                </c:ext>
              </c:extLst>
            </c:dLbl>
            <c:dLbl>
              <c:idx val="2"/>
              <c:layout>
                <c:manualLayout>
                  <c:x val="4.6235138705416116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3-4A68-BEBF-BC5CF224E47E}"/>
                </c:ext>
              </c:extLst>
            </c:dLbl>
            <c:dLbl>
              <c:idx val="3"/>
              <c:layout>
                <c:manualLayout>
                  <c:x val="1.9815059445178335E-2"/>
                  <c:y val="-8.0728873969393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13-4A68-BEBF-BC5CF224E47E}"/>
                </c:ext>
              </c:extLst>
            </c:dLbl>
            <c:dLbl>
              <c:idx val="4"/>
              <c:layout>
                <c:manualLayout>
                  <c:x val="6.6050198150594458E-2"/>
                  <c:y val="-4.3734686078662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Titolo I - Entrate tributarie e perequative</c:v>
                </c:pt>
                <c:pt idx="1">
                  <c:v>Titolo II - Trasferimenti correnti</c:v>
                </c:pt>
                <c:pt idx="2">
                  <c:v>Titolo III - Entrate extra-tributarie</c:v>
                </c:pt>
                <c:pt idx="3">
                  <c:v>Titolo IV - Entrate in conto capitale</c:v>
                </c:pt>
                <c:pt idx="4">
                  <c:v>Titolo IX - Partite di giro</c:v>
                </c:pt>
              </c:strCache>
            </c:strRef>
          </c:cat>
          <c:val>
            <c:numRef>
              <c:f>Foglio1!$C$2:$C$6</c:f>
              <c:numCache>
                <c:formatCode>#,##0.00\ _€</c:formatCode>
                <c:ptCount val="5"/>
                <c:pt idx="0">
                  <c:v>11359170.9</c:v>
                </c:pt>
                <c:pt idx="1">
                  <c:v>768830.87</c:v>
                </c:pt>
                <c:pt idx="2">
                  <c:v>1911414.39</c:v>
                </c:pt>
                <c:pt idx="3">
                  <c:v>1034625</c:v>
                </c:pt>
                <c:pt idx="4">
                  <c:v>2269000</c:v>
                </c:pt>
              </c:numCache>
            </c:numRef>
          </c:val>
          <c:shape val="cylinder"/>
          <c:extLst>
            <c:ext xmlns:c16="http://schemas.microsoft.com/office/drawing/2014/chart" uri="{C3380CC4-5D6E-409C-BE32-E72D297353CC}">
              <c16:uniqueId val="{00000001-5A13-4A68-BEBF-BC5CF224E47E}"/>
            </c:ext>
          </c:extLst>
        </c:ser>
        <c:dLbls>
          <c:showLegendKey val="0"/>
          <c:showVal val="0"/>
          <c:showCatName val="0"/>
          <c:showSerName val="0"/>
          <c:showPercent val="0"/>
          <c:showBubbleSize val="0"/>
        </c:dLbls>
        <c:gapWidth val="150"/>
        <c:shape val="box"/>
        <c:axId val="1871554944"/>
        <c:axId val="1533654144"/>
        <c:axId val="0"/>
      </c:bar3DChart>
      <c:catAx>
        <c:axId val="187155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33654144"/>
        <c:crosses val="autoZero"/>
        <c:auto val="1"/>
        <c:lblAlgn val="ctr"/>
        <c:lblOffset val="100"/>
        <c:noMultiLvlLbl val="0"/>
      </c:catAx>
      <c:valAx>
        <c:axId val="153365414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87155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Foglio1!$B$1</c:f>
              <c:strCache>
                <c:ptCount val="1"/>
                <c:pt idx="0">
                  <c:v>2018</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3778071334214099E-2"/>
                  <c:y val="-0.109557744241833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1"/>
              <c:layout>
                <c:manualLayout>
                  <c:x val="-2.906208718626155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8A-4184-840D-E2C20A36E486}"/>
                </c:ext>
              </c:extLst>
            </c:dLbl>
            <c:dLbl>
              <c:idx val="2"/>
              <c:layout>
                <c:manualLayout>
                  <c:x val="-1.7173051519154558E-2"/>
                  <c:y val="-4.234670783522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Indebitamento procapite</c:v>
                </c:pt>
              </c:strCache>
            </c:strRef>
          </c:cat>
          <c:val>
            <c:numRef>
              <c:f>Foglio1!$B$2</c:f>
              <c:numCache>
                <c:formatCode>#,##0.00\ _€</c:formatCode>
                <c:ptCount val="1"/>
                <c:pt idx="0">
                  <c:v>30.920174902539248</c:v>
                </c:pt>
              </c:numCache>
            </c:numRef>
          </c:val>
          <c:extLst>
            <c:ext xmlns:c16="http://schemas.microsoft.com/office/drawing/2014/chart" uri="{C3380CC4-5D6E-409C-BE32-E72D297353CC}">
              <c16:uniqueId val="{00000000-018A-4184-840D-E2C20A36E486}"/>
            </c:ext>
          </c:extLst>
        </c:ser>
        <c:ser>
          <c:idx val="1"/>
          <c:order val="1"/>
          <c:tx>
            <c:strRef>
              <c:f>Foglio1!$C$1</c:f>
              <c:strCache>
                <c:ptCount val="1"/>
                <c:pt idx="0">
                  <c:v>2019</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852047556142668E-2"/>
                  <c:y val="-0.119766129475569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1"/>
              <c:layout>
                <c:manualLayout>
                  <c:x val="3.5667107001321051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8A-4184-840D-E2C20A36E486}"/>
                </c:ext>
              </c:extLst>
            </c:dLbl>
            <c:dLbl>
              <c:idx val="2"/>
              <c:layout>
                <c:manualLayout>
                  <c:x val="3.3025099075297132E-2"/>
                  <c:y val="-3.881781551562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3.4346103038309116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Indebitamento procapite</c:v>
                </c:pt>
              </c:strCache>
            </c:strRef>
          </c:cat>
          <c:val>
            <c:numRef>
              <c:f>Foglio1!$C$2</c:f>
              <c:numCache>
                <c:formatCode>#,##0.00\ _€</c:formatCode>
                <c:ptCount val="1"/>
                <c:pt idx="0">
                  <c:v>24.352110420398272</c:v>
                </c:pt>
              </c:numCache>
            </c:numRef>
          </c:val>
          <c:extLst>
            <c:ext xmlns:c16="http://schemas.microsoft.com/office/drawing/2014/chart" uri="{C3380CC4-5D6E-409C-BE32-E72D297353CC}">
              <c16:uniqueId val="{00000001-018A-4184-840D-E2C20A36E486}"/>
            </c:ext>
          </c:extLst>
        </c:ser>
        <c:ser>
          <c:idx val="2"/>
          <c:order val="2"/>
          <c:tx>
            <c:strRef>
              <c:f>Foglio1!$D$1</c:f>
              <c:strCache>
                <c:ptCount val="1"/>
                <c:pt idx="0">
                  <c:v>2020</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35E-2"/>
                  <c:y val="-0.109917742978679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1E-48FF-A101-591DC6684F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Indebitamento procapite</c:v>
                </c:pt>
              </c:strCache>
            </c:strRef>
          </c:cat>
          <c:val>
            <c:numRef>
              <c:f>Foglio1!$D$2</c:f>
              <c:numCache>
                <c:formatCode>#,##0.00\ _€</c:formatCode>
                <c:ptCount val="1"/>
                <c:pt idx="0">
                  <c:v>18.743112422294807</c:v>
                </c:pt>
              </c:numCache>
            </c:numRef>
          </c:val>
          <c:extLst>
            <c:ext xmlns:c16="http://schemas.microsoft.com/office/drawing/2014/chart" uri="{C3380CC4-5D6E-409C-BE32-E72D297353CC}">
              <c16:uniqueId val="{00000000-381E-48FF-A101-591DC6684FE2}"/>
            </c:ext>
          </c:extLst>
        </c:ser>
        <c:ser>
          <c:idx val="3"/>
          <c:order val="3"/>
          <c:tx>
            <c:strRef>
              <c:f>Foglio1!$E$1</c:f>
              <c:strCache>
                <c:ptCount val="1"/>
                <c:pt idx="0">
                  <c:v>2021</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852047556142668E-2"/>
                  <c:y val="-0.11288849278891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1E-48FF-A101-591DC6684F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Indebitamento procapite</c:v>
                </c:pt>
              </c:strCache>
            </c:strRef>
          </c:cat>
          <c:val>
            <c:numRef>
              <c:f>Foglio1!$E$2</c:f>
              <c:numCache>
                <c:formatCode>#,##0.00\ _€</c:formatCode>
                <c:ptCount val="1"/>
                <c:pt idx="0">
                  <c:v>12.865702244231377</c:v>
                </c:pt>
              </c:numCache>
            </c:numRef>
          </c:val>
          <c:extLst>
            <c:ext xmlns:c16="http://schemas.microsoft.com/office/drawing/2014/chart" uri="{C3380CC4-5D6E-409C-BE32-E72D297353CC}">
              <c16:uniqueId val="{00000001-381E-48FF-A101-591DC6684FE2}"/>
            </c:ext>
          </c:extLst>
        </c:ser>
        <c:ser>
          <c:idx val="4"/>
          <c:order val="4"/>
          <c:tx>
            <c:strRef>
              <c:f>Foglio1!$F$1</c:f>
              <c:strCache>
                <c:ptCount val="1"/>
                <c:pt idx="0">
                  <c:v>2022</c:v>
                </c:pt>
              </c:strCache>
            </c:strRef>
          </c:tx>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3210039630118891E-2"/>
                  <c:y val="-0.1158592425991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1E-48FF-A101-591DC6684FE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Indebitamento procapite</c:v>
                </c:pt>
              </c:strCache>
            </c:strRef>
          </c:cat>
          <c:val>
            <c:numRef>
              <c:f>Foglio1!$F$2</c:f>
              <c:numCache>
                <c:formatCode>#,##0.00\ _€</c:formatCode>
                <c:ptCount val="1"/>
                <c:pt idx="0">
                  <c:v>9.3679796649457376</c:v>
                </c:pt>
              </c:numCache>
            </c:numRef>
          </c:val>
          <c:extLst>
            <c:ext xmlns:c16="http://schemas.microsoft.com/office/drawing/2014/chart" uri="{C3380CC4-5D6E-409C-BE32-E72D297353CC}">
              <c16:uniqueId val="{00000002-381E-48FF-A101-591DC6684FE2}"/>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b"/>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PREVISIONE  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5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1"/>
              <c:layout>
                <c:manualLayout>
                  <c:x val="-2.906208718626155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8A-4184-840D-E2C20A36E486}"/>
                </c:ext>
              </c:extLst>
            </c:dLbl>
            <c:dLbl>
              <c:idx val="2"/>
              <c:layout>
                <c:manualLayout>
                  <c:x val="-1.7173051519154558E-2"/>
                  <c:y val="-4.234670783522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dLbl>
              <c:idx val="4"/>
              <c:layout>
                <c:manualLayout>
                  <c:x val="-3.9630118890356766E-2"/>
                  <c:y val="2.9707498102345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E3-4624-B67B-2C539B05A7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IMU</c:v>
                </c:pt>
                <c:pt idx="1">
                  <c:v>TASI</c:v>
                </c:pt>
                <c:pt idx="2">
                  <c:v>TARI</c:v>
                </c:pt>
                <c:pt idx="3">
                  <c:v>IMPOSTA PUBBLICITA'</c:v>
                </c:pt>
                <c:pt idx="4">
                  <c:v>Addizionale Irpef</c:v>
                </c:pt>
              </c:strCache>
            </c:strRef>
          </c:cat>
          <c:val>
            <c:numRef>
              <c:f>Foglio1!$B$2:$B$6</c:f>
              <c:numCache>
                <c:formatCode>_(* #,##0.00_);_(* \(#,##0.00\);_(* "-"??_);_(@_)</c:formatCode>
                <c:ptCount val="5"/>
                <c:pt idx="0">
                  <c:v>2808000</c:v>
                </c:pt>
                <c:pt idx="1">
                  <c:v>834000</c:v>
                </c:pt>
                <c:pt idx="2">
                  <c:v>3009217.62</c:v>
                </c:pt>
                <c:pt idx="3">
                  <c:v>130000</c:v>
                </c:pt>
                <c:pt idx="4">
                  <c:v>1900000</c:v>
                </c:pt>
              </c:numCache>
            </c:numRef>
          </c:val>
          <c:shape val="cylinder"/>
          <c:extLst>
            <c:ext xmlns:c16="http://schemas.microsoft.com/office/drawing/2014/chart" uri="{C3380CC4-5D6E-409C-BE32-E72D297353CC}">
              <c16:uniqueId val="{00000000-018A-4184-840D-E2C20A36E486}"/>
            </c:ext>
          </c:extLst>
        </c:ser>
        <c:ser>
          <c:idx val="1"/>
          <c:order val="1"/>
          <c:tx>
            <c:strRef>
              <c:f>Foglio1!$C$1</c:f>
              <c:strCache>
                <c:ptCount val="1"/>
                <c:pt idx="0">
                  <c:v>PREVISIONE 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0198150594451735E-2"/>
                  <c:y val="-3.361438497876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1"/>
              <c:layout>
                <c:manualLayout>
                  <c:x val="3.5667107001321051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8A-4184-840D-E2C20A36E486}"/>
                </c:ext>
              </c:extLst>
            </c:dLbl>
            <c:dLbl>
              <c:idx val="2"/>
              <c:layout>
                <c:manualLayout>
                  <c:x val="5.416116248348745E-2"/>
                  <c:y val="-3.8817875492834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3.4346103038309116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dLbl>
              <c:idx val="4"/>
              <c:layout>
                <c:manualLayout>
                  <c:x val="2.9062087186261559E-2"/>
                  <c:y val="-1.4853749051172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E3-4624-B67B-2C539B05A7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IMU</c:v>
                </c:pt>
                <c:pt idx="1">
                  <c:v>TASI</c:v>
                </c:pt>
                <c:pt idx="2">
                  <c:v>TARI</c:v>
                </c:pt>
                <c:pt idx="3">
                  <c:v>IMPOSTA PUBBLICITA'</c:v>
                </c:pt>
                <c:pt idx="4">
                  <c:v>Addizionale Irpef</c:v>
                </c:pt>
              </c:strCache>
            </c:strRef>
          </c:cat>
          <c:val>
            <c:numRef>
              <c:f>Foglio1!$C$2:$C$6</c:f>
              <c:numCache>
                <c:formatCode>_(* #,##0.00_);_(* \(#,##0.00\);_(* "-"??_);_(@_)</c:formatCode>
                <c:ptCount val="5"/>
                <c:pt idx="0">
                  <c:v>2808000</c:v>
                </c:pt>
                <c:pt idx="1">
                  <c:v>834000</c:v>
                </c:pt>
                <c:pt idx="2">
                  <c:v>3009217.62</c:v>
                </c:pt>
                <c:pt idx="3">
                  <c:v>125000</c:v>
                </c:pt>
                <c:pt idx="4">
                  <c:v>2000000</c:v>
                </c:pt>
              </c:numCache>
            </c:numRef>
          </c:val>
          <c:shape val="cylinder"/>
          <c:extLst>
            <c:ext xmlns:c16="http://schemas.microsoft.com/office/drawing/2014/chart" uri="{C3380CC4-5D6E-409C-BE32-E72D297353CC}">
              <c16:uniqueId val="{00000001-018A-4184-840D-E2C20A36E486}"/>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l"/>
        <c:majorGridlines>
          <c:spPr>
            <a:ln w="9525" cap="flat" cmpd="sng" algn="ctr">
              <a:solidFill>
                <a:schemeClr val="dk1">
                  <a:lumMod val="50000"/>
                  <a:lumOff val="5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PREVISIONE  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5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1"/>
              <c:layout>
                <c:manualLayout>
                  <c:x val="-2.906208718626155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8A-4184-840D-E2C20A36E486}"/>
                </c:ext>
              </c:extLst>
            </c:dLbl>
            <c:dLbl>
              <c:idx val="2"/>
              <c:layout>
                <c:manualLayout>
                  <c:x val="-1.7173051519154558E-2"/>
                  <c:y val="-4.234670783522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RECUPERO EVASIONE IMU</c:v>
                </c:pt>
                <c:pt idx="1">
                  <c:v>TASI</c:v>
                </c:pt>
                <c:pt idx="2">
                  <c:v>TARI</c:v>
                </c:pt>
                <c:pt idx="3">
                  <c:v>IMPOSTA PUBBLICITA'</c:v>
                </c:pt>
              </c:strCache>
            </c:strRef>
          </c:cat>
          <c:val>
            <c:numRef>
              <c:f>Foglio1!$B$2:$B$5</c:f>
              <c:numCache>
                <c:formatCode>_(* #,##0.00_);_(* \(#,##0.00\);_(* "-"??_);_(@_)</c:formatCode>
                <c:ptCount val="4"/>
                <c:pt idx="0">
                  <c:v>250000</c:v>
                </c:pt>
                <c:pt idx="1">
                  <c:v>10000</c:v>
                </c:pt>
                <c:pt idx="2" formatCode="#,##0.00\ _€">
                  <c:v>73684.210000000006</c:v>
                </c:pt>
                <c:pt idx="3" formatCode="#,##0.00\ _€">
                  <c:v>10000</c:v>
                </c:pt>
              </c:numCache>
            </c:numRef>
          </c:val>
          <c:shape val="cylinder"/>
          <c:extLst>
            <c:ext xmlns:c16="http://schemas.microsoft.com/office/drawing/2014/chart" uri="{C3380CC4-5D6E-409C-BE32-E72D297353CC}">
              <c16:uniqueId val="{00000000-018A-4184-840D-E2C20A36E486}"/>
            </c:ext>
          </c:extLst>
        </c:ser>
        <c:ser>
          <c:idx val="1"/>
          <c:order val="1"/>
          <c:tx>
            <c:strRef>
              <c:f>Foglio1!$C$1</c:f>
              <c:strCache>
                <c:ptCount val="1"/>
                <c:pt idx="0">
                  <c:v>PREVISIONE 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9062087186261559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1"/>
              <c:layout>
                <c:manualLayout>
                  <c:x val="3.5667107001321051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8A-4184-840D-E2C20A36E486}"/>
                </c:ext>
              </c:extLst>
            </c:dLbl>
            <c:dLbl>
              <c:idx val="2"/>
              <c:layout>
                <c:manualLayout>
                  <c:x val="3.3025099075297132E-2"/>
                  <c:y val="-3.881781551562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3.4346103038309116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RECUPERO EVASIONE IMU</c:v>
                </c:pt>
                <c:pt idx="1">
                  <c:v>TASI</c:v>
                </c:pt>
                <c:pt idx="2">
                  <c:v>TARI</c:v>
                </c:pt>
                <c:pt idx="3">
                  <c:v>IMPOSTA PUBBLICITA'</c:v>
                </c:pt>
              </c:strCache>
            </c:strRef>
          </c:cat>
          <c:val>
            <c:numRef>
              <c:f>Foglio1!$C$2:$C$5</c:f>
              <c:numCache>
                <c:formatCode>_(* #,##0.00_);_(* \(#,##0.00\);_(* "-"??_);_(@_)</c:formatCode>
                <c:ptCount val="4"/>
                <c:pt idx="0">
                  <c:v>300000</c:v>
                </c:pt>
                <c:pt idx="1">
                  <c:v>10000</c:v>
                </c:pt>
                <c:pt idx="2" formatCode="#,##0.00\ _€">
                  <c:v>50000</c:v>
                </c:pt>
                <c:pt idx="3" formatCode="#,##0.00\ _€">
                  <c:v>10000</c:v>
                </c:pt>
              </c:numCache>
            </c:numRef>
          </c:val>
          <c:shape val="cylinder"/>
          <c:extLst>
            <c:ext xmlns:c16="http://schemas.microsoft.com/office/drawing/2014/chart" uri="{C3380CC4-5D6E-409C-BE32-E72D297353CC}">
              <c16:uniqueId val="{00000001-018A-4184-840D-E2C20A36E486}"/>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l"/>
        <c:majorGridlines>
          <c:spPr>
            <a:ln w="9525" cap="flat" cmpd="sng" algn="ctr">
              <a:solidFill>
                <a:schemeClr val="dk1">
                  <a:lumMod val="50000"/>
                  <a:lumOff val="5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PREVISIONE  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5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1"/>
              <c:layout>
                <c:manualLayout>
                  <c:x val="-2.906208718626155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8A-4184-840D-E2C20A36E486}"/>
                </c:ext>
              </c:extLst>
            </c:dLbl>
            <c:dLbl>
              <c:idx val="2"/>
              <c:layout>
                <c:manualLayout>
                  <c:x val="6.6050198150594455E-3"/>
                  <c:y val="-4.2346751999700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dLbl>
              <c:idx val="4"/>
              <c:layout>
                <c:manualLayout>
                  <c:x val="-3.1704095112285433E-2"/>
                  <c:y val="-2.9707498102345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E3-4624-B67B-2C539B05A7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Vendita di beni e servizi</c:v>
                </c:pt>
                <c:pt idx="1">
                  <c:v>Proventi derivanti dall'attività di controllo</c:v>
                </c:pt>
                <c:pt idx="2">
                  <c:v>Interessi attivi</c:v>
                </c:pt>
                <c:pt idx="3">
                  <c:v>Altre entrate da redditi di capitale</c:v>
                </c:pt>
                <c:pt idx="4">
                  <c:v>Rimborsi e altre entrate correnti</c:v>
                </c:pt>
              </c:strCache>
            </c:strRef>
          </c:cat>
          <c:val>
            <c:numRef>
              <c:f>Foglio1!$B$2:$B$6</c:f>
              <c:numCache>
                <c:formatCode>_(* #,##0.00_);_(* \(#,##0.00\);_(* "-"??_);_(@_)</c:formatCode>
                <c:ptCount val="5"/>
                <c:pt idx="0">
                  <c:v>1324341.22</c:v>
                </c:pt>
                <c:pt idx="1">
                  <c:v>27500</c:v>
                </c:pt>
                <c:pt idx="2">
                  <c:v>9500</c:v>
                </c:pt>
                <c:pt idx="3">
                  <c:v>356962.6</c:v>
                </c:pt>
                <c:pt idx="4">
                  <c:v>200626.93</c:v>
                </c:pt>
              </c:numCache>
            </c:numRef>
          </c:val>
          <c:shape val="cylinder"/>
          <c:extLst>
            <c:ext xmlns:c16="http://schemas.microsoft.com/office/drawing/2014/chart" uri="{C3380CC4-5D6E-409C-BE32-E72D297353CC}">
              <c16:uniqueId val="{00000000-018A-4184-840D-E2C20A36E486}"/>
            </c:ext>
          </c:extLst>
        </c:ser>
        <c:ser>
          <c:idx val="1"/>
          <c:order val="1"/>
          <c:tx>
            <c:strRef>
              <c:f>Foglio1!$C$1</c:f>
              <c:strCache>
                <c:ptCount val="1"/>
                <c:pt idx="0">
                  <c:v>PREVISIONE 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0198150594451735E-2"/>
                  <c:y val="-3.361438497876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1"/>
              <c:layout>
                <c:manualLayout>
                  <c:x val="3.5667107001321051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8A-4184-840D-E2C20A36E486}"/>
                </c:ext>
              </c:extLst>
            </c:dLbl>
            <c:dLbl>
              <c:idx val="2"/>
              <c:layout>
                <c:manualLayout>
                  <c:x val="5.416116248348745E-2"/>
                  <c:y val="-3.8817875492834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4.491413474240423E-2"/>
                  <c:y val="-3.0841763128316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dLbl>
              <c:idx val="4"/>
              <c:layout>
                <c:manualLayout>
                  <c:x val="3.3025099075297132E-2"/>
                  <c:y val="-2.6736748292111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E3-4624-B67B-2C539B05A71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Vendita di beni e servizi</c:v>
                </c:pt>
                <c:pt idx="1">
                  <c:v>Proventi derivanti dall'attività di controllo</c:v>
                </c:pt>
                <c:pt idx="2">
                  <c:v>Interessi attivi</c:v>
                </c:pt>
                <c:pt idx="3">
                  <c:v>Altre entrate da redditi di capitale</c:v>
                </c:pt>
                <c:pt idx="4">
                  <c:v>Rimborsi e altre entrate correnti</c:v>
                </c:pt>
              </c:strCache>
            </c:strRef>
          </c:cat>
          <c:val>
            <c:numRef>
              <c:f>Foglio1!$C$2:$C$6</c:f>
              <c:numCache>
                <c:formatCode>#,##0.00</c:formatCode>
                <c:ptCount val="5"/>
                <c:pt idx="0">
                  <c:v>1321901.79</c:v>
                </c:pt>
                <c:pt idx="1">
                  <c:v>15500</c:v>
                </c:pt>
                <c:pt idx="2">
                  <c:v>700</c:v>
                </c:pt>
                <c:pt idx="3">
                  <c:v>356962.6</c:v>
                </c:pt>
                <c:pt idx="4">
                  <c:v>216350</c:v>
                </c:pt>
              </c:numCache>
            </c:numRef>
          </c:val>
          <c:shape val="cylinder"/>
          <c:extLst>
            <c:ext xmlns:c16="http://schemas.microsoft.com/office/drawing/2014/chart" uri="{C3380CC4-5D6E-409C-BE32-E72D297353CC}">
              <c16:uniqueId val="{00000001-018A-4184-840D-E2C20A36E486}"/>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l"/>
        <c:majorGridlines>
          <c:spPr>
            <a:ln w="9525" cap="flat" cmpd="sng" algn="ctr">
              <a:solidFill>
                <a:schemeClr val="dk1">
                  <a:lumMod val="50000"/>
                  <a:lumOff val="5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PREVISIONE  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5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2"/>
              <c:layout>
                <c:manualLayout>
                  <c:x val="-1.7173051519154558E-2"/>
                  <c:y val="-4.234670783522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Contributi da permessi di costruire</c:v>
                </c:pt>
              </c:strCache>
            </c:strRef>
          </c:cat>
          <c:val>
            <c:numRef>
              <c:f>Foglio1!$B$2</c:f>
              <c:numCache>
                <c:formatCode>_(* #,##0.00_);_(* \(#,##0.00\);_(* "-"??_);_(@_)</c:formatCode>
                <c:ptCount val="1"/>
                <c:pt idx="0">
                  <c:v>500000</c:v>
                </c:pt>
              </c:numCache>
            </c:numRef>
          </c:val>
          <c:shape val="cylinder"/>
          <c:extLst>
            <c:ext xmlns:c16="http://schemas.microsoft.com/office/drawing/2014/chart" uri="{C3380CC4-5D6E-409C-BE32-E72D297353CC}">
              <c16:uniqueId val="{00000000-018A-4184-840D-E2C20A36E486}"/>
            </c:ext>
          </c:extLst>
        </c:ser>
        <c:ser>
          <c:idx val="1"/>
          <c:order val="1"/>
          <c:tx>
            <c:strRef>
              <c:f>Foglio1!$C$1</c:f>
              <c:strCache>
                <c:ptCount val="1"/>
                <c:pt idx="0">
                  <c:v>PREVISIONE 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9062087186261559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2"/>
              <c:layout>
                <c:manualLayout>
                  <c:x val="3.3025099075297132E-2"/>
                  <c:y val="-3.881781551562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3.4346103038309116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c:f>
              <c:strCache>
                <c:ptCount val="1"/>
                <c:pt idx="0">
                  <c:v>Contributi da permessi di costruire</c:v>
                </c:pt>
              </c:strCache>
            </c:strRef>
          </c:cat>
          <c:val>
            <c:numRef>
              <c:f>Foglio1!$C$2</c:f>
              <c:numCache>
                <c:formatCode>_(* #,##0.00_);_(* \(#,##0.00\);_(* "-"??_);_(@_)</c:formatCode>
                <c:ptCount val="1"/>
                <c:pt idx="0">
                  <c:v>400000</c:v>
                </c:pt>
              </c:numCache>
            </c:numRef>
          </c:val>
          <c:shape val="cylinder"/>
          <c:extLst>
            <c:ext xmlns:c16="http://schemas.microsoft.com/office/drawing/2014/chart" uri="{C3380CC4-5D6E-409C-BE32-E72D297353CC}">
              <c16:uniqueId val="{00000001-018A-4184-840D-E2C20A36E486}"/>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l"/>
        <c:majorGridlines>
          <c:spPr>
            <a:ln w="9525" cap="flat" cmpd="sng" algn="ctr">
              <a:solidFill>
                <a:schemeClr val="dk1">
                  <a:lumMod val="50000"/>
                  <a:lumOff val="5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2470277410832483E-3"/>
                  <c:y val="-2.117335391761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3-4A68-BEBF-BC5CF224E47E}"/>
                </c:ext>
              </c:extLst>
            </c:dLbl>
            <c:dLbl>
              <c:idx val="1"/>
              <c:layout>
                <c:manualLayout>
                  <c:x val="-3.0383091149273449E-2"/>
                  <c:y val="-5.0752926660522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13-4A68-BEBF-BC5CF224E47E}"/>
                </c:ext>
              </c:extLst>
            </c:dLbl>
            <c:dLbl>
              <c:idx val="2"/>
              <c:layout>
                <c:manualLayout>
                  <c:x val="-1.7173051519154558E-2"/>
                  <c:y val="-2.6446970434921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3-4A68-BEBF-BC5CF224E47E}"/>
                </c:ext>
              </c:extLst>
            </c:dLbl>
            <c:dLbl>
              <c:idx val="3"/>
              <c:layout>
                <c:manualLayout>
                  <c:x val="-9.2470277410833194E-3"/>
                  <c:y val="-0.1079288959490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3-4A68-BEBF-BC5CF224E47E}"/>
                </c:ext>
              </c:extLst>
            </c:dLbl>
            <c:dLbl>
              <c:idx val="4"/>
              <c:layout>
                <c:manualLayout>
                  <c:x val="-3.9630118890357641E-3"/>
                  <c:y val="-6.0665482764735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4"/>
                <c:pt idx="0">
                  <c:v>Titolo I - Spese correnti</c:v>
                </c:pt>
                <c:pt idx="1">
                  <c:v>Titolo II - Spese in conto capitale</c:v>
                </c:pt>
                <c:pt idx="2">
                  <c:v>Titolo IV - Rimborso prestiti</c:v>
                </c:pt>
                <c:pt idx="3">
                  <c:v>Titolo VII - Partite di giro</c:v>
                </c:pt>
              </c:strCache>
            </c:strRef>
          </c:cat>
          <c:val>
            <c:numRef>
              <c:f>Foglio1!$B$2:$B$6</c:f>
              <c:numCache>
                <c:formatCode>#,##0.00\ _€</c:formatCode>
                <c:ptCount val="5"/>
                <c:pt idx="0">
                  <c:v>13667939.33</c:v>
                </c:pt>
                <c:pt idx="1">
                  <c:v>1411455.12</c:v>
                </c:pt>
                <c:pt idx="2">
                  <c:v>124675</c:v>
                </c:pt>
                <c:pt idx="3">
                  <c:v>2069000</c:v>
                </c:pt>
              </c:numCache>
            </c:numRef>
          </c:val>
          <c:shape val="cylinder"/>
          <c:extLst>
            <c:ext xmlns:c16="http://schemas.microsoft.com/office/drawing/2014/chart" uri="{C3380CC4-5D6E-409C-BE32-E72D297353CC}">
              <c16:uniqueId val="{00000000-5A13-4A68-BEBF-BC5CF224E47E}"/>
            </c:ext>
          </c:extLst>
        </c:ser>
        <c:ser>
          <c:idx val="1"/>
          <c:order val="1"/>
          <c:tx>
            <c:strRef>
              <c:f>Foglio1!$C$1</c:f>
              <c:strCache>
                <c:ptCount val="1"/>
                <c:pt idx="0">
                  <c:v>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7.6618229854689565E-2"/>
                  <c:y val="-9.516173748847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3-4A68-BEBF-BC5CF224E47E}"/>
                </c:ext>
              </c:extLst>
            </c:dLbl>
            <c:dLbl>
              <c:idx val="1"/>
              <c:layout>
                <c:manualLayout>
                  <c:x val="4.0916595383342691E-2"/>
                  <c:y val="-2.2204345287932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13-4A68-BEBF-BC5CF224E47E}"/>
                </c:ext>
              </c:extLst>
            </c:dLbl>
            <c:dLbl>
              <c:idx val="2"/>
              <c:layout>
                <c:manualLayout>
                  <c:x val="4.6235138705416116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3-4A68-BEBF-BC5CF224E47E}"/>
                </c:ext>
              </c:extLst>
            </c:dLbl>
            <c:dLbl>
              <c:idx val="3"/>
              <c:layout>
                <c:manualLayout>
                  <c:x val="6.781507098880786E-2"/>
                  <c:y val="-8.0808050684339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13-4A68-BEBF-BC5CF224E47E}"/>
                </c:ext>
              </c:extLst>
            </c:dLbl>
            <c:dLbl>
              <c:idx val="4"/>
              <c:layout>
                <c:manualLayout>
                  <c:x val="6.6050198150594458E-2"/>
                  <c:y val="-4.3734686078662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4"/>
                <c:pt idx="0">
                  <c:v>Titolo I - Spese correnti</c:v>
                </c:pt>
                <c:pt idx="1">
                  <c:v>Titolo II - Spese in conto capitale</c:v>
                </c:pt>
                <c:pt idx="2">
                  <c:v>Titolo IV - Rimborso prestiti</c:v>
                </c:pt>
                <c:pt idx="3">
                  <c:v>Titolo VII - Partite di giro</c:v>
                </c:pt>
              </c:strCache>
            </c:strRef>
          </c:cat>
          <c:val>
            <c:numRef>
              <c:f>Foglio1!$C$2:$C$6</c:f>
              <c:numCache>
                <c:formatCode>#,##0.00\ _€</c:formatCode>
                <c:ptCount val="5"/>
                <c:pt idx="0">
                  <c:v>13932946.220000001</c:v>
                </c:pt>
                <c:pt idx="1">
                  <c:v>1657687.09</c:v>
                </c:pt>
                <c:pt idx="2">
                  <c:v>106470</c:v>
                </c:pt>
                <c:pt idx="3">
                  <c:v>2269000</c:v>
                </c:pt>
              </c:numCache>
            </c:numRef>
          </c:val>
          <c:shape val="cylinder"/>
          <c:extLst>
            <c:ext xmlns:c16="http://schemas.microsoft.com/office/drawing/2014/chart" uri="{C3380CC4-5D6E-409C-BE32-E72D297353CC}">
              <c16:uniqueId val="{00000001-5A13-4A68-BEBF-BC5CF224E47E}"/>
            </c:ext>
          </c:extLst>
        </c:ser>
        <c:dLbls>
          <c:showLegendKey val="0"/>
          <c:showVal val="0"/>
          <c:showCatName val="0"/>
          <c:showSerName val="0"/>
          <c:showPercent val="0"/>
          <c:showBubbleSize val="0"/>
        </c:dLbls>
        <c:gapWidth val="150"/>
        <c:shape val="box"/>
        <c:axId val="1871554944"/>
        <c:axId val="1533654144"/>
        <c:axId val="0"/>
      </c:bar3DChart>
      <c:catAx>
        <c:axId val="187155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33654144"/>
        <c:crosses val="autoZero"/>
        <c:auto val="1"/>
        <c:lblAlgn val="ctr"/>
        <c:lblOffset val="100"/>
        <c:noMultiLvlLbl val="0"/>
      </c:catAx>
      <c:valAx>
        <c:axId val="153365414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87155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Foglio1!$B$1</c:f>
              <c:strCache>
                <c:ptCount val="1"/>
                <c:pt idx="0">
                  <c:v>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
                  <c:y val="3.6332657808283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7-46F7-8950-847BA3D65D0D}"/>
                </c:ext>
              </c:extLst>
            </c:dLbl>
            <c:dLbl>
              <c:idx val="1"/>
              <c:layout>
                <c:manualLayout>
                  <c:x val="9.247027741083224E-3"/>
                  <c:y val="1.1583500865569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7-46F7-8950-847BA3D65D0D}"/>
                </c:ext>
              </c:extLst>
            </c:dLbl>
            <c:dLbl>
              <c:idx val="2"/>
              <c:layout>
                <c:manualLayout>
                  <c:x val="-2.6420079260238748E-3"/>
                  <c:y val="-1.1172469335783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47-46F7-8950-847BA3D65D0D}"/>
                </c:ext>
              </c:extLst>
            </c:dLbl>
            <c:dLbl>
              <c:idx val="3"/>
              <c:layout>
                <c:manualLayout>
                  <c:x val="-1.321003963011889E-3"/>
                  <c:y val="9.965933706810746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47-46F7-8950-847BA3D65D0D}"/>
                </c:ext>
              </c:extLst>
            </c:dLbl>
            <c:dLbl>
              <c:idx val="4"/>
              <c:layout>
                <c:manualLayout>
                  <c:x val="2.6420079260237781E-3"/>
                  <c:y val="3.21236949432745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AE-44B3-9D33-692360A1A4D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Foglio1!$A$2:$A$9</c:f>
              <c:strCache>
                <c:ptCount val="8"/>
                <c:pt idx="0">
                  <c:v>1 – Servizi istituzionali, generali e di gestione</c:v>
                </c:pt>
                <c:pt idx="1">
                  <c:v>3 – Ordine pubblico e sicurezza</c:v>
                </c:pt>
                <c:pt idx="2">
                  <c:v>4 – Istruzione e diritto allo studio </c:v>
                </c:pt>
                <c:pt idx="3">
                  <c:v>5 – Tutela e valorizzazione dei beni e delle attivita’ culturali</c:v>
                </c:pt>
                <c:pt idx="4">
                  <c:v>6 – Politiche giovanili, sport e tempo libero</c:v>
                </c:pt>
                <c:pt idx="5">
                  <c:v>8 – Assetto del territorio ed edilizia abitativa</c:v>
                </c:pt>
                <c:pt idx="6">
                  <c:v>9 – Sviluppo sostenibile e tutela del territorio e dell’ambiente</c:v>
                </c:pt>
                <c:pt idx="7">
                  <c:v>10 – Trasporti e viabilita’</c:v>
                </c:pt>
              </c:strCache>
            </c:strRef>
          </c:cat>
          <c:val>
            <c:numRef>
              <c:f>Foglio1!$B$2:$B$9</c:f>
              <c:numCache>
                <c:formatCode>#,##0.00</c:formatCode>
                <c:ptCount val="8"/>
                <c:pt idx="0">
                  <c:v>4247834.51</c:v>
                </c:pt>
                <c:pt idx="1">
                  <c:v>320457.15000000002</c:v>
                </c:pt>
                <c:pt idx="2">
                  <c:v>2818715.1</c:v>
                </c:pt>
                <c:pt idx="3">
                  <c:v>342927</c:v>
                </c:pt>
                <c:pt idx="4">
                  <c:v>630925.54</c:v>
                </c:pt>
                <c:pt idx="5">
                  <c:v>84500</c:v>
                </c:pt>
                <c:pt idx="6">
                  <c:v>3383757.28</c:v>
                </c:pt>
                <c:pt idx="7">
                  <c:v>1226131.1399999999</c:v>
                </c:pt>
              </c:numCache>
            </c:numRef>
          </c:val>
          <c:extLst>
            <c:ext xmlns:c16="http://schemas.microsoft.com/office/drawing/2014/chart" uri="{C3380CC4-5D6E-409C-BE32-E72D297353CC}">
              <c16:uniqueId val="{00000000-6047-46F7-8950-847BA3D65D0D}"/>
            </c:ext>
          </c:extLst>
        </c:ser>
        <c:ser>
          <c:idx val="1"/>
          <c:order val="1"/>
          <c:tx>
            <c:strRef>
              <c:f>Foglio1!$C$1</c:f>
              <c:strCache>
                <c:ptCount val="1"/>
                <c:pt idx="0">
                  <c:v>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6978229621208964E-5"/>
                  <c:y val="-1.6061847471637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AE-44B3-9D33-692360A1A4DD}"/>
                </c:ext>
              </c:extLst>
            </c:dLbl>
            <c:dLbl>
              <c:idx val="1"/>
              <c:layout>
                <c:manualLayout>
                  <c:x val="9.247027741083224E-3"/>
                  <c:y val="-2.2486586460292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AE-44B3-9D33-692360A1A4DD}"/>
                </c:ext>
              </c:extLst>
            </c:dLbl>
            <c:dLbl>
              <c:idx val="2"/>
              <c:layout>
                <c:manualLayout>
                  <c:x val="1.3210039630118794E-2"/>
                  <c:y val="-2.8911325448947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AE-44B3-9D33-692360A1A4DD}"/>
                </c:ext>
              </c:extLst>
            </c:dLbl>
            <c:dLbl>
              <c:idx val="3"/>
              <c:layout>
                <c:manualLayout>
                  <c:x val="-9.6872504874762429E-17"/>
                  <c:y val="-9.637108482982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AE-44B3-9D33-692360A1A4DD}"/>
                </c:ext>
              </c:extLst>
            </c:dLbl>
            <c:dLbl>
              <c:idx val="4"/>
              <c:layout>
                <c:manualLayout>
                  <c:x val="5.284015852047459E-3"/>
                  <c:y val="-5.889276039514411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AE-44B3-9D33-692360A1A4DD}"/>
                </c:ext>
              </c:extLst>
            </c:dLbl>
            <c:dLbl>
              <c:idx val="5"/>
              <c:layout>
                <c:manualLayout>
                  <c:x val="3.9630118890356669E-3"/>
                  <c:y val="-1.92742169659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AE-44B3-9D33-692360A1A4DD}"/>
                </c:ext>
              </c:extLst>
            </c:dLbl>
            <c:dLbl>
              <c:idx val="6"/>
              <c:layout>
                <c:manualLayout>
                  <c:x val="-1.321003963011986E-3"/>
                  <c:y val="-9.637108482982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AE-44B3-9D33-692360A1A4DD}"/>
                </c:ext>
              </c:extLst>
            </c:dLbl>
            <c:dLbl>
              <c:idx val="7"/>
              <c:layout>
                <c:manualLayout>
                  <c:x val="0"/>
                  <c:y val="-1.2849477977310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AE-44B3-9D33-692360A1A4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Foglio1!$A$2:$A$9</c:f>
              <c:strCache>
                <c:ptCount val="8"/>
                <c:pt idx="0">
                  <c:v>1 – Servizi istituzionali, generali e di gestione</c:v>
                </c:pt>
                <c:pt idx="1">
                  <c:v>3 – Ordine pubblico e sicurezza</c:v>
                </c:pt>
                <c:pt idx="2">
                  <c:v>4 – Istruzione e diritto allo studio </c:v>
                </c:pt>
                <c:pt idx="3">
                  <c:v>5 – Tutela e valorizzazione dei beni e delle attivita’ culturali</c:v>
                </c:pt>
                <c:pt idx="4">
                  <c:v>6 – Politiche giovanili, sport e tempo libero</c:v>
                </c:pt>
                <c:pt idx="5">
                  <c:v>8 – Assetto del territorio ed edilizia abitativa</c:v>
                </c:pt>
                <c:pt idx="6">
                  <c:v>9 – Sviluppo sostenibile e tutela del territorio e dell’ambiente</c:v>
                </c:pt>
                <c:pt idx="7">
                  <c:v>10 – Trasporti e viabilita’</c:v>
                </c:pt>
              </c:strCache>
            </c:strRef>
          </c:cat>
          <c:val>
            <c:numRef>
              <c:f>Foglio1!$C$2:$C$9</c:f>
              <c:numCache>
                <c:formatCode>#,##0.00</c:formatCode>
                <c:ptCount val="8"/>
                <c:pt idx="0">
                  <c:v>3900068.91</c:v>
                </c:pt>
                <c:pt idx="1">
                  <c:v>340399.68</c:v>
                </c:pt>
                <c:pt idx="2">
                  <c:v>2724963.03</c:v>
                </c:pt>
                <c:pt idx="3">
                  <c:v>352760.24</c:v>
                </c:pt>
                <c:pt idx="4">
                  <c:v>560224</c:v>
                </c:pt>
                <c:pt idx="5">
                  <c:v>49500</c:v>
                </c:pt>
                <c:pt idx="6">
                  <c:v>3459668.47</c:v>
                </c:pt>
                <c:pt idx="7">
                  <c:v>1449477.89</c:v>
                </c:pt>
              </c:numCache>
            </c:numRef>
          </c:val>
          <c:extLst>
            <c:ext xmlns:c16="http://schemas.microsoft.com/office/drawing/2014/chart" uri="{C3380CC4-5D6E-409C-BE32-E72D297353CC}">
              <c16:uniqueId val="{00000000-6AAE-44B3-9D33-692360A1A4DD}"/>
            </c:ext>
          </c:extLst>
        </c:ser>
        <c:dLbls>
          <c:showLegendKey val="0"/>
          <c:showVal val="0"/>
          <c:showCatName val="0"/>
          <c:showSerName val="0"/>
          <c:showPercent val="0"/>
          <c:showBubbleSize val="0"/>
        </c:dLbls>
        <c:gapWidth val="150"/>
        <c:shape val="box"/>
        <c:axId val="675092208"/>
        <c:axId val="349586464"/>
        <c:axId val="0"/>
      </c:bar3DChart>
      <c:catAx>
        <c:axId val="675092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349586464"/>
        <c:crosses val="autoZero"/>
        <c:auto val="1"/>
        <c:lblAlgn val="ctr"/>
        <c:lblOffset val="100"/>
        <c:noMultiLvlLbl val="0"/>
      </c:catAx>
      <c:valAx>
        <c:axId val="349586464"/>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67509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Foglio1!$B$1</c:f>
              <c:strCache>
                <c:ptCount val="1"/>
                <c:pt idx="0">
                  <c:v>2019</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7.9260237780712367E-3"/>
                  <c:y val="2.6695549325301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7-46F7-8950-847BA3D65D0D}"/>
                </c:ext>
              </c:extLst>
            </c:dLbl>
            <c:dLbl>
              <c:idx val="1"/>
              <c:layout>
                <c:manualLayout>
                  <c:x val="1.8414007622928198E-2"/>
                  <c:y val="1.1583500865569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7-46F7-8950-847BA3D65D0D}"/>
                </c:ext>
              </c:extLst>
            </c:dLbl>
            <c:dLbl>
              <c:idx val="2"/>
              <c:layout>
                <c:manualLayout>
                  <c:x val="1.6408828451248976E-2"/>
                  <c:y val="2.0951225607491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47-46F7-8950-847BA3D65D0D}"/>
                </c:ext>
              </c:extLst>
            </c:dLbl>
            <c:dLbl>
              <c:idx val="3"/>
              <c:layout>
                <c:manualLayout>
                  <c:x val="2.6420079260237782E-2"/>
                  <c:y val="1.063370185366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47-46F7-8950-847BA3D65D0D}"/>
                </c:ext>
              </c:extLst>
            </c:dLbl>
            <c:dLbl>
              <c:idx val="4"/>
              <c:layout>
                <c:manualLayout>
                  <c:x val="1.0631686879996056E-2"/>
                  <c:y val="1.9274216965965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3B-4024-979D-314C2D16D7B4}"/>
                </c:ext>
              </c:extLst>
            </c:dLbl>
            <c:dLbl>
              <c:idx val="5"/>
              <c:layout>
                <c:manualLayout>
                  <c:x val="1.5852047556142668E-2"/>
                  <c:y val="1.28494779773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3B-4024-979D-314C2D16D7B4}"/>
                </c:ext>
              </c:extLst>
            </c:dLbl>
            <c:dLbl>
              <c:idx val="6"/>
              <c:layout>
                <c:manualLayout>
                  <c:x val="4.6235138705416019E-2"/>
                  <c:y val="6.4247389886550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3B-4024-979D-314C2D16D7B4}"/>
                </c:ext>
              </c:extLst>
            </c:dLbl>
            <c:dLbl>
              <c:idx val="8"/>
              <c:layout>
                <c:manualLayout>
                  <c:x val="1.3210039630116952E-3"/>
                  <c:y val="1.2849477977310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3B-4024-979D-314C2D16D7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Foglio1!$A$2:$A$10</c:f>
              <c:strCache>
                <c:ptCount val="9"/>
                <c:pt idx="0">
                  <c:v>11 - Soccorso civile</c:v>
                </c:pt>
                <c:pt idx="1">
                  <c:v>12 – Diritti sociali, politiche sociali e famiglia</c:v>
                </c:pt>
                <c:pt idx="2">
                  <c:v>14 – Sviluppo economico e competitivita’</c:v>
                </c:pt>
                <c:pt idx="3">
                  <c:v>15 – Politiche per il lavoro e la formazione professionale</c:v>
                </c:pt>
                <c:pt idx="4">
                  <c:v>18 – Relazioni con altre autonomie</c:v>
                </c:pt>
                <c:pt idx="5">
                  <c:v>19 – Relazioni internazionali</c:v>
                </c:pt>
                <c:pt idx="6">
                  <c:v>20 – Fondi e accantonamenti</c:v>
                </c:pt>
                <c:pt idx="7">
                  <c:v>50 – Debito pubblico</c:v>
                </c:pt>
                <c:pt idx="8">
                  <c:v>99 – Servizi per conto terzi</c:v>
                </c:pt>
              </c:strCache>
            </c:strRef>
          </c:cat>
          <c:val>
            <c:numRef>
              <c:f>Foglio1!$B$2:$B$10</c:f>
              <c:numCache>
                <c:formatCode>#,##0.00</c:formatCode>
                <c:ptCount val="9"/>
                <c:pt idx="0">
                  <c:v>0</c:v>
                </c:pt>
                <c:pt idx="1">
                  <c:v>1468593.5</c:v>
                </c:pt>
                <c:pt idx="2">
                  <c:v>127136</c:v>
                </c:pt>
                <c:pt idx="3">
                  <c:v>7500</c:v>
                </c:pt>
                <c:pt idx="4">
                  <c:v>7240</c:v>
                </c:pt>
                <c:pt idx="5">
                  <c:v>14866.1</c:v>
                </c:pt>
                <c:pt idx="6">
                  <c:v>373951.13</c:v>
                </c:pt>
                <c:pt idx="7">
                  <c:v>149535</c:v>
                </c:pt>
                <c:pt idx="8">
                  <c:v>2069000</c:v>
                </c:pt>
              </c:numCache>
            </c:numRef>
          </c:val>
          <c:extLst>
            <c:ext xmlns:c16="http://schemas.microsoft.com/office/drawing/2014/chart" uri="{C3380CC4-5D6E-409C-BE32-E72D297353CC}">
              <c16:uniqueId val="{00000000-6047-46F7-8950-847BA3D65D0D}"/>
            </c:ext>
          </c:extLst>
        </c:ser>
        <c:ser>
          <c:idx val="1"/>
          <c:order val="1"/>
          <c:tx>
            <c:strRef>
              <c:f>Foglio1!$C$1</c:f>
              <c:strCache>
                <c:ptCount val="1"/>
                <c:pt idx="0">
                  <c:v>2020</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1889035667106904E-2"/>
                  <c:y val="-9.6371084829825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3B-4024-979D-314C2D16D7B4}"/>
                </c:ext>
              </c:extLst>
            </c:dLbl>
            <c:dLbl>
              <c:idx val="1"/>
              <c:layout>
                <c:manualLayout>
                  <c:x val="1.5788385187256154E-2"/>
                  <c:y val="6.4247389886550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3B-4024-979D-314C2D16D7B4}"/>
                </c:ext>
              </c:extLst>
            </c:dLbl>
            <c:dLbl>
              <c:idx val="2"/>
              <c:layout>
                <c:manualLayout>
                  <c:x val="1.5215264706123941E-2"/>
                  <c:y val="-6.4247389886550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3B-4024-979D-314C2D16D7B4}"/>
                </c:ext>
              </c:extLst>
            </c:dLbl>
            <c:dLbl>
              <c:idx val="3"/>
              <c:layout>
                <c:manualLayout>
                  <c:x val="2.7741083223249668E-2"/>
                  <c:y val="-3.21236949432757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3B-4024-979D-314C2D16D7B4}"/>
                </c:ext>
              </c:extLst>
            </c:dLbl>
            <c:dLbl>
              <c:idx val="5"/>
              <c:layout>
                <c:manualLayout>
                  <c:x val="1.4531043593130779E-2"/>
                  <c:y val="-1.2849477977310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3B-4024-979D-314C2D16D7B4}"/>
                </c:ext>
              </c:extLst>
            </c:dLbl>
            <c:dLbl>
              <c:idx val="6"/>
              <c:layout>
                <c:manualLayout>
                  <c:x val="1.5852047556142668E-2"/>
                  <c:y val="-1.92742169659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3B-4024-979D-314C2D16D7B4}"/>
                </c:ext>
              </c:extLst>
            </c:dLbl>
            <c:dLbl>
              <c:idx val="7"/>
              <c:layout>
                <c:manualLayout>
                  <c:x val="1.1889035667106904E-2"/>
                  <c:y val="-1.9274090494725137E-2"/>
                </c:manualLayout>
              </c:layout>
              <c:showLegendKey val="0"/>
              <c:showVal val="1"/>
              <c:showCatName val="0"/>
              <c:showSerName val="0"/>
              <c:showPercent val="0"/>
              <c:showBubbleSize val="0"/>
              <c:extLst>
                <c:ext xmlns:c15="http://schemas.microsoft.com/office/drawing/2012/chart" uri="{CE6537A1-D6FC-4f65-9D91-7224C49458BB}">
                  <c15:layout>
                    <c:manualLayout>
                      <c:w val="8.7040951122853372E-2"/>
                      <c:h val="5.3839312724929096E-2"/>
                    </c:manualLayout>
                  </c15:layout>
                </c:ext>
                <c:ext xmlns:c16="http://schemas.microsoft.com/office/drawing/2014/chart" uri="{C3380CC4-5D6E-409C-BE32-E72D297353CC}">
                  <c16:uniqueId val="{00000002-7A3B-4024-979D-314C2D16D7B4}"/>
                </c:ext>
              </c:extLst>
            </c:dLbl>
            <c:dLbl>
              <c:idx val="8"/>
              <c:layout>
                <c:manualLayout>
                  <c:x val="0"/>
                  <c:y val="-3.8548433931930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3B-4024-979D-314C2D16D7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Foglio1!$A$2:$A$10</c:f>
              <c:strCache>
                <c:ptCount val="9"/>
                <c:pt idx="0">
                  <c:v>11 - Soccorso civile</c:v>
                </c:pt>
                <c:pt idx="1">
                  <c:v>12 – Diritti sociali, politiche sociali e famiglia</c:v>
                </c:pt>
                <c:pt idx="2">
                  <c:v>14 – Sviluppo economico e competitivita’</c:v>
                </c:pt>
                <c:pt idx="3">
                  <c:v>15 – Politiche per il lavoro e la formazione professionale</c:v>
                </c:pt>
                <c:pt idx="4">
                  <c:v>18 – Relazioni con altre autonomie</c:v>
                </c:pt>
                <c:pt idx="5">
                  <c:v>19 – Relazioni internazionali</c:v>
                </c:pt>
                <c:pt idx="6">
                  <c:v>20 – Fondi e accantonamenti</c:v>
                </c:pt>
                <c:pt idx="7">
                  <c:v>50 – Debito pubblico</c:v>
                </c:pt>
                <c:pt idx="8">
                  <c:v>99 – Servizi per conto terzi</c:v>
                </c:pt>
              </c:strCache>
            </c:strRef>
          </c:cat>
          <c:val>
            <c:numRef>
              <c:f>Foglio1!$C$2:$C$10</c:f>
              <c:numCache>
                <c:formatCode>#,##0.00</c:formatCode>
                <c:ptCount val="9"/>
                <c:pt idx="0">
                  <c:v>5502.81</c:v>
                </c:pt>
                <c:pt idx="1">
                  <c:v>2061242.42</c:v>
                </c:pt>
                <c:pt idx="2">
                  <c:v>135380</c:v>
                </c:pt>
                <c:pt idx="3">
                  <c:v>7500</c:v>
                </c:pt>
                <c:pt idx="4">
                  <c:v>6440</c:v>
                </c:pt>
                <c:pt idx="5">
                  <c:v>10000</c:v>
                </c:pt>
                <c:pt idx="6">
                  <c:v>508303.86</c:v>
                </c:pt>
                <c:pt idx="7">
                  <c:v>125672</c:v>
                </c:pt>
                <c:pt idx="8">
                  <c:v>2269000</c:v>
                </c:pt>
              </c:numCache>
            </c:numRef>
          </c:val>
          <c:extLst>
            <c:ext xmlns:c16="http://schemas.microsoft.com/office/drawing/2014/chart" uri="{C3380CC4-5D6E-409C-BE32-E72D297353CC}">
              <c16:uniqueId val="{00000000-6AAE-44B3-9D33-692360A1A4DD}"/>
            </c:ext>
          </c:extLst>
        </c:ser>
        <c:dLbls>
          <c:showLegendKey val="0"/>
          <c:showVal val="0"/>
          <c:showCatName val="0"/>
          <c:showSerName val="0"/>
          <c:showPercent val="0"/>
          <c:showBubbleSize val="0"/>
        </c:dLbls>
        <c:gapWidth val="150"/>
        <c:shape val="box"/>
        <c:axId val="675092208"/>
        <c:axId val="349586464"/>
        <c:axId val="0"/>
      </c:bar3DChart>
      <c:catAx>
        <c:axId val="675092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349586464"/>
        <c:crosses val="autoZero"/>
        <c:auto val="1"/>
        <c:lblAlgn val="ctr"/>
        <c:lblOffset val="100"/>
        <c:noMultiLvlLbl val="0"/>
      </c:catAx>
      <c:valAx>
        <c:axId val="349586464"/>
        <c:scaling>
          <c:orientation val="minMax"/>
        </c:scaling>
        <c:delete val="1"/>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crossAx val="67509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030965581085728E-2"/>
          <c:y val="9.7007352656782286E-2"/>
          <c:w val="0.84593806883782852"/>
          <c:h val="0.539399527017283"/>
        </c:manualLayout>
      </c:layout>
      <c:pie3DChart>
        <c:varyColors val="1"/>
        <c:ser>
          <c:idx val="0"/>
          <c:order val="0"/>
          <c:tx>
            <c:strRef>
              <c:f>'FCDE COMPOSIZIONE (2)'!$B$19</c:f>
              <c:strCache>
                <c:ptCount val="1"/>
                <c:pt idx="0">
                  <c:v>ACCANTONAMENTO 2020</c:v>
                </c:pt>
              </c:strCache>
            </c:strRef>
          </c:tx>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B09-4D0A-8FB0-DBD450D83710}"/>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B09-4D0A-8FB0-DBD450D83710}"/>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B09-4D0A-8FB0-DBD450D83710}"/>
              </c:ext>
            </c:extLst>
          </c:dPt>
          <c:dPt>
            <c:idx val="3"/>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B09-4D0A-8FB0-DBD450D83710}"/>
              </c:ext>
            </c:extLst>
          </c:dPt>
          <c:dPt>
            <c:idx val="4"/>
            <c:bubble3D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CB09-4D0A-8FB0-DBD450D83710}"/>
              </c:ext>
            </c:extLst>
          </c:dPt>
          <c:dPt>
            <c:idx val="5"/>
            <c:bubble3D val="0"/>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CB09-4D0A-8FB0-DBD450D83710}"/>
              </c:ext>
            </c:extLst>
          </c:dPt>
          <c:dPt>
            <c:idx val="6"/>
            <c:bubble3D val="0"/>
            <c:spPr>
              <a:gradFill rotWithShape="1">
                <a:gsLst>
                  <a:gs pos="0">
                    <a:schemeClr val="accent1">
                      <a:lumMod val="60000"/>
                      <a:tint val="94000"/>
                      <a:satMod val="103000"/>
                      <a:lumMod val="102000"/>
                    </a:schemeClr>
                  </a:gs>
                  <a:gs pos="50000">
                    <a:schemeClr val="accent1">
                      <a:lumMod val="60000"/>
                      <a:shade val="100000"/>
                      <a:satMod val="110000"/>
                      <a:lumMod val="100000"/>
                    </a:schemeClr>
                  </a:gs>
                  <a:gs pos="100000">
                    <a:schemeClr val="accent1">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CB09-4D0A-8FB0-DBD450D83710}"/>
              </c:ext>
            </c:extLst>
          </c:dPt>
          <c:dPt>
            <c:idx val="7"/>
            <c:bubble3D val="0"/>
            <c:spPr>
              <a:gradFill rotWithShape="1">
                <a:gsLst>
                  <a:gs pos="0">
                    <a:schemeClr val="accent2">
                      <a:lumMod val="60000"/>
                      <a:tint val="94000"/>
                      <a:satMod val="103000"/>
                      <a:lumMod val="102000"/>
                    </a:schemeClr>
                  </a:gs>
                  <a:gs pos="50000">
                    <a:schemeClr val="accent2">
                      <a:lumMod val="60000"/>
                      <a:shade val="100000"/>
                      <a:satMod val="110000"/>
                      <a:lumMod val="100000"/>
                    </a:schemeClr>
                  </a:gs>
                  <a:gs pos="100000">
                    <a:schemeClr val="accent2">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CB09-4D0A-8FB0-DBD450D83710}"/>
              </c:ext>
            </c:extLst>
          </c:dPt>
          <c:dPt>
            <c:idx val="8"/>
            <c:bubble3D val="0"/>
            <c:spPr>
              <a:gradFill rotWithShape="1">
                <a:gsLst>
                  <a:gs pos="0">
                    <a:schemeClr val="accent3">
                      <a:lumMod val="60000"/>
                      <a:tint val="94000"/>
                      <a:satMod val="103000"/>
                      <a:lumMod val="102000"/>
                    </a:schemeClr>
                  </a:gs>
                  <a:gs pos="50000">
                    <a:schemeClr val="accent3">
                      <a:lumMod val="60000"/>
                      <a:shade val="100000"/>
                      <a:satMod val="110000"/>
                      <a:lumMod val="100000"/>
                    </a:schemeClr>
                  </a:gs>
                  <a:gs pos="100000">
                    <a:schemeClr val="accent3">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CB09-4D0A-8FB0-DBD450D83710}"/>
              </c:ext>
            </c:extLst>
          </c:dPt>
          <c:dPt>
            <c:idx val="9"/>
            <c:bubble3D val="0"/>
            <c:spPr>
              <a:gradFill rotWithShape="1">
                <a:gsLst>
                  <a:gs pos="0">
                    <a:schemeClr val="accent4">
                      <a:lumMod val="60000"/>
                      <a:tint val="94000"/>
                      <a:satMod val="103000"/>
                      <a:lumMod val="102000"/>
                    </a:schemeClr>
                  </a:gs>
                  <a:gs pos="50000">
                    <a:schemeClr val="accent4">
                      <a:lumMod val="60000"/>
                      <a:shade val="100000"/>
                      <a:satMod val="110000"/>
                      <a:lumMod val="100000"/>
                    </a:schemeClr>
                  </a:gs>
                  <a:gs pos="100000">
                    <a:schemeClr val="accent4">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3-CB09-4D0A-8FB0-DBD450D83710}"/>
              </c:ext>
            </c:extLst>
          </c:dPt>
          <c:dPt>
            <c:idx val="10"/>
            <c:bubble3D val="0"/>
            <c:spPr>
              <a:gradFill rotWithShape="1">
                <a:gsLst>
                  <a:gs pos="0">
                    <a:schemeClr val="accent5">
                      <a:lumMod val="60000"/>
                      <a:tint val="94000"/>
                      <a:satMod val="103000"/>
                      <a:lumMod val="102000"/>
                    </a:schemeClr>
                  </a:gs>
                  <a:gs pos="50000">
                    <a:schemeClr val="accent5">
                      <a:lumMod val="60000"/>
                      <a:shade val="100000"/>
                      <a:satMod val="110000"/>
                      <a:lumMod val="100000"/>
                    </a:schemeClr>
                  </a:gs>
                  <a:gs pos="100000">
                    <a:schemeClr val="accent5">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5-CB09-4D0A-8FB0-DBD450D83710}"/>
              </c:ext>
            </c:extLst>
          </c:dPt>
          <c:dLbls>
            <c:dLbl>
              <c:idx val="0"/>
              <c:layout>
                <c:manualLayout>
                  <c:x val="-1.321003963011986E-3"/>
                  <c:y val="-3.587456808193397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09-4D0A-8FB0-DBD450D83710}"/>
                </c:ext>
              </c:extLst>
            </c:dLbl>
            <c:dLbl>
              <c:idx val="1"/>
              <c:layout>
                <c:manualLayout>
                  <c:x val="0.15589802265469779"/>
                  <c:y val="-0.1349795754937046"/>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D0A-8FB0-DBD450D83710}"/>
                </c:ext>
              </c:extLst>
            </c:dLbl>
            <c:dLbl>
              <c:idx val="2"/>
              <c:layout>
                <c:manualLayout>
                  <c:x val="8.1940731648966508E-2"/>
                  <c:y val="-5.663288655333649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09-4D0A-8FB0-DBD450D83710}"/>
                </c:ext>
              </c:extLst>
            </c:dLbl>
            <c:dLbl>
              <c:idx val="3"/>
              <c:layout>
                <c:manualLayout>
                  <c:x val="9.6346123841521039E-2"/>
                  <c:y val="8.178249630508302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09-4D0A-8FB0-DBD450D83710}"/>
                </c:ext>
              </c:extLst>
            </c:dLbl>
            <c:dLbl>
              <c:idx val="4"/>
              <c:layout>
                <c:manualLayout>
                  <c:x val="-4.401071565250677E-2"/>
                  <c:y val="3.244120032441180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09-4D0A-8FB0-DBD450D83710}"/>
                </c:ext>
              </c:extLst>
            </c:dLbl>
            <c:dLbl>
              <c:idx val="5"/>
              <c:layout>
                <c:manualLayout>
                  <c:x val="-0.11544669697001222"/>
                  <c:y val="8.9963969175820252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09-4D0A-8FB0-DBD450D83710}"/>
                </c:ext>
              </c:extLst>
            </c:dLbl>
            <c:dLbl>
              <c:idx val="6"/>
              <c:layout>
                <c:manualLayout>
                  <c:x val="-0.15057468873194021"/>
                  <c:y val="-1.763668136297491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09-4D0A-8FB0-DBD450D83710}"/>
                </c:ext>
              </c:extLst>
            </c:dLbl>
            <c:dLbl>
              <c:idx val="7"/>
              <c:layout>
                <c:manualLayout>
                  <c:x val="-6.6050198150594455E-3"/>
                  <c:y val="-6.898955400371918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09-4D0A-8FB0-DBD450D83710}"/>
                </c:ext>
              </c:extLst>
            </c:dLbl>
            <c:dLbl>
              <c:idx val="8"/>
              <c:layout>
                <c:manualLayout>
                  <c:x val="-9.1663944913094625E-2"/>
                  <c:y val="1.8551414710701687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B09-4D0A-8FB0-DBD450D83710}"/>
                </c:ext>
              </c:extLst>
            </c:dLbl>
            <c:dLbl>
              <c:idx val="9"/>
              <c:layout>
                <c:manualLayout>
                  <c:x val="7.4888442775564064E-3"/>
                  <c:y val="-2.7898255643518527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B09-4D0A-8FB0-DBD450D83710}"/>
                </c:ext>
              </c:extLst>
            </c:dLbl>
            <c:dLbl>
              <c:idx val="10"/>
              <c:layout>
                <c:manualLayout>
                  <c:x val="8.2280903176425571E-2"/>
                  <c:y val="-1.176816710797293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B09-4D0A-8FB0-DBD450D837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dLblPos val="out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'FCDE COMPOSIZIONE (2)'!$A$20:$A$30</c:f>
              <c:strCache>
                <c:ptCount val="11"/>
                <c:pt idx="0">
                  <c:v>Imu recuperi</c:v>
                </c:pt>
                <c:pt idx="1">
                  <c:v>Cosap</c:v>
                </c:pt>
                <c:pt idx="2">
                  <c:v>Scuola infanzia comunale</c:v>
                </c:pt>
                <c:pt idx="3">
                  <c:v>Nidi comunali</c:v>
                </c:pt>
                <c:pt idx="4">
                  <c:v>Trasporto scolastico</c:v>
                </c:pt>
                <c:pt idx="5">
                  <c:v>Refezione scuole primarie</c:v>
                </c:pt>
                <c:pt idx="6">
                  <c:v>Refezione scuola d'infanzia statale</c:v>
                </c:pt>
                <c:pt idx="7">
                  <c:v>Tari</c:v>
                </c:pt>
                <c:pt idx="8">
                  <c:v>Recupero Tasi</c:v>
                </c:pt>
                <c:pt idx="9">
                  <c:v>Recupero pubblicità</c:v>
                </c:pt>
                <c:pt idx="10">
                  <c:v>Recuero Tari</c:v>
                </c:pt>
              </c:strCache>
            </c:strRef>
          </c:cat>
          <c:val>
            <c:numRef>
              <c:f>'FCDE COMPOSIZIONE (2)'!$B$20:$B$30</c:f>
              <c:numCache>
                <c:formatCode>#,##0.00\ _€</c:formatCode>
                <c:ptCount val="11"/>
                <c:pt idx="0">
                  <c:v>218000</c:v>
                </c:pt>
                <c:pt idx="1">
                  <c:v>1577.6</c:v>
                </c:pt>
                <c:pt idx="2">
                  <c:v>92.4</c:v>
                </c:pt>
                <c:pt idx="3">
                  <c:v>2053.58</c:v>
                </c:pt>
                <c:pt idx="4">
                  <c:v>1532.2</c:v>
                </c:pt>
                <c:pt idx="5">
                  <c:v>7840</c:v>
                </c:pt>
                <c:pt idx="6">
                  <c:v>4608</c:v>
                </c:pt>
                <c:pt idx="7">
                  <c:v>189657.89</c:v>
                </c:pt>
                <c:pt idx="8">
                  <c:v>8849</c:v>
                </c:pt>
                <c:pt idx="9">
                  <c:v>5000</c:v>
                </c:pt>
                <c:pt idx="10">
                  <c:v>26832.45</c:v>
                </c:pt>
              </c:numCache>
            </c:numRef>
          </c:val>
          <c:extLst>
            <c:ext xmlns:c16="http://schemas.microsoft.com/office/drawing/2014/chart" uri="{C3380CC4-5D6E-409C-BE32-E72D297353CC}">
              <c16:uniqueId val="{00000016-CB09-4D0A-8FB0-DBD450D83710}"/>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3658390455486327"/>
          <c:y val="0.78340387288886526"/>
          <c:w val="0.73872112254132027"/>
          <c:h val="0.190037213074074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7B1FF-D00A-4BC2-9315-DFFED779206B}"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it-IT"/>
        </a:p>
      </dgm:t>
    </dgm:pt>
    <dgm:pt modelId="{AE32813A-BC36-4FB9-9CA4-2E9CC09B09D8}">
      <dgm:prSet phldrT="[Testo]" custT="1"/>
      <dgm:spPr/>
      <dgm:t>
        <a:bodyPr/>
        <a:lstStyle/>
        <a:p>
          <a:r>
            <a:rPr lang="it-IT" sz="2200" b="1" dirty="0" err="1">
              <a:latin typeface="Arial" panose="020B0604020202020204" pitchFamily="34" charset="0"/>
              <a:cs typeface="Arial" panose="020B0604020202020204" pitchFamily="34" charset="0"/>
            </a:rPr>
            <a:t>Imu</a:t>
          </a:r>
          <a:r>
            <a:rPr lang="it-IT" sz="2200" b="1" dirty="0">
              <a:latin typeface="Arial" panose="020B0604020202020204" pitchFamily="34" charset="0"/>
              <a:cs typeface="Arial" panose="020B0604020202020204" pitchFamily="34" charset="0"/>
            </a:rPr>
            <a:t>-Tasi-Addizionale Irpef</a:t>
          </a:r>
        </a:p>
      </dgm:t>
    </dgm:pt>
    <dgm:pt modelId="{C596BDAC-1CE8-4B22-821B-EC152E304E32}" type="parTrans" cxnId="{A779AB16-67E6-4680-AF71-75F1E4E1501B}">
      <dgm:prSet/>
      <dgm:spPr/>
      <dgm:t>
        <a:bodyPr/>
        <a:lstStyle/>
        <a:p>
          <a:endParaRPr lang="it-IT"/>
        </a:p>
      </dgm:t>
    </dgm:pt>
    <dgm:pt modelId="{1A6007AE-CD87-4CF4-9375-7C98DF0A8887}" type="sibTrans" cxnId="{A779AB16-67E6-4680-AF71-75F1E4E1501B}">
      <dgm:prSet/>
      <dgm:spPr/>
      <dgm:t>
        <a:bodyPr/>
        <a:lstStyle/>
        <a:p>
          <a:endParaRPr lang="it-IT"/>
        </a:p>
      </dgm:t>
    </dgm:pt>
    <dgm:pt modelId="{194FECB1-6D35-43C5-9A20-58CC0F0A7A72}">
      <dgm:prSet phldrT="[Testo]"/>
      <dgm:spPr/>
      <dgm:t>
        <a:bodyPr/>
        <a:lstStyle/>
        <a:p>
          <a:r>
            <a:rPr lang="it-IT" b="1" dirty="0">
              <a:latin typeface="Arial" panose="020B0604020202020204" pitchFamily="34" charset="0"/>
              <a:cs typeface="Arial" panose="020B0604020202020204" pitchFamily="34" charset="0"/>
            </a:rPr>
            <a:t>Aliquote invariate nel bilancio di previsione 2020-2022</a:t>
          </a:r>
          <a:endParaRPr lang="it-IT" dirty="0"/>
        </a:p>
      </dgm:t>
    </dgm:pt>
    <dgm:pt modelId="{F1F63CF0-1048-45A2-A555-761DB1DBC69E}" type="parTrans" cxnId="{F2147588-0698-487F-BF22-E7469A68224B}">
      <dgm:prSet/>
      <dgm:spPr/>
      <dgm:t>
        <a:bodyPr/>
        <a:lstStyle/>
        <a:p>
          <a:endParaRPr lang="it-IT"/>
        </a:p>
      </dgm:t>
    </dgm:pt>
    <dgm:pt modelId="{383B7032-401E-4A57-B4F1-9F8C6A790DF2}" type="sibTrans" cxnId="{F2147588-0698-487F-BF22-E7469A68224B}">
      <dgm:prSet/>
      <dgm:spPr/>
      <dgm:t>
        <a:bodyPr/>
        <a:lstStyle/>
        <a:p>
          <a:endParaRPr lang="it-IT"/>
        </a:p>
      </dgm:t>
    </dgm:pt>
    <dgm:pt modelId="{F1696A70-0BE6-4417-BB4F-B9AF82A5C089}">
      <dgm:prSet phldrT="[Testo]" custT="1"/>
      <dgm:spPr/>
      <dgm:t>
        <a:bodyPr/>
        <a:lstStyle/>
        <a:p>
          <a:r>
            <a:rPr lang="it-IT" sz="2200" b="1" dirty="0">
              <a:latin typeface="Arial" panose="020B0604020202020204" pitchFamily="34" charset="0"/>
              <a:cs typeface="Arial" panose="020B0604020202020204" pitchFamily="34" charset="0"/>
            </a:rPr>
            <a:t>Tari</a:t>
          </a:r>
        </a:p>
      </dgm:t>
    </dgm:pt>
    <dgm:pt modelId="{E20E1FFF-7533-4299-B9E4-C514920F3134}" type="parTrans" cxnId="{30B8CCBF-914E-4D1A-BFD8-0A7D3CFBEA8B}">
      <dgm:prSet/>
      <dgm:spPr/>
      <dgm:t>
        <a:bodyPr/>
        <a:lstStyle/>
        <a:p>
          <a:endParaRPr lang="it-IT"/>
        </a:p>
      </dgm:t>
    </dgm:pt>
    <dgm:pt modelId="{D371D793-6D8C-40FC-97D2-1C41851EB970}" type="sibTrans" cxnId="{30B8CCBF-914E-4D1A-BFD8-0A7D3CFBEA8B}">
      <dgm:prSet/>
      <dgm:spPr/>
      <dgm:t>
        <a:bodyPr/>
        <a:lstStyle/>
        <a:p>
          <a:endParaRPr lang="it-IT"/>
        </a:p>
      </dgm:t>
    </dgm:pt>
    <dgm:pt modelId="{56FC32B9-2AB9-4F4A-972F-A8CB432DB64F}">
      <dgm:prSet phldrT="[Testo]"/>
      <dgm:spPr/>
      <dgm:t>
        <a:bodyPr/>
        <a:lstStyle/>
        <a:p>
          <a:pPr>
            <a:buFont typeface="Arial" panose="020B0604020202020204" pitchFamily="34" charset="0"/>
            <a:buChar char="•"/>
          </a:pPr>
          <a:r>
            <a:rPr lang="it-IT" b="1" dirty="0">
              <a:latin typeface="Arial" panose="020B0604020202020204" pitchFamily="34" charset="0"/>
              <a:cs typeface="Arial" panose="020B0604020202020204" pitchFamily="34" charset="0"/>
            </a:rPr>
            <a:t>In attesa dell’approvazione del piano finanziario (</a:t>
          </a:r>
          <a:r>
            <a:rPr lang="it-IT" b="1" dirty="0" err="1">
              <a:latin typeface="Arial" panose="020B0604020202020204" pitchFamily="34" charset="0"/>
              <a:cs typeface="Arial" panose="020B0604020202020204" pitchFamily="34" charset="0"/>
            </a:rPr>
            <a:t>Pef</a:t>
          </a:r>
          <a:r>
            <a:rPr lang="it-IT" b="1" dirty="0">
              <a:latin typeface="Arial" panose="020B0604020202020204" pitchFamily="34" charset="0"/>
              <a:cs typeface="Arial" panose="020B0604020202020204" pitchFamily="34" charset="0"/>
            </a:rPr>
            <a:t>) da parte di </a:t>
          </a:r>
          <a:r>
            <a:rPr lang="it-IT" b="1" dirty="0" err="1">
              <a:latin typeface="Arial" panose="020B0604020202020204" pitchFamily="34" charset="0"/>
              <a:cs typeface="Arial" panose="020B0604020202020204" pitchFamily="34" charset="0"/>
            </a:rPr>
            <a:t>Atersir</a:t>
          </a:r>
          <a:r>
            <a:rPr lang="it-IT" b="1" dirty="0">
              <a:latin typeface="Arial" panose="020B0604020202020204" pitchFamily="34" charset="0"/>
              <a:cs typeface="Arial" panose="020B0604020202020204" pitchFamily="34" charset="0"/>
            </a:rPr>
            <a:t>, si è iscritto in entrata l’ammontare risultante dal piano finanziario dello scorso anno (euro 3.009.217,62), con la precisazione che si procederà all’approvazione del </a:t>
          </a:r>
          <a:r>
            <a:rPr lang="it-IT" b="1" dirty="0" err="1">
              <a:latin typeface="Arial" panose="020B0604020202020204" pitchFamily="34" charset="0"/>
              <a:cs typeface="Arial" panose="020B0604020202020204" pitchFamily="34" charset="0"/>
            </a:rPr>
            <a:t>Pef</a:t>
          </a:r>
          <a:r>
            <a:rPr lang="it-IT" b="1" dirty="0">
              <a:latin typeface="Arial" panose="020B0604020202020204" pitchFamily="34" charset="0"/>
              <a:cs typeface="Arial" panose="020B0604020202020204" pitchFamily="34" charset="0"/>
            </a:rPr>
            <a:t> 2020 e delle relative tariffe non appena lo stesso sarà deliberato da </a:t>
          </a:r>
          <a:r>
            <a:rPr lang="it-IT" b="1" dirty="0" err="1">
              <a:latin typeface="Arial" panose="020B0604020202020204" pitchFamily="34" charset="0"/>
              <a:cs typeface="Arial" panose="020B0604020202020204" pitchFamily="34" charset="0"/>
            </a:rPr>
            <a:t>Atersir</a:t>
          </a:r>
          <a:endParaRPr lang="it-IT" dirty="0"/>
        </a:p>
      </dgm:t>
    </dgm:pt>
    <dgm:pt modelId="{49CBA0AF-D63D-4564-A67E-A0CAD34682F2}" type="parTrans" cxnId="{0455C522-F0E1-4123-8608-F0F1249EE125}">
      <dgm:prSet/>
      <dgm:spPr/>
      <dgm:t>
        <a:bodyPr/>
        <a:lstStyle/>
        <a:p>
          <a:endParaRPr lang="it-IT"/>
        </a:p>
      </dgm:t>
    </dgm:pt>
    <dgm:pt modelId="{06E573B2-6848-47F8-BAD6-D40B111480EA}" type="sibTrans" cxnId="{0455C522-F0E1-4123-8608-F0F1249EE125}">
      <dgm:prSet/>
      <dgm:spPr/>
      <dgm:t>
        <a:bodyPr/>
        <a:lstStyle/>
        <a:p>
          <a:endParaRPr lang="it-IT"/>
        </a:p>
      </dgm:t>
    </dgm:pt>
    <dgm:pt modelId="{33B6DDD0-3862-4F37-AA83-22EA9B3A7DB0}" type="pres">
      <dgm:prSet presAssocID="{F5F7B1FF-D00A-4BC2-9315-DFFED779206B}" presName="Name0" presStyleCnt="0">
        <dgm:presLayoutVars>
          <dgm:dir/>
          <dgm:animLvl val="lvl"/>
          <dgm:resizeHandles val="exact"/>
        </dgm:presLayoutVars>
      </dgm:prSet>
      <dgm:spPr/>
    </dgm:pt>
    <dgm:pt modelId="{7CF2DE4E-57F4-4A98-A509-E9F225A2EFB0}" type="pres">
      <dgm:prSet presAssocID="{AE32813A-BC36-4FB9-9CA4-2E9CC09B09D8}" presName="linNode" presStyleCnt="0"/>
      <dgm:spPr/>
    </dgm:pt>
    <dgm:pt modelId="{C6AF1C2D-BCB7-4C58-8A1A-F4BF976E96D2}" type="pres">
      <dgm:prSet presAssocID="{AE32813A-BC36-4FB9-9CA4-2E9CC09B09D8}" presName="parentText" presStyleLbl="node1" presStyleIdx="0" presStyleCnt="2">
        <dgm:presLayoutVars>
          <dgm:chMax val="1"/>
          <dgm:bulletEnabled val="1"/>
        </dgm:presLayoutVars>
      </dgm:prSet>
      <dgm:spPr/>
    </dgm:pt>
    <dgm:pt modelId="{017FDE22-A4B9-475E-8A85-23A35D9EE52E}" type="pres">
      <dgm:prSet presAssocID="{AE32813A-BC36-4FB9-9CA4-2E9CC09B09D8}" presName="descendantText" presStyleLbl="alignAccFollowNode1" presStyleIdx="0" presStyleCnt="2">
        <dgm:presLayoutVars>
          <dgm:bulletEnabled val="1"/>
        </dgm:presLayoutVars>
      </dgm:prSet>
      <dgm:spPr/>
    </dgm:pt>
    <dgm:pt modelId="{E4050EF0-1C6C-405C-8C10-DD8DAFEF3D02}" type="pres">
      <dgm:prSet presAssocID="{1A6007AE-CD87-4CF4-9375-7C98DF0A8887}" presName="sp" presStyleCnt="0"/>
      <dgm:spPr/>
    </dgm:pt>
    <dgm:pt modelId="{C6760E11-8D2B-4353-BDEA-68F4156C9B3E}" type="pres">
      <dgm:prSet presAssocID="{F1696A70-0BE6-4417-BB4F-B9AF82A5C089}" presName="linNode" presStyleCnt="0"/>
      <dgm:spPr/>
    </dgm:pt>
    <dgm:pt modelId="{6DD948FF-34F9-474D-B519-52B54321CE54}" type="pres">
      <dgm:prSet presAssocID="{F1696A70-0BE6-4417-BB4F-B9AF82A5C089}" presName="parentText" presStyleLbl="node1" presStyleIdx="1" presStyleCnt="2">
        <dgm:presLayoutVars>
          <dgm:chMax val="1"/>
          <dgm:bulletEnabled val="1"/>
        </dgm:presLayoutVars>
      </dgm:prSet>
      <dgm:spPr/>
    </dgm:pt>
    <dgm:pt modelId="{B157E39C-E5A5-4E7C-A15D-AC3FC791AD5B}" type="pres">
      <dgm:prSet presAssocID="{F1696A70-0BE6-4417-BB4F-B9AF82A5C089}" presName="descendantText" presStyleLbl="alignAccFollowNode1" presStyleIdx="1" presStyleCnt="2">
        <dgm:presLayoutVars>
          <dgm:bulletEnabled val="1"/>
        </dgm:presLayoutVars>
      </dgm:prSet>
      <dgm:spPr/>
    </dgm:pt>
  </dgm:ptLst>
  <dgm:cxnLst>
    <dgm:cxn modelId="{A779AB16-67E6-4680-AF71-75F1E4E1501B}" srcId="{F5F7B1FF-D00A-4BC2-9315-DFFED779206B}" destId="{AE32813A-BC36-4FB9-9CA4-2E9CC09B09D8}" srcOrd="0" destOrd="0" parTransId="{C596BDAC-1CE8-4B22-821B-EC152E304E32}" sibTransId="{1A6007AE-CD87-4CF4-9375-7C98DF0A8887}"/>
    <dgm:cxn modelId="{0455C522-F0E1-4123-8608-F0F1249EE125}" srcId="{F1696A70-0BE6-4417-BB4F-B9AF82A5C089}" destId="{56FC32B9-2AB9-4F4A-972F-A8CB432DB64F}" srcOrd="0" destOrd="0" parTransId="{49CBA0AF-D63D-4564-A67E-A0CAD34682F2}" sibTransId="{06E573B2-6848-47F8-BAD6-D40B111480EA}"/>
    <dgm:cxn modelId="{90E26840-F893-4A44-AB37-7B1B289EAFE9}" type="presOf" srcId="{56FC32B9-2AB9-4F4A-972F-A8CB432DB64F}" destId="{B157E39C-E5A5-4E7C-A15D-AC3FC791AD5B}" srcOrd="0" destOrd="0" presId="urn:microsoft.com/office/officeart/2005/8/layout/vList5"/>
    <dgm:cxn modelId="{F2147588-0698-487F-BF22-E7469A68224B}" srcId="{AE32813A-BC36-4FB9-9CA4-2E9CC09B09D8}" destId="{194FECB1-6D35-43C5-9A20-58CC0F0A7A72}" srcOrd="0" destOrd="0" parTransId="{F1F63CF0-1048-45A2-A555-761DB1DBC69E}" sibTransId="{383B7032-401E-4A57-B4F1-9F8C6A790DF2}"/>
    <dgm:cxn modelId="{ECF88793-0AAA-4D0A-8099-FEC46B706D84}" type="presOf" srcId="{194FECB1-6D35-43C5-9A20-58CC0F0A7A72}" destId="{017FDE22-A4B9-475E-8A85-23A35D9EE52E}" srcOrd="0" destOrd="0" presId="urn:microsoft.com/office/officeart/2005/8/layout/vList5"/>
    <dgm:cxn modelId="{30B8CCBF-914E-4D1A-BFD8-0A7D3CFBEA8B}" srcId="{F5F7B1FF-D00A-4BC2-9315-DFFED779206B}" destId="{F1696A70-0BE6-4417-BB4F-B9AF82A5C089}" srcOrd="1" destOrd="0" parTransId="{E20E1FFF-7533-4299-B9E4-C514920F3134}" sibTransId="{D371D793-6D8C-40FC-97D2-1C41851EB970}"/>
    <dgm:cxn modelId="{AF5BCADC-96A5-4445-86D7-F4F8755EBB75}" type="presOf" srcId="{F5F7B1FF-D00A-4BC2-9315-DFFED779206B}" destId="{33B6DDD0-3862-4F37-AA83-22EA9B3A7DB0}" srcOrd="0" destOrd="0" presId="urn:microsoft.com/office/officeart/2005/8/layout/vList5"/>
    <dgm:cxn modelId="{4B45B0DD-9E7F-4860-BC5E-C92CAB908CC9}" type="presOf" srcId="{AE32813A-BC36-4FB9-9CA4-2E9CC09B09D8}" destId="{C6AF1C2D-BCB7-4C58-8A1A-F4BF976E96D2}" srcOrd="0" destOrd="0" presId="urn:microsoft.com/office/officeart/2005/8/layout/vList5"/>
    <dgm:cxn modelId="{90028BE5-EDCE-43A7-8C0D-8240D991EF3B}" type="presOf" srcId="{F1696A70-0BE6-4417-BB4F-B9AF82A5C089}" destId="{6DD948FF-34F9-474D-B519-52B54321CE54}" srcOrd="0" destOrd="0" presId="urn:microsoft.com/office/officeart/2005/8/layout/vList5"/>
    <dgm:cxn modelId="{D48B13D1-53E8-4B0E-A0D0-715BDBA046CD}" type="presParOf" srcId="{33B6DDD0-3862-4F37-AA83-22EA9B3A7DB0}" destId="{7CF2DE4E-57F4-4A98-A509-E9F225A2EFB0}" srcOrd="0" destOrd="0" presId="urn:microsoft.com/office/officeart/2005/8/layout/vList5"/>
    <dgm:cxn modelId="{000325E0-0B0A-49BE-BD28-38F1DB6F5493}" type="presParOf" srcId="{7CF2DE4E-57F4-4A98-A509-E9F225A2EFB0}" destId="{C6AF1C2D-BCB7-4C58-8A1A-F4BF976E96D2}" srcOrd="0" destOrd="0" presId="urn:microsoft.com/office/officeart/2005/8/layout/vList5"/>
    <dgm:cxn modelId="{095CA670-5D3A-4545-86BB-98CCB5C06589}" type="presParOf" srcId="{7CF2DE4E-57F4-4A98-A509-E9F225A2EFB0}" destId="{017FDE22-A4B9-475E-8A85-23A35D9EE52E}" srcOrd="1" destOrd="0" presId="urn:microsoft.com/office/officeart/2005/8/layout/vList5"/>
    <dgm:cxn modelId="{6A3BBBAB-0247-4BBA-8542-D8EB3A61FDFF}" type="presParOf" srcId="{33B6DDD0-3862-4F37-AA83-22EA9B3A7DB0}" destId="{E4050EF0-1C6C-405C-8C10-DD8DAFEF3D02}" srcOrd="1" destOrd="0" presId="urn:microsoft.com/office/officeart/2005/8/layout/vList5"/>
    <dgm:cxn modelId="{CC0321CA-DE33-4D3E-A717-01AFF7323C48}" type="presParOf" srcId="{33B6DDD0-3862-4F37-AA83-22EA9B3A7DB0}" destId="{C6760E11-8D2B-4353-BDEA-68F4156C9B3E}" srcOrd="2" destOrd="0" presId="urn:microsoft.com/office/officeart/2005/8/layout/vList5"/>
    <dgm:cxn modelId="{0C7B90CB-67BF-444A-809F-D5F7A57C8852}" type="presParOf" srcId="{C6760E11-8D2B-4353-BDEA-68F4156C9B3E}" destId="{6DD948FF-34F9-474D-B519-52B54321CE54}" srcOrd="0" destOrd="0" presId="urn:microsoft.com/office/officeart/2005/8/layout/vList5"/>
    <dgm:cxn modelId="{F278A68A-20D9-445A-83FA-7DFDBAFCF765}" type="presParOf" srcId="{C6760E11-8D2B-4353-BDEA-68F4156C9B3E}" destId="{B157E39C-E5A5-4E7C-A15D-AC3FC791AD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123B6-19E6-45F4-9456-BAEE4EC5A012}"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it-IT"/>
        </a:p>
      </dgm:t>
    </dgm:pt>
    <dgm:pt modelId="{17991E2D-42F0-4846-8A23-FAC0CC0BD862}">
      <dgm:prSet phldrT="[Testo]" custT="1"/>
      <dgm:spPr/>
      <dgm:t>
        <a:bodyPr/>
        <a:lstStyle/>
        <a:p>
          <a:r>
            <a:rPr lang="it-IT" sz="3000" b="1" dirty="0">
              <a:latin typeface="Arial" panose="020B0604020202020204" pitchFamily="34" charset="0"/>
              <a:cs typeface="Arial" panose="020B0604020202020204" pitchFamily="34" charset="0"/>
            </a:rPr>
            <a:t>Evoluzione normativa in atto</a:t>
          </a:r>
        </a:p>
      </dgm:t>
    </dgm:pt>
    <dgm:pt modelId="{9AB3D657-55D8-4D44-86C3-F15CD933772C}" type="parTrans" cxnId="{090D2B2F-9D8C-446B-B972-BFA66E39D163}">
      <dgm:prSet/>
      <dgm:spPr/>
      <dgm:t>
        <a:bodyPr/>
        <a:lstStyle/>
        <a:p>
          <a:endParaRPr lang="it-IT"/>
        </a:p>
      </dgm:t>
    </dgm:pt>
    <dgm:pt modelId="{7556E128-0F21-4041-B7DD-D744FCE57640}" type="sibTrans" cxnId="{090D2B2F-9D8C-446B-B972-BFA66E39D163}">
      <dgm:prSet/>
      <dgm:spPr/>
      <dgm:t>
        <a:bodyPr/>
        <a:lstStyle/>
        <a:p>
          <a:endParaRPr lang="it-IT"/>
        </a:p>
      </dgm:t>
    </dgm:pt>
    <dgm:pt modelId="{87D674BB-2C67-4D88-A9FC-66A197672918}">
      <dgm:prSet custT="1"/>
      <dgm:spPr/>
      <dgm:t>
        <a:bodyPr/>
        <a:lstStyle/>
        <a:p>
          <a:r>
            <a:rPr lang="it-IT" sz="2000" b="1" dirty="0">
              <a:latin typeface="Arial" panose="020B0604020202020204" pitchFamily="34" charset="0"/>
              <a:cs typeface="Arial" panose="020B0604020202020204" pitchFamily="34" charset="0"/>
            </a:rPr>
            <a:t>TARI</a:t>
          </a:r>
        </a:p>
        <a:p>
          <a:r>
            <a:rPr lang="it-IT" sz="1800" b="1" dirty="0">
              <a:solidFill>
                <a:schemeClr val="tx1"/>
              </a:solidFill>
              <a:latin typeface="Arial" panose="020B0604020202020204" pitchFamily="34" charset="0"/>
              <a:cs typeface="Arial" panose="020B0604020202020204" pitchFamily="34" charset="0"/>
            </a:rPr>
            <a:t>Le delibere emanate da ARERA sulla composizione dei PEF determineranno una </a:t>
          </a:r>
          <a:r>
            <a:rPr lang="it-IT" sz="1800" b="1" dirty="0" err="1">
              <a:solidFill>
                <a:schemeClr val="tx1"/>
              </a:solidFill>
              <a:latin typeface="Arial" panose="020B0604020202020204" pitchFamily="34" charset="0"/>
              <a:cs typeface="Arial" panose="020B0604020202020204" pitchFamily="34" charset="0"/>
            </a:rPr>
            <a:t>redifinizione</a:t>
          </a:r>
          <a:r>
            <a:rPr lang="it-IT" sz="1800" b="1" dirty="0">
              <a:solidFill>
                <a:schemeClr val="tx1"/>
              </a:solidFill>
              <a:latin typeface="Arial" panose="020B0604020202020204" pitchFamily="34" charset="0"/>
              <a:cs typeface="Arial" panose="020B0604020202020204" pitchFamily="34" charset="0"/>
            </a:rPr>
            <a:t> dei costi</a:t>
          </a:r>
        </a:p>
        <a:p>
          <a:r>
            <a:rPr lang="it-IT" sz="1800" b="1" dirty="0">
              <a:solidFill>
                <a:schemeClr val="tx1"/>
              </a:solidFill>
              <a:latin typeface="Arial" panose="020B0604020202020204" pitchFamily="34" charset="0"/>
              <a:cs typeface="Arial" panose="020B0604020202020204" pitchFamily="34" charset="0"/>
            </a:rPr>
            <a:t>In prospettiva delibere sulle tariffe</a:t>
          </a:r>
        </a:p>
      </dgm:t>
    </dgm:pt>
    <dgm:pt modelId="{BDE90A1A-AD5E-423F-964A-B44DD44CCFA1}" type="parTrans" cxnId="{50AEC06D-FDCB-4ED8-9560-CA9AB3B26202}">
      <dgm:prSet/>
      <dgm:spPr/>
      <dgm:t>
        <a:bodyPr/>
        <a:lstStyle/>
        <a:p>
          <a:endParaRPr lang="it-IT"/>
        </a:p>
      </dgm:t>
    </dgm:pt>
    <dgm:pt modelId="{0A8739FE-EE60-4588-946D-1FC622F269CB}" type="sibTrans" cxnId="{50AEC06D-FDCB-4ED8-9560-CA9AB3B26202}">
      <dgm:prSet/>
      <dgm:spPr/>
      <dgm:t>
        <a:bodyPr/>
        <a:lstStyle/>
        <a:p>
          <a:endParaRPr lang="it-IT"/>
        </a:p>
      </dgm:t>
    </dgm:pt>
    <dgm:pt modelId="{39F965B2-5DF7-43EE-B2AC-6C991E1C8217}">
      <dgm:prSet custT="1"/>
      <dgm:spPr/>
      <dgm:t>
        <a:bodyPr/>
        <a:lstStyle/>
        <a:p>
          <a:r>
            <a:rPr lang="it-IT" sz="2000" b="1" dirty="0">
              <a:latin typeface="Arial" panose="020B0604020202020204" pitchFamily="34" charset="0"/>
              <a:cs typeface="Arial" panose="020B0604020202020204" pitchFamily="34" charset="0"/>
            </a:rPr>
            <a:t>IMU e TASI</a:t>
          </a:r>
        </a:p>
        <a:p>
          <a:r>
            <a:rPr lang="it-IT" sz="2000" b="1" dirty="0">
              <a:latin typeface="Arial" panose="020B0604020202020204" pitchFamily="34" charset="0"/>
              <a:cs typeface="Arial" panose="020B0604020202020204" pitchFamily="34" charset="0"/>
            </a:rPr>
            <a:t>è prevista l’unificazione dei tributi in un unico prelievo tributario</a:t>
          </a:r>
          <a:endParaRPr lang="it-IT" sz="1800" b="1" dirty="0">
            <a:latin typeface="Arial" panose="020B0604020202020204" pitchFamily="34" charset="0"/>
            <a:cs typeface="Arial" panose="020B0604020202020204" pitchFamily="34" charset="0"/>
          </a:endParaRPr>
        </a:p>
      </dgm:t>
    </dgm:pt>
    <dgm:pt modelId="{E4043D35-93A4-4EFF-8CC8-1F3E5FA05C6B}" type="parTrans" cxnId="{D176155F-E567-4CAC-951E-304F2258ECC2}">
      <dgm:prSet/>
      <dgm:spPr/>
      <dgm:t>
        <a:bodyPr/>
        <a:lstStyle/>
        <a:p>
          <a:endParaRPr lang="it-IT"/>
        </a:p>
      </dgm:t>
    </dgm:pt>
    <dgm:pt modelId="{51B715E2-6464-4560-BDD1-37A122AFB536}" type="sibTrans" cxnId="{D176155F-E567-4CAC-951E-304F2258ECC2}">
      <dgm:prSet/>
      <dgm:spPr/>
      <dgm:t>
        <a:bodyPr/>
        <a:lstStyle/>
        <a:p>
          <a:endParaRPr lang="it-IT"/>
        </a:p>
      </dgm:t>
    </dgm:pt>
    <dgm:pt modelId="{C4303954-A44C-4CD1-AA0F-4C507E2F352D}">
      <dgm:prSet custT="1"/>
      <dgm:spPr/>
      <dgm:t>
        <a:bodyPr/>
        <a:lstStyle/>
        <a:p>
          <a:r>
            <a:rPr lang="it-IT" sz="2000" b="1" dirty="0">
              <a:latin typeface="Arial" panose="020B0604020202020204" pitchFamily="34" charset="0"/>
              <a:cs typeface="Arial" panose="020B0604020202020204" pitchFamily="34" charset="0"/>
            </a:rPr>
            <a:t>Imposta Pubblicità e </a:t>
          </a:r>
          <a:r>
            <a:rPr lang="it-IT" sz="2000" b="1" dirty="0" err="1">
              <a:latin typeface="Arial" panose="020B0604020202020204" pitchFamily="34" charset="0"/>
              <a:cs typeface="Arial" panose="020B0604020202020204" pitchFamily="34" charset="0"/>
            </a:rPr>
            <a:t>Cosap</a:t>
          </a:r>
          <a:r>
            <a:rPr lang="it-IT" sz="2000" b="1" dirty="0">
              <a:latin typeface="Arial" panose="020B0604020202020204" pitchFamily="34" charset="0"/>
              <a:cs typeface="Arial" panose="020B0604020202020204" pitchFamily="34" charset="0"/>
            </a:rPr>
            <a:t>/</a:t>
          </a:r>
          <a:r>
            <a:rPr lang="it-IT" sz="2000" b="1" dirty="0" err="1">
              <a:latin typeface="Arial" panose="020B0604020202020204" pitchFamily="34" charset="0"/>
              <a:cs typeface="Arial" panose="020B0604020202020204" pitchFamily="34" charset="0"/>
            </a:rPr>
            <a:t>Tosap</a:t>
          </a:r>
          <a:endParaRPr lang="it-IT" sz="2000" b="1" dirty="0">
            <a:latin typeface="Arial" panose="020B0604020202020204" pitchFamily="34" charset="0"/>
            <a:cs typeface="Arial" panose="020B0604020202020204" pitchFamily="34" charset="0"/>
          </a:endParaRPr>
        </a:p>
        <a:p>
          <a:r>
            <a:rPr lang="it-IT" sz="2000" b="1" dirty="0">
              <a:latin typeface="Arial" panose="020B0604020202020204" pitchFamily="34" charset="0"/>
              <a:cs typeface="Arial" panose="020B0604020202020204" pitchFamily="34" charset="0"/>
            </a:rPr>
            <a:t>è prevista l’unificazione dei tributi in un unico prelievo tributario</a:t>
          </a:r>
          <a:endParaRPr lang="it-IT" sz="2000" dirty="0">
            <a:latin typeface="Arial" panose="020B0604020202020204" pitchFamily="34" charset="0"/>
            <a:cs typeface="Arial" panose="020B0604020202020204" pitchFamily="34" charset="0"/>
          </a:endParaRPr>
        </a:p>
      </dgm:t>
    </dgm:pt>
    <dgm:pt modelId="{FFBD55F1-E89B-4330-973B-3EE392E86FE1}" type="parTrans" cxnId="{1725B412-3662-4D65-BC43-64F3A24CA6E6}">
      <dgm:prSet/>
      <dgm:spPr/>
      <dgm:t>
        <a:bodyPr/>
        <a:lstStyle/>
        <a:p>
          <a:endParaRPr lang="it-IT"/>
        </a:p>
      </dgm:t>
    </dgm:pt>
    <dgm:pt modelId="{5A901A08-7E77-412C-816E-8818748A0C29}" type="sibTrans" cxnId="{1725B412-3662-4D65-BC43-64F3A24CA6E6}">
      <dgm:prSet/>
      <dgm:spPr/>
      <dgm:t>
        <a:bodyPr/>
        <a:lstStyle/>
        <a:p>
          <a:endParaRPr lang="it-IT"/>
        </a:p>
      </dgm:t>
    </dgm:pt>
    <dgm:pt modelId="{30D36410-3C44-4E4A-9B68-EDC70A6F5B93}" type="pres">
      <dgm:prSet presAssocID="{B81123B6-19E6-45F4-9456-BAEE4EC5A012}" presName="composite" presStyleCnt="0">
        <dgm:presLayoutVars>
          <dgm:chMax val="1"/>
          <dgm:dir/>
          <dgm:resizeHandles val="exact"/>
        </dgm:presLayoutVars>
      </dgm:prSet>
      <dgm:spPr/>
    </dgm:pt>
    <dgm:pt modelId="{863519FD-3FC9-46B2-9B9D-86808CA12D30}" type="pres">
      <dgm:prSet presAssocID="{17991E2D-42F0-4846-8A23-FAC0CC0BD862}" presName="roof" presStyleLbl="dkBgShp" presStyleIdx="0" presStyleCnt="2"/>
      <dgm:spPr/>
    </dgm:pt>
    <dgm:pt modelId="{DA5EF2AC-A025-4B24-8C89-4E09A30D9C41}" type="pres">
      <dgm:prSet presAssocID="{17991E2D-42F0-4846-8A23-FAC0CC0BD862}" presName="pillars" presStyleCnt="0"/>
      <dgm:spPr/>
    </dgm:pt>
    <dgm:pt modelId="{5B8039A2-13B0-45CA-BDC6-DD339314A425}" type="pres">
      <dgm:prSet presAssocID="{17991E2D-42F0-4846-8A23-FAC0CC0BD862}" presName="pillar1" presStyleLbl="node1" presStyleIdx="0" presStyleCnt="3">
        <dgm:presLayoutVars>
          <dgm:bulletEnabled val="1"/>
        </dgm:presLayoutVars>
      </dgm:prSet>
      <dgm:spPr/>
    </dgm:pt>
    <dgm:pt modelId="{286D100C-AA7C-4486-ABA3-B05EFE455924}" type="pres">
      <dgm:prSet presAssocID="{39F965B2-5DF7-43EE-B2AC-6C991E1C8217}" presName="pillarX" presStyleLbl="node1" presStyleIdx="1" presStyleCnt="3">
        <dgm:presLayoutVars>
          <dgm:bulletEnabled val="1"/>
        </dgm:presLayoutVars>
      </dgm:prSet>
      <dgm:spPr/>
    </dgm:pt>
    <dgm:pt modelId="{36FD2778-1F79-4612-BF5A-FECC6C2A18AE}" type="pres">
      <dgm:prSet presAssocID="{C4303954-A44C-4CD1-AA0F-4C507E2F352D}" presName="pillarX" presStyleLbl="node1" presStyleIdx="2" presStyleCnt="3">
        <dgm:presLayoutVars>
          <dgm:bulletEnabled val="1"/>
        </dgm:presLayoutVars>
      </dgm:prSet>
      <dgm:spPr/>
    </dgm:pt>
    <dgm:pt modelId="{BD3C6D85-28CC-4F92-8E69-A4F02D6ED8B1}" type="pres">
      <dgm:prSet presAssocID="{17991E2D-42F0-4846-8A23-FAC0CC0BD862}" presName="base" presStyleLbl="dkBgShp" presStyleIdx="1" presStyleCnt="2"/>
      <dgm:spPr/>
    </dgm:pt>
  </dgm:ptLst>
  <dgm:cxnLst>
    <dgm:cxn modelId="{04A2E605-E8C7-461F-8D02-F63B4B425B70}" type="presOf" srcId="{17991E2D-42F0-4846-8A23-FAC0CC0BD862}" destId="{863519FD-3FC9-46B2-9B9D-86808CA12D30}" srcOrd="0" destOrd="0" presId="urn:microsoft.com/office/officeart/2005/8/layout/hList3"/>
    <dgm:cxn modelId="{9140EF10-2EF5-45A5-B315-B74741BC1D7A}" type="presOf" srcId="{39F965B2-5DF7-43EE-B2AC-6C991E1C8217}" destId="{286D100C-AA7C-4486-ABA3-B05EFE455924}" srcOrd="0" destOrd="0" presId="urn:microsoft.com/office/officeart/2005/8/layout/hList3"/>
    <dgm:cxn modelId="{1725B412-3662-4D65-BC43-64F3A24CA6E6}" srcId="{17991E2D-42F0-4846-8A23-FAC0CC0BD862}" destId="{C4303954-A44C-4CD1-AA0F-4C507E2F352D}" srcOrd="2" destOrd="0" parTransId="{FFBD55F1-E89B-4330-973B-3EE392E86FE1}" sibTransId="{5A901A08-7E77-412C-816E-8818748A0C29}"/>
    <dgm:cxn modelId="{090D2B2F-9D8C-446B-B972-BFA66E39D163}" srcId="{B81123B6-19E6-45F4-9456-BAEE4EC5A012}" destId="{17991E2D-42F0-4846-8A23-FAC0CC0BD862}" srcOrd="0" destOrd="0" parTransId="{9AB3D657-55D8-4D44-86C3-F15CD933772C}" sibTransId="{7556E128-0F21-4041-B7DD-D744FCE57640}"/>
    <dgm:cxn modelId="{D176155F-E567-4CAC-951E-304F2258ECC2}" srcId="{17991E2D-42F0-4846-8A23-FAC0CC0BD862}" destId="{39F965B2-5DF7-43EE-B2AC-6C991E1C8217}" srcOrd="1" destOrd="0" parTransId="{E4043D35-93A4-4EFF-8CC8-1F3E5FA05C6B}" sibTransId="{51B715E2-6464-4560-BDD1-37A122AFB536}"/>
    <dgm:cxn modelId="{50AEC06D-FDCB-4ED8-9560-CA9AB3B26202}" srcId="{17991E2D-42F0-4846-8A23-FAC0CC0BD862}" destId="{87D674BB-2C67-4D88-A9FC-66A197672918}" srcOrd="0" destOrd="0" parTransId="{BDE90A1A-AD5E-423F-964A-B44DD44CCFA1}" sibTransId="{0A8739FE-EE60-4588-946D-1FC622F269CB}"/>
    <dgm:cxn modelId="{ECB988B3-D30A-46E6-90A7-0AB2D298026E}" type="presOf" srcId="{87D674BB-2C67-4D88-A9FC-66A197672918}" destId="{5B8039A2-13B0-45CA-BDC6-DD339314A425}" srcOrd="0" destOrd="0" presId="urn:microsoft.com/office/officeart/2005/8/layout/hList3"/>
    <dgm:cxn modelId="{420E99C8-627E-48DC-8BEB-5110747F4AAA}" type="presOf" srcId="{B81123B6-19E6-45F4-9456-BAEE4EC5A012}" destId="{30D36410-3C44-4E4A-9B68-EDC70A6F5B93}" srcOrd="0" destOrd="0" presId="urn:microsoft.com/office/officeart/2005/8/layout/hList3"/>
    <dgm:cxn modelId="{9920BDE0-EBC2-4549-8781-BA516DF9C711}" type="presOf" srcId="{C4303954-A44C-4CD1-AA0F-4C507E2F352D}" destId="{36FD2778-1F79-4612-BF5A-FECC6C2A18AE}" srcOrd="0" destOrd="0" presId="urn:microsoft.com/office/officeart/2005/8/layout/hList3"/>
    <dgm:cxn modelId="{9C79B5BC-F5E9-4411-BFAC-65D132748745}" type="presParOf" srcId="{30D36410-3C44-4E4A-9B68-EDC70A6F5B93}" destId="{863519FD-3FC9-46B2-9B9D-86808CA12D30}" srcOrd="0" destOrd="0" presId="urn:microsoft.com/office/officeart/2005/8/layout/hList3"/>
    <dgm:cxn modelId="{B74A76A7-5F8A-4E20-A9F4-0729F986F8F0}" type="presParOf" srcId="{30D36410-3C44-4E4A-9B68-EDC70A6F5B93}" destId="{DA5EF2AC-A025-4B24-8C89-4E09A30D9C41}" srcOrd="1" destOrd="0" presId="urn:microsoft.com/office/officeart/2005/8/layout/hList3"/>
    <dgm:cxn modelId="{B3982C54-0684-4C5A-96EA-1365B46D448C}" type="presParOf" srcId="{DA5EF2AC-A025-4B24-8C89-4E09A30D9C41}" destId="{5B8039A2-13B0-45CA-BDC6-DD339314A425}" srcOrd="0" destOrd="0" presId="urn:microsoft.com/office/officeart/2005/8/layout/hList3"/>
    <dgm:cxn modelId="{8237A5F6-6461-4435-BA49-688A0C2344E5}" type="presParOf" srcId="{DA5EF2AC-A025-4B24-8C89-4E09A30D9C41}" destId="{286D100C-AA7C-4486-ABA3-B05EFE455924}" srcOrd="1" destOrd="0" presId="urn:microsoft.com/office/officeart/2005/8/layout/hList3"/>
    <dgm:cxn modelId="{392E0C3A-87A1-4F9E-9186-00827D97D7F9}" type="presParOf" srcId="{DA5EF2AC-A025-4B24-8C89-4E09A30D9C41}" destId="{36FD2778-1F79-4612-BF5A-FECC6C2A18AE}" srcOrd="2" destOrd="0" presId="urn:microsoft.com/office/officeart/2005/8/layout/hList3"/>
    <dgm:cxn modelId="{7992BD5C-1115-4D38-8165-DF3193C6A003}" type="presParOf" srcId="{30D36410-3C44-4E4A-9B68-EDC70A6F5B93}" destId="{BD3C6D85-28CC-4F92-8E69-A4F02D6ED8B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123B6-19E6-45F4-9456-BAEE4EC5A012}"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it-IT"/>
        </a:p>
      </dgm:t>
    </dgm:pt>
    <dgm:pt modelId="{17991E2D-42F0-4846-8A23-FAC0CC0BD862}">
      <dgm:prSet phldrT="[Testo]" custT="1"/>
      <dgm:spPr/>
      <dgm:t>
        <a:bodyPr/>
        <a:lstStyle/>
        <a:p>
          <a:r>
            <a:rPr lang="it-IT" sz="3000" b="1" dirty="0">
              <a:latin typeface="Arial" panose="020B0604020202020204" pitchFamily="34" charset="0"/>
              <a:cs typeface="Arial" panose="020B0604020202020204" pitchFamily="34" charset="0"/>
            </a:rPr>
            <a:t>Aspetti fondamentali del programma</a:t>
          </a:r>
        </a:p>
      </dgm:t>
    </dgm:pt>
    <dgm:pt modelId="{9AB3D657-55D8-4D44-86C3-F15CD933772C}" type="parTrans" cxnId="{090D2B2F-9D8C-446B-B972-BFA66E39D163}">
      <dgm:prSet/>
      <dgm:spPr/>
      <dgm:t>
        <a:bodyPr/>
        <a:lstStyle/>
        <a:p>
          <a:endParaRPr lang="it-IT"/>
        </a:p>
      </dgm:t>
    </dgm:pt>
    <dgm:pt modelId="{7556E128-0F21-4041-B7DD-D744FCE57640}" type="sibTrans" cxnId="{090D2B2F-9D8C-446B-B972-BFA66E39D163}">
      <dgm:prSet/>
      <dgm:spPr/>
      <dgm:t>
        <a:bodyPr/>
        <a:lstStyle/>
        <a:p>
          <a:endParaRPr lang="it-IT"/>
        </a:p>
      </dgm:t>
    </dgm:pt>
    <dgm:pt modelId="{87D674BB-2C67-4D88-A9FC-66A197672918}">
      <dgm:prSet custT="1"/>
      <dgm:spPr/>
      <dgm:t>
        <a:bodyPr/>
        <a:lstStyle/>
        <a:p>
          <a:r>
            <a:rPr lang="it-IT" sz="1800" b="1" dirty="0">
              <a:latin typeface="Arial" panose="020B0604020202020204" pitchFamily="34" charset="0"/>
              <a:cs typeface="Arial" panose="020B0604020202020204" pitchFamily="34" charset="0"/>
            </a:rPr>
            <a:t>Il programma deve riportare tutte le informazioni relative alle procedure di acquisizione di beni e servizi  previste per il biennio 2020-2021, per un importo stimato complessivo –al netto di Iva- superiore a € 40.000,00</a:t>
          </a:r>
          <a:endParaRPr lang="it-IT" sz="1800" dirty="0">
            <a:latin typeface="Arial" panose="020B0604020202020204" pitchFamily="34" charset="0"/>
            <a:cs typeface="Arial" panose="020B0604020202020204" pitchFamily="34" charset="0"/>
          </a:endParaRPr>
        </a:p>
      </dgm:t>
    </dgm:pt>
    <dgm:pt modelId="{BDE90A1A-AD5E-423F-964A-B44DD44CCFA1}" type="parTrans" cxnId="{50AEC06D-FDCB-4ED8-9560-CA9AB3B26202}">
      <dgm:prSet/>
      <dgm:spPr/>
      <dgm:t>
        <a:bodyPr/>
        <a:lstStyle/>
        <a:p>
          <a:endParaRPr lang="it-IT"/>
        </a:p>
      </dgm:t>
    </dgm:pt>
    <dgm:pt modelId="{0A8739FE-EE60-4588-946D-1FC622F269CB}" type="sibTrans" cxnId="{50AEC06D-FDCB-4ED8-9560-CA9AB3B26202}">
      <dgm:prSet/>
      <dgm:spPr/>
      <dgm:t>
        <a:bodyPr/>
        <a:lstStyle/>
        <a:p>
          <a:endParaRPr lang="it-IT"/>
        </a:p>
      </dgm:t>
    </dgm:pt>
    <dgm:pt modelId="{39F965B2-5DF7-43EE-B2AC-6C991E1C8217}">
      <dgm:prSet custT="1"/>
      <dgm:spPr/>
      <dgm:t>
        <a:bodyPr/>
        <a:lstStyle/>
        <a:p>
          <a:r>
            <a:rPr lang="it-IT" sz="1800" b="1" dirty="0">
              <a:latin typeface="Arial" panose="020B0604020202020204" pitchFamily="34" charset="0"/>
              <a:cs typeface="Arial" panose="020B0604020202020204" pitchFamily="34" charset="0"/>
            </a:rPr>
            <a:t>La stima del valore deve ricomprendere tutti gli acquisti dell’Ente per categorie omogenee, valutate in base alle prime tre cifre dl </a:t>
          </a:r>
          <a:r>
            <a:rPr lang="it-IT" sz="1800" b="1" dirty="0" err="1">
              <a:latin typeface="Arial" panose="020B0604020202020204" pitchFamily="34" charset="0"/>
              <a:cs typeface="Arial" panose="020B0604020202020204" pitchFamily="34" charset="0"/>
            </a:rPr>
            <a:t>Cpv</a:t>
          </a:r>
          <a:r>
            <a:rPr lang="it-IT" sz="1800" b="1" dirty="0">
              <a:latin typeface="Arial" panose="020B0604020202020204" pitchFamily="34" charset="0"/>
              <a:cs typeface="Arial" panose="020B0604020202020204" pitchFamily="34" charset="0"/>
            </a:rPr>
            <a:t> (Vocabolario Comune Appalti), che presenta coerenza con il V livello del piano dei conti finanziario</a:t>
          </a:r>
          <a:endParaRPr lang="it-IT" sz="1800" dirty="0">
            <a:latin typeface="Arial" panose="020B0604020202020204" pitchFamily="34" charset="0"/>
            <a:cs typeface="Arial" panose="020B0604020202020204" pitchFamily="34" charset="0"/>
          </a:endParaRPr>
        </a:p>
      </dgm:t>
    </dgm:pt>
    <dgm:pt modelId="{E4043D35-93A4-4EFF-8CC8-1F3E5FA05C6B}" type="parTrans" cxnId="{D176155F-E567-4CAC-951E-304F2258ECC2}">
      <dgm:prSet/>
      <dgm:spPr/>
      <dgm:t>
        <a:bodyPr/>
        <a:lstStyle/>
        <a:p>
          <a:endParaRPr lang="it-IT"/>
        </a:p>
      </dgm:t>
    </dgm:pt>
    <dgm:pt modelId="{51B715E2-6464-4560-BDD1-37A122AFB536}" type="sibTrans" cxnId="{D176155F-E567-4CAC-951E-304F2258ECC2}">
      <dgm:prSet/>
      <dgm:spPr/>
      <dgm:t>
        <a:bodyPr/>
        <a:lstStyle/>
        <a:p>
          <a:endParaRPr lang="it-IT"/>
        </a:p>
      </dgm:t>
    </dgm:pt>
    <dgm:pt modelId="{C4303954-A44C-4CD1-AA0F-4C507E2F352D}">
      <dgm:prSet custT="1"/>
      <dgm:spPr/>
      <dgm:t>
        <a:bodyPr/>
        <a:lstStyle/>
        <a:p>
          <a:r>
            <a:rPr lang="it-IT" sz="1800" b="1" dirty="0">
              <a:latin typeface="Arial" panose="020B0604020202020204" pitchFamily="34" charset="0"/>
              <a:cs typeface="Arial" panose="020B0604020202020204" pitchFamily="34" charset="0"/>
            </a:rPr>
            <a:t>Nel piano non devono essere ricompresi gli acquisti già attivati, anche se previsti su esercizi futuri, </a:t>
          </a:r>
          <a:r>
            <a:rPr lang="it-IT" sz="1800" b="1" dirty="0" err="1">
              <a:latin typeface="Arial" panose="020B0604020202020204" pitchFamily="34" charset="0"/>
              <a:cs typeface="Arial" panose="020B0604020202020204" pitchFamily="34" charset="0"/>
            </a:rPr>
            <a:t>purche</a:t>
          </a:r>
          <a:r>
            <a:rPr lang="it-IT" sz="1800" b="1" dirty="0">
              <a:latin typeface="Arial" panose="020B0604020202020204" pitchFamily="34" charset="0"/>
              <a:cs typeface="Arial" panose="020B0604020202020204" pitchFamily="34" charset="0"/>
            </a:rPr>
            <a:t>’ non giungano a scadenza nell’arco del biennio considerato</a:t>
          </a:r>
          <a:endParaRPr lang="it-IT" sz="1800" dirty="0">
            <a:latin typeface="Arial" panose="020B0604020202020204" pitchFamily="34" charset="0"/>
            <a:cs typeface="Arial" panose="020B0604020202020204" pitchFamily="34" charset="0"/>
          </a:endParaRPr>
        </a:p>
      </dgm:t>
    </dgm:pt>
    <dgm:pt modelId="{FFBD55F1-E89B-4330-973B-3EE392E86FE1}" type="parTrans" cxnId="{1725B412-3662-4D65-BC43-64F3A24CA6E6}">
      <dgm:prSet/>
      <dgm:spPr/>
      <dgm:t>
        <a:bodyPr/>
        <a:lstStyle/>
        <a:p>
          <a:endParaRPr lang="it-IT"/>
        </a:p>
      </dgm:t>
    </dgm:pt>
    <dgm:pt modelId="{5A901A08-7E77-412C-816E-8818748A0C29}" type="sibTrans" cxnId="{1725B412-3662-4D65-BC43-64F3A24CA6E6}">
      <dgm:prSet/>
      <dgm:spPr/>
      <dgm:t>
        <a:bodyPr/>
        <a:lstStyle/>
        <a:p>
          <a:endParaRPr lang="it-IT"/>
        </a:p>
      </dgm:t>
    </dgm:pt>
    <dgm:pt modelId="{30D36410-3C44-4E4A-9B68-EDC70A6F5B93}" type="pres">
      <dgm:prSet presAssocID="{B81123B6-19E6-45F4-9456-BAEE4EC5A012}" presName="composite" presStyleCnt="0">
        <dgm:presLayoutVars>
          <dgm:chMax val="1"/>
          <dgm:dir/>
          <dgm:resizeHandles val="exact"/>
        </dgm:presLayoutVars>
      </dgm:prSet>
      <dgm:spPr/>
    </dgm:pt>
    <dgm:pt modelId="{863519FD-3FC9-46B2-9B9D-86808CA12D30}" type="pres">
      <dgm:prSet presAssocID="{17991E2D-42F0-4846-8A23-FAC0CC0BD862}" presName="roof" presStyleLbl="dkBgShp" presStyleIdx="0" presStyleCnt="2"/>
      <dgm:spPr/>
    </dgm:pt>
    <dgm:pt modelId="{DA5EF2AC-A025-4B24-8C89-4E09A30D9C41}" type="pres">
      <dgm:prSet presAssocID="{17991E2D-42F0-4846-8A23-FAC0CC0BD862}" presName="pillars" presStyleCnt="0"/>
      <dgm:spPr/>
    </dgm:pt>
    <dgm:pt modelId="{5B8039A2-13B0-45CA-BDC6-DD339314A425}" type="pres">
      <dgm:prSet presAssocID="{17991E2D-42F0-4846-8A23-FAC0CC0BD862}" presName="pillar1" presStyleLbl="node1" presStyleIdx="0" presStyleCnt="3">
        <dgm:presLayoutVars>
          <dgm:bulletEnabled val="1"/>
        </dgm:presLayoutVars>
      </dgm:prSet>
      <dgm:spPr/>
    </dgm:pt>
    <dgm:pt modelId="{286D100C-AA7C-4486-ABA3-B05EFE455924}" type="pres">
      <dgm:prSet presAssocID="{39F965B2-5DF7-43EE-B2AC-6C991E1C8217}" presName="pillarX" presStyleLbl="node1" presStyleIdx="1" presStyleCnt="3">
        <dgm:presLayoutVars>
          <dgm:bulletEnabled val="1"/>
        </dgm:presLayoutVars>
      </dgm:prSet>
      <dgm:spPr/>
    </dgm:pt>
    <dgm:pt modelId="{36FD2778-1F79-4612-BF5A-FECC6C2A18AE}" type="pres">
      <dgm:prSet presAssocID="{C4303954-A44C-4CD1-AA0F-4C507E2F352D}" presName="pillarX" presStyleLbl="node1" presStyleIdx="2" presStyleCnt="3">
        <dgm:presLayoutVars>
          <dgm:bulletEnabled val="1"/>
        </dgm:presLayoutVars>
      </dgm:prSet>
      <dgm:spPr/>
    </dgm:pt>
    <dgm:pt modelId="{BD3C6D85-28CC-4F92-8E69-A4F02D6ED8B1}" type="pres">
      <dgm:prSet presAssocID="{17991E2D-42F0-4846-8A23-FAC0CC0BD862}" presName="base" presStyleLbl="dkBgShp" presStyleIdx="1" presStyleCnt="2"/>
      <dgm:spPr/>
    </dgm:pt>
  </dgm:ptLst>
  <dgm:cxnLst>
    <dgm:cxn modelId="{04A2E605-E8C7-461F-8D02-F63B4B425B70}" type="presOf" srcId="{17991E2D-42F0-4846-8A23-FAC0CC0BD862}" destId="{863519FD-3FC9-46B2-9B9D-86808CA12D30}" srcOrd="0" destOrd="0" presId="urn:microsoft.com/office/officeart/2005/8/layout/hList3"/>
    <dgm:cxn modelId="{9140EF10-2EF5-45A5-B315-B74741BC1D7A}" type="presOf" srcId="{39F965B2-5DF7-43EE-B2AC-6C991E1C8217}" destId="{286D100C-AA7C-4486-ABA3-B05EFE455924}" srcOrd="0" destOrd="0" presId="urn:microsoft.com/office/officeart/2005/8/layout/hList3"/>
    <dgm:cxn modelId="{1725B412-3662-4D65-BC43-64F3A24CA6E6}" srcId="{17991E2D-42F0-4846-8A23-FAC0CC0BD862}" destId="{C4303954-A44C-4CD1-AA0F-4C507E2F352D}" srcOrd="2" destOrd="0" parTransId="{FFBD55F1-E89B-4330-973B-3EE392E86FE1}" sibTransId="{5A901A08-7E77-412C-816E-8818748A0C29}"/>
    <dgm:cxn modelId="{090D2B2F-9D8C-446B-B972-BFA66E39D163}" srcId="{B81123B6-19E6-45F4-9456-BAEE4EC5A012}" destId="{17991E2D-42F0-4846-8A23-FAC0CC0BD862}" srcOrd="0" destOrd="0" parTransId="{9AB3D657-55D8-4D44-86C3-F15CD933772C}" sibTransId="{7556E128-0F21-4041-B7DD-D744FCE57640}"/>
    <dgm:cxn modelId="{D176155F-E567-4CAC-951E-304F2258ECC2}" srcId="{17991E2D-42F0-4846-8A23-FAC0CC0BD862}" destId="{39F965B2-5DF7-43EE-B2AC-6C991E1C8217}" srcOrd="1" destOrd="0" parTransId="{E4043D35-93A4-4EFF-8CC8-1F3E5FA05C6B}" sibTransId="{51B715E2-6464-4560-BDD1-37A122AFB536}"/>
    <dgm:cxn modelId="{50AEC06D-FDCB-4ED8-9560-CA9AB3B26202}" srcId="{17991E2D-42F0-4846-8A23-FAC0CC0BD862}" destId="{87D674BB-2C67-4D88-A9FC-66A197672918}" srcOrd="0" destOrd="0" parTransId="{BDE90A1A-AD5E-423F-964A-B44DD44CCFA1}" sibTransId="{0A8739FE-EE60-4588-946D-1FC622F269CB}"/>
    <dgm:cxn modelId="{ECB988B3-D30A-46E6-90A7-0AB2D298026E}" type="presOf" srcId="{87D674BB-2C67-4D88-A9FC-66A197672918}" destId="{5B8039A2-13B0-45CA-BDC6-DD339314A425}" srcOrd="0" destOrd="0" presId="urn:microsoft.com/office/officeart/2005/8/layout/hList3"/>
    <dgm:cxn modelId="{420E99C8-627E-48DC-8BEB-5110747F4AAA}" type="presOf" srcId="{B81123B6-19E6-45F4-9456-BAEE4EC5A012}" destId="{30D36410-3C44-4E4A-9B68-EDC70A6F5B93}" srcOrd="0" destOrd="0" presId="urn:microsoft.com/office/officeart/2005/8/layout/hList3"/>
    <dgm:cxn modelId="{9920BDE0-EBC2-4549-8781-BA516DF9C711}" type="presOf" srcId="{C4303954-A44C-4CD1-AA0F-4C507E2F352D}" destId="{36FD2778-1F79-4612-BF5A-FECC6C2A18AE}" srcOrd="0" destOrd="0" presId="urn:microsoft.com/office/officeart/2005/8/layout/hList3"/>
    <dgm:cxn modelId="{9C79B5BC-F5E9-4411-BFAC-65D132748745}" type="presParOf" srcId="{30D36410-3C44-4E4A-9B68-EDC70A6F5B93}" destId="{863519FD-3FC9-46B2-9B9D-86808CA12D30}" srcOrd="0" destOrd="0" presId="urn:microsoft.com/office/officeart/2005/8/layout/hList3"/>
    <dgm:cxn modelId="{B74A76A7-5F8A-4E20-A9F4-0729F986F8F0}" type="presParOf" srcId="{30D36410-3C44-4E4A-9B68-EDC70A6F5B93}" destId="{DA5EF2AC-A025-4B24-8C89-4E09A30D9C41}" srcOrd="1" destOrd="0" presId="urn:microsoft.com/office/officeart/2005/8/layout/hList3"/>
    <dgm:cxn modelId="{B3982C54-0684-4C5A-96EA-1365B46D448C}" type="presParOf" srcId="{DA5EF2AC-A025-4B24-8C89-4E09A30D9C41}" destId="{5B8039A2-13B0-45CA-BDC6-DD339314A425}" srcOrd="0" destOrd="0" presId="urn:microsoft.com/office/officeart/2005/8/layout/hList3"/>
    <dgm:cxn modelId="{8237A5F6-6461-4435-BA49-688A0C2344E5}" type="presParOf" srcId="{DA5EF2AC-A025-4B24-8C89-4E09A30D9C41}" destId="{286D100C-AA7C-4486-ABA3-B05EFE455924}" srcOrd="1" destOrd="0" presId="urn:microsoft.com/office/officeart/2005/8/layout/hList3"/>
    <dgm:cxn modelId="{392E0C3A-87A1-4F9E-9186-00827D97D7F9}" type="presParOf" srcId="{DA5EF2AC-A025-4B24-8C89-4E09A30D9C41}" destId="{36FD2778-1F79-4612-BF5A-FECC6C2A18AE}" srcOrd="2" destOrd="0" presId="urn:microsoft.com/office/officeart/2005/8/layout/hList3"/>
    <dgm:cxn modelId="{7992BD5C-1115-4D38-8165-DF3193C6A003}" type="presParOf" srcId="{30D36410-3C44-4E4A-9B68-EDC70A6F5B93}" destId="{BD3C6D85-28CC-4F92-8E69-A4F02D6ED8B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3E384-3EC0-4679-AB0F-88CEB7C5E9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t-IT"/>
        </a:p>
      </dgm:t>
    </dgm:pt>
    <dgm:pt modelId="{A806E5A3-E0E4-4D16-9CA7-1EBE1B8D0DDD}">
      <dgm:prSet phldrT="[Testo]" custT="1"/>
      <dgm:spPr/>
      <dgm:t>
        <a:bodyPr/>
        <a:lstStyle/>
        <a:p>
          <a:r>
            <a:rPr lang="it-IT" sz="2000" b="1" dirty="0">
              <a:latin typeface="Arial" panose="020B0604020202020204" pitchFamily="34" charset="0"/>
              <a:cs typeface="Arial" panose="020B0604020202020204" pitchFamily="34" charset="0"/>
            </a:rPr>
            <a:t>D. Lgs. 175/2016</a:t>
          </a:r>
        </a:p>
        <a:p>
          <a:r>
            <a:rPr lang="it-IT" sz="2000" b="1" dirty="0">
              <a:latin typeface="Arial" panose="020B0604020202020204" pitchFamily="34" charset="0"/>
              <a:cs typeface="Arial" panose="020B0604020202020204" pitchFamily="34" charset="0"/>
            </a:rPr>
            <a:t>Testo unico in materia di società a partecipazione pubblica – T.U.S.P</a:t>
          </a:r>
          <a:r>
            <a:rPr lang="it-IT" sz="2000" dirty="0">
              <a:latin typeface="Arial" panose="020B0604020202020204" pitchFamily="34" charset="0"/>
              <a:cs typeface="Arial" panose="020B0604020202020204" pitchFamily="34" charset="0"/>
            </a:rPr>
            <a:t>.:</a:t>
          </a:r>
        </a:p>
      </dgm:t>
    </dgm:pt>
    <dgm:pt modelId="{0C1D3800-C6AD-42AE-B03F-5E2CDE9A26EF}" type="parTrans" cxnId="{0B493F6F-9779-4ED6-94B9-0271A072CCF2}">
      <dgm:prSet/>
      <dgm:spPr/>
      <dgm:t>
        <a:bodyPr/>
        <a:lstStyle/>
        <a:p>
          <a:endParaRPr lang="it-IT"/>
        </a:p>
      </dgm:t>
    </dgm:pt>
    <dgm:pt modelId="{A2AAEDDA-6E6C-4DA2-8534-9DFA19A0A7C6}" type="sibTrans" cxnId="{0B493F6F-9779-4ED6-94B9-0271A072CCF2}">
      <dgm:prSet/>
      <dgm:spPr/>
      <dgm:t>
        <a:bodyPr/>
        <a:lstStyle/>
        <a:p>
          <a:endParaRPr lang="it-IT"/>
        </a:p>
      </dgm:t>
    </dgm:pt>
    <dgm:pt modelId="{E40121CD-9898-4329-B381-2F84BC39D0B0}">
      <dgm:prSet custT="1"/>
      <dgm:spPr/>
      <dgm:t>
        <a:bodyPr/>
        <a:lstStyle/>
        <a:p>
          <a:r>
            <a:rPr lang="it-IT" sz="1800" b="1" dirty="0">
              <a:solidFill>
                <a:schemeClr val="tx2">
                  <a:lumMod val="25000"/>
                </a:schemeClr>
              </a:solidFill>
              <a:latin typeface="Arial" panose="020B0604020202020204" pitchFamily="34" charset="0"/>
              <a:cs typeface="Arial" panose="020B0604020202020204" pitchFamily="34" charset="0"/>
            </a:rPr>
            <a:t>Ha reso sistematica la ricognizione delle partecipazioni societarie, da parte degli Enti, prevedendo</a:t>
          </a:r>
          <a:r>
            <a:rPr lang="it-IT" sz="1800" b="1" dirty="0">
              <a:solidFill>
                <a:schemeClr val="accent4">
                  <a:lumMod val="60000"/>
                  <a:lumOff val="40000"/>
                </a:schemeClr>
              </a:solidFill>
              <a:latin typeface="Arial" panose="020B0604020202020204" pitchFamily="34" charset="0"/>
              <a:cs typeface="Arial" panose="020B0604020202020204" pitchFamily="34" charset="0"/>
            </a:rPr>
            <a:t>:	</a:t>
          </a:r>
          <a:endParaRPr lang="it-IT" sz="1800" dirty="0">
            <a:solidFill>
              <a:schemeClr val="accent4">
                <a:lumMod val="60000"/>
                <a:lumOff val="40000"/>
              </a:schemeClr>
            </a:solidFill>
            <a:latin typeface="Arial" panose="020B0604020202020204" pitchFamily="34" charset="0"/>
            <a:cs typeface="Arial" panose="020B0604020202020204" pitchFamily="34" charset="0"/>
          </a:endParaRPr>
        </a:p>
      </dgm:t>
    </dgm:pt>
    <dgm:pt modelId="{DA25CC01-B8D1-40A6-8339-98E550F079B8}" type="parTrans" cxnId="{8FA7C292-980C-4BAD-8FD0-D1C36B4E85D0}">
      <dgm:prSet/>
      <dgm:spPr/>
      <dgm:t>
        <a:bodyPr/>
        <a:lstStyle/>
        <a:p>
          <a:endParaRPr lang="it-IT"/>
        </a:p>
      </dgm:t>
    </dgm:pt>
    <dgm:pt modelId="{42B66300-E5AA-4A6C-B4D9-E7286816084C}" type="sibTrans" cxnId="{8FA7C292-980C-4BAD-8FD0-D1C36B4E85D0}">
      <dgm:prSet/>
      <dgm:spPr/>
      <dgm:t>
        <a:bodyPr/>
        <a:lstStyle/>
        <a:p>
          <a:endParaRPr lang="it-IT"/>
        </a:p>
      </dgm:t>
    </dgm:pt>
    <dgm:pt modelId="{2B34331B-9E92-4892-B1CE-71279A398C3C}">
      <dgm:prSet custT="1"/>
      <dgm:spPr/>
      <dgm:t>
        <a:bodyPr/>
        <a:lstStyle/>
        <a:p>
          <a:r>
            <a:rPr lang="it-IT" sz="1800" b="1" dirty="0">
              <a:solidFill>
                <a:srgbClr val="003399"/>
              </a:solidFill>
              <a:latin typeface="Arial" panose="020B0604020202020204" pitchFamily="34" charset="0"/>
              <a:cs typeface="Arial" panose="020B0604020202020204" pitchFamily="34" charset="0"/>
            </a:rPr>
            <a:t>Una razionalizzazione/ricognizione straordinaria, che doveva essere eseguita entro il 30 settembre 2017</a:t>
          </a:r>
        </a:p>
      </dgm:t>
    </dgm:pt>
    <dgm:pt modelId="{D07C264D-A07D-47E5-9447-A6D87FDBD4D5}" type="parTrans" cxnId="{BF17ACF2-C5D5-4EA0-B527-4B06A4AC1048}">
      <dgm:prSet/>
      <dgm:spPr/>
      <dgm:t>
        <a:bodyPr/>
        <a:lstStyle/>
        <a:p>
          <a:endParaRPr lang="it-IT"/>
        </a:p>
      </dgm:t>
    </dgm:pt>
    <dgm:pt modelId="{309C5494-524F-4E7D-A324-14C250E85495}" type="sibTrans" cxnId="{BF17ACF2-C5D5-4EA0-B527-4B06A4AC1048}">
      <dgm:prSet/>
      <dgm:spPr/>
      <dgm:t>
        <a:bodyPr/>
        <a:lstStyle/>
        <a:p>
          <a:endParaRPr lang="it-IT"/>
        </a:p>
      </dgm:t>
    </dgm:pt>
    <dgm:pt modelId="{F578EE44-69A7-47A3-B0BE-4536DFCC0969}">
      <dgm:prSet custT="1"/>
      <dgm:spPr/>
      <dgm:t>
        <a:bodyPr/>
        <a:lstStyle/>
        <a:p>
          <a:r>
            <a:rPr lang="it-IT" sz="1800" b="1" dirty="0">
              <a:solidFill>
                <a:srgbClr val="003399"/>
              </a:solidFill>
              <a:latin typeface="Arial" panose="020B0604020202020204" pitchFamily="34" charset="0"/>
              <a:cs typeface="Arial" panose="020B0604020202020204" pitchFamily="34" charset="0"/>
            </a:rPr>
            <a:t>Una revisione periodica con cadenza annuale</a:t>
          </a:r>
        </a:p>
      </dgm:t>
    </dgm:pt>
    <dgm:pt modelId="{F0FDE97D-63F4-49C1-A714-1B0A8D8C46EC}" type="parTrans" cxnId="{0E65C0D1-B61F-4604-8873-2146519BC813}">
      <dgm:prSet/>
      <dgm:spPr/>
      <dgm:t>
        <a:bodyPr/>
        <a:lstStyle/>
        <a:p>
          <a:endParaRPr lang="it-IT"/>
        </a:p>
      </dgm:t>
    </dgm:pt>
    <dgm:pt modelId="{B3D89748-35E9-48D5-B360-CE3D18D2E9FB}" type="sibTrans" cxnId="{0E65C0D1-B61F-4604-8873-2146519BC813}">
      <dgm:prSet/>
      <dgm:spPr/>
      <dgm:t>
        <a:bodyPr/>
        <a:lstStyle/>
        <a:p>
          <a:endParaRPr lang="it-IT"/>
        </a:p>
      </dgm:t>
    </dgm:pt>
    <dgm:pt modelId="{1285248B-EDF4-4CC4-9652-CE73C0807C7D}" type="pres">
      <dgm:prSet presAssocID="{9B83E384-3EC0-4679-AB0F-88CEB7C5E953}" presName="Name0" presStyleCnt="0">
        <dgm:presLayoutVars>
          <dgm:chPref val="1"/>
          <dgm:dir/>
          <dgm:animOne val="branch"/>
          <dgm:animLvl val="lvl"/>
          <dgm:resizeHandles val="exact"/>
        </dgm:presLayoutVars>
      </dgm:prSet>
      <dgm:spPr/>
    </dgm:pt>
    <dgm:pt modelId="{233B6625-F2EA-4279-9FD1-21E665577127}" type="pres">
      <dgm:prSet presAssocID="{A806E5A3-E0E4-4D16-9CA7-1EBE1B8D0DDD}" presName="root1" presStyleCnt="0"/>
      <dgm:spPr/>
    </dgm:pt>
    <dgm:pt modelId="{4F40D068-2210-4786-8988-6C5860D2A2F4}" type="pres">
      <dgm:prSet presAssocID="{A806E5A3-E0E4-4D16-9CA7-1EBE1B8D0DDD}" presName="LevelOneTextNode" presStyleLbl="node0" presStyleIdx="0" presStyleCnt="1" custAng="5400000" custScaleX="242492" custScaleY="77057" custLinFactX="-96916" custLinFactNeighborX="-100000" custLinFactNeighborY="1675">
        <dgm:presLayoutVars>
          <dgm:chPref val="3"/>
        </dgm:presLayoutVars>
      </dgm:prSet>
      <dgm:spPr/>
    </dgm:pt>
    <dgm:pt modelId="{12A7069E-0ADE-443B-B4DB-05F774A26AD9}" type="pres">
      <dgm:prSet presAssocID="{A806E5A3-E0E4-4D16-9CA7-1EBE1B8D0DDD}" presName="level2hierChild" presStyleCnt="0"/>
      <dgm:spPr/>
    </dgm:pt>
    <dgm:pt modelId="{07728378-63F6-4000-BCF5-D84A371A2D88}" type="pres">
      <dgm:prSet presAssocID="{DA25CC01-B8D1-40A6-8339-98E550F079B8}" presName="conn2-1" presStyleLbl="parChTrans1D2" presStyleIdx="0" presStyleCnt="1"/>
      <dgm:spPr/>
    </dgm:pt>
    <dgm:pt modelId="{0D1A27D2-D0B0-4D74-AA74-A4565E2ACB0B}" type="pres">
      <dgm:prSet presAssocID="{DA25CC01-B8D1-40A6-8339-98E550F079B8}" presName="connTx" presStyleLbl="parChTrans1D2" presStyleIdx="0" presStyleCnt="1"/>
      <dgm:spPr/>
    </dgm:pt>
    <dgm:pt modelId="{CA257899-EF9C-48CF-B4B3-6AC96F0810F7}" type="pres">
      <dgm:prSet presAssocID="{E40121CD-9898-4329-B381-2F84BC39D0B0}" presName="root2" presStyleCnt="0"/>
      <dgm:spPr/>
    </dgm:pt>
    <dgm:pt modelId="{5D5C619F-F488-4A06-91E3-3333AA117AA9}" type="pres">
      <dgm:prSet presAssocID="{E40121CD-9898-4329-B381-2F84BC39D0B0}" presName="LevelTwoTextNode" presStyleLbl="node2" presStyleIdx="0" presStyleCnt="1" custScaleX="141543" custScaleY="268904" custLinFactNeighborX="28246" custLinFactNeighborY="10629">
        <dgm:presLayoutVars>
          <dgm:chPref val="3"/>
        </dgm:presLayoutVars>
      </dgm:prSet>
      <dgm:spPr/>
    </dgm:pt>
    <dgm:pt modelId="{563602A4-6C54-4286-9FE1-C438FE2782F8}" type="pres">
      <dgm:prSet presAssocID="{E40121CD-9898-4329-B381-2F84BC39D0B0}" presName="level3hierChild" presStyleCnt="0"/>
      <dgm:spPr/>
    </dgm:pt>
    <dgm:pt modelId="{A31DC77C-4246-4D36-AFC0-7F1788E204C3}" type="pres">
      <dgm:prSet presAssocID="{D07C264D-A07D-47E5-9447-A6D87FDBD4D5}" presName="conn2-1" presStyleLbl="parChTrans1D3" presStyleIdx="0" presStyleCnt="2"/>
      <dgm:spPr/>
    </dgm:pt>
    <dgm:pt modelId="{5DB64A46-6AAD-4010-B54D-00E85D049227}" type="pres">
      <dgm:prSet presAssocID="{D07C264D-A07D-47E5-9447-A6D87FDBD4D5}" presName="connTx" presStyleLbl="parChTrans1D3" presStyleIdx="0" presStyleCnt="2"/>
      <dgm:spPr/>
    </dgm:pt>
    <dgm:pt modelId="{1E293038-F0F2-4281-B6EB-7D0FA0788B3C}" type="pres">
      <dgm:prSet presAssocID="{2B34331B-9E92-4892-B1CE-71279A398C3C}" presName="root2" presStyleCnt="0"/>
      <dgm:spPr/>
    </dgm:pt>
    <dgm:pt modelId="{CA1B1BEF-2D59-42C3-A963-4C2122484F0A}" type="pres">
      <dgm:prSet presAssocID="{2B34331B-9E92-4892-B1CE-71279A398C3C}" presName="LevelTwoTextNode" presStyleLbl="node3" presStyleIdx="0" presStyleCnt="2" custScaleX="142867" custScaleY="194335" custLinFactNeighborX="41899" custLinFactNeighborY="-69265">
        <dgm:presLayoutVars>
          <dgm:chPref val="3"/>
        </dgm:presLayoutVars>
      </dgm:prSet>
      <dgm:spPr/>
    </dgm:pt>
    <dgm:pt modelId="{8509C817-B609-4C34-872A-B086BAC75B3C}" type="pres">
      <dgm:prSet presAssocID="{2B34331B-9E92-4892-B1CE-71279A398C3C}" presName="level3hierChild" presStyleCnt="0"/>
      <dgm:spPr/>
    </dgm:pt>
    <dgm:pt modelId="{5C0CAA0F-8582-4662-8466-0556FF37C4C1}" type="pres">
      <dgm:prSet presAssocID="{F0FDE97D-63F4-49C1-A714-1B0A8D8C46EC}" presName="conn2-1" presStyleLbl="parChTrans1D3" presStyleIdx="1" presStyleCnt="2"/>
      <dgm:spPr/>
    </dgm:pt>
    <dgm:pt modelId="{F5DB44BB-FEBD-4B7A-9A2C-61B9E91D20C4}" type="pres">
      <dgm:prSet presAssocID="{F0FDE97D-63F4-49C1-A714-1B0A8D8C46EC}" presName="connTx" presStyleLbl="parChTrans1D3" presStyleIdx="1" presStyleCnt="2"/>
      <dgm:spPr/>
    </dgm:pt>
    <dgm:pt modelId="{65F26310-7D27-41E0-A987-B85B165C0BCD}" type="pres">
      <dgm:prSet presAssocID="{F578EE44-69A7-47A3-B0BE-4536DFCC0969}" presName="root2" presStyleCnt="0"/>
      <dgm:spPr/>
    </dgm:pt>
    <dgm:pt modelId="{2811FE4C-ADA1-4BE8-A404-FEC0E6316DC8}" type="pres">
      <dgm:prSet presAssocID="{F578EE44-69A7-47A3-B0BE-4536DFCC0969}" presName="LevelTwoTextNode" presStyleLbl="node3" presStyleIdx="1" presStyleCnt="2" custScaleX="146274" custLinFactNeighborX="42075" custLinFactNeighborY="65861">
        <dgm:presLayoutVars>
          <dgm:chPref val="3"/>
        </dgm:presLayoutVars>
      </dgm:prSet>
      <dgm:spPr/>
    </dgm:pt>
    <dgm:pt modelId="{F42CD7C6-8B88-4DD8-A800-ECF874740397}" type="pres">
      <dgm:prSet presAssocID="{F578EE44-69A7-47A3-B0BE-4536DFCC0969}" presName="level3hierChild" presStyleCnt="0"/>
      <dgm:spPr/>
    </dgm:pt>
  </dgm:ptLst>
  <dgm:cxnLst>
    <dgm:cxn modelId="{5D8F7802-4361-4A73-ADF9-14B2B7484276}" type="presOf" srcId="{D07C264D-A07D-47E5-9447-A6D87FDBD4D5}" destId="{5DB64A46-6AAD-4010-B54D-00E85D049227}" srcOrd="1" destOrd="0" presId="urn:microsoft.com/office/officeart/2008/layout/HorizontalMultiLevelHierarchy"/>
    <dgm:cxn modelId="{32351018-DE10-4258-8B09-82CF6E9F639D}" type="presOf" srcId="{F0FDE97D-63F4-49C1-A714-1B0A8D8C46EC}" destId="{F5DB44BB-FEBD-4B7A-9A2C-61B9E91D20C4}" srcOrd="1" destOrd="0" presId="urn:microsoft.com/office/officeart/2008/layout/HorizontalMultiLevelHierarchy"/>
    <dgm:cxn modelId="{7AFB5F1A-CD4C-4710-874D-9BA6CC554997}" type="presOf" srcId="{2B34331B-9E92-4892-B1CE-71279A398C3C}" destId="{CA1B1BEF-2D59-42C3-A963-4C2122484F0A}" srcOrd="0" destOrd="0" presId="urn:microsoft.com/office/officeart/2008/layout/HorizontalMultiLevelHierarchy"/>
    <dgm:cxn modelId="{A05D591B-6A32-49E3-A275-4058C738948C}" type="presOf" srcId="{9B83E384-3EC0-4679-AB0F-88CEB7C5E953}" destId="{1285248B-EDF4-4CC4-9652-CE73C0807C7D}" srcOrd="0" destOrd="0" presId="urn:microsoft.com/office/officeart/2008/layout/HorizontalMultiLevelHierarchy"/>
    <dgm:cxn modelId="{FAB2353B-3757-46C0-9E76-81A52F8614FB}" type="presOf" srcId="{DA25CC01-B8D1-40A6-8339-98E550F079B8}" destId="{0D1A27D2-D0B0-4D74-AA74-A4565E2ACB0B}" srcOrd="1" destOrd="0" presId="urn:microsoft.com/office/officeart/2008/layout/HorizontalMultiLevelHierarchy"/>
    <dgm:cxn modelId="{5BB9974B-6366-408B-9872-082905508DD2}" type="presOf" srcId="{A806E5A3-E0E4-4D16-9CA7-1EBE1B8D0DDD}" destId="{4F40D068-2210-4786-8988-6C5860D2A2F4}" srcOrd="0" destOrd="0" presId="urn:microsoft.com/office/officeart/2008/layout/HorizontalMultiLevelHierarchy"/>
    <dgm:cxn modelId="{DD0FD26D-7A60-4733-A100-D0728681B0F3}" type="presOf" srcId="{E40121CD-9898-4329-B381-2F84BC39D0B0}" destId="{5D5C619F-F488-4A06-91E3-3333AA117AA9}" srcOrd="0" destOrd="0" presId="urn:microsoft.com/office/officeart/2008/layout/HorizontalMultiLevelHierarchy"/>
    <dgm:cxn modelId="{0B493F6F-9779-4ED6-94B9-0271A072CCF2}" srcId="{9B83E384-3EC0-4679-AB0F-88CEB7C5E953}" destId="{A806E5A3-E0E4-4D16-9CA7-1EBE1B8D0DDD}" srcOrd="0" destOrd="0" parTransId="{0C1D3800-C6AD-42AE-B03F-5E2CDE9A26EF}" sibTransId="{A2AAEDDA-6E6C-4DA2-8534-9DFA19A0A7C6}"/>
    <dgm:cxn modelId="{DB149974-B5F8-4D23-8717-8562A24F06A8}" type="presOf" srcId="{DA25CC01-B8D1-40A6-8339-98E550F079B8}" destId="{07728378-63F6-4000-BCF5-D84A371A2D88}" srcOrd="0" destOrd="0" presId="urn:microsoft.com/office/officeart/2008/layout/HorizontalMultiLevelHierarchy"/>
    <dgm:cxn modelId="{8FA7C292-980C-4BAD-8FD0-D1C36B4E85D0}" srcId="{A806E5A3-E0E4-4D16-9CA7-1EBE1B8D0DDD}" destId="{E40121CD-9898-4329-B381-2F84BC39D0B0}" srcOrd="0" destOrd="0" parTransId="{DA25CC01-B8D1-40A6-8339-98E550F079B8}" sibTransId="{42B66300-E5AA-4A6C-B4D9-E7286816084C}"/>
    <dgm:cxn modelId="{1D8B61B2-5B3C-40F3-8010-5FDC7F26FC5E}" type="presOf" srcId="{F0FDE97D-63F4-49C1-A714-1B0A8D8C46EC}" destId="{5C0CAA0F-8582-4662-8466-0556FF37C4C1}" srcOrd="0" destOrd="0" presId="urn:microsoft.com/office/officeart/2008/layout/HorizontalMultiLevelHierarchy"/>
    <dgm:cxn modelId="{6ADCD7B7-11AB-4BB3-86F7-3169B4842C3E}" type="presOf" srcId="{D07C264D-A07D-47E5-9447-A6D87FDBD4D5}" destId="{A31DC77C-4246-4D36-AFC0-7F1788E204C3}" srcOrd="0" destOrd="0" presId="urn:microsoft.com/office/officeart/2008/layout/HorizontalMultiLevelHierarchy"/>
    <dgm:cxn modelId="{0E65C0D1-B61F-4604-8873-2146519BC813}" srcId="{E40121CD-9898-4329-B381-2F84BC39D0B0}" destId="{F578EE44-69A7-47A3-B0BE-4536DFCC0969}" srcOrd="1" destOrd="0" parTransId="{F0FDE97D-63F4-49C1-A714-1B0A8D8C46EC}" sibTransId="{B3D89748-35E9-48D5-B360-CE3D18D2E9FB}"/>
    <dgm:cxn modelId="{01B288E5-0C3F-4304-A12E-958F4FACCFB7}" type="presOf" srcId="{F578EE44-69A7-47A3-B0BE-4536DFCC0969}" destId="{2811FE4C-ADA1-4BE8-A404-FEC0E6316DC8}" srcOrd="0" destOrd="0" presId="urn:microsoft.com/office/officeart/2008/layout/HorizontalMultiLevelHierarchy"/>
    <dgm:cxn modelId="{BF17ACF2-C5D5-4EA0-B527-4B06A4AC1048}" srcId="{E40121CD-9898-4329-B381-2F84BC39D0B0}" destId="{2B34331B-9E92-4892-B1CE-71279A398C3C}" srcOrd="0" destOrd="0" parTransId="{D07C264D-A07D-47E5-9447-A6D87FDBD4D5}" sibTransId="{309C5494-524F-4E7D-A324-14C250E85495}"/>
    <dgm:cxn modelId="{C7AB6EEE-666A-4D00-B427-A7F6953FD15B}" type="presParOf" srcId="{1285248B-EDF4-4CC4-9652-CE73C0807C7D}" destId="{233B6625-F2EA-4279-9FD1-21E665577127}" srcOrd="0" destOrd="0" presId="urn:microsoft.com/office/officeart/2008/layout/HorizontalMultiLevelHierarchy"/>
    <dgm:cxn modelId="{44BFB41F-8924-43CA-A808-9B121545064A}" type="presParOf" srcId="{233B6625-F2EA-4279-9FD1-21E665577127}" destId="{4F40D068-2210-4786-8988-6C5860D2A2F4}" srcOrd="0" destOrd="0" presId="urn:microsoft.com/office/officeart/2008/layout/HorizontalMultiLevelHierarchy"/>
    <dgm:cxn modelId="{0FD0C46A-70FF-43E8-B391-15DCC07E36FC}" type="presParOf" srcId="{233B6625-F2EA-4279-9FD1-21E665577127}" destId="{12A7069E-0ADE-443B-B4DB-05F774A26AD9}" srcOrd="1" destOrd="0" presId="urn:microsoft.com/office/officeart/2008/layout/HorizontalMultiLevelHierarchy"/>
    <dgm:cxn modelId="{61D69795-4860-4632-A05D-17D60728ACA9}" type="presParOf" srcId="{12A7069E-0ADE-443B-B4DB-05F774A26AD9}" destId="{07728378-63F6-4000-BCF5-D84A371A2D88}" srcOrd="0" destOrd="0" presId="urn:microsoft.com/office/officeart/2008/layout/HorizontalMultiLevelHierarchy"/>
    <dgm:cxn modelId="{5132A547-0B1B-4B3A-BE85-521C43872779}" type="presParOf" srcId="{07728378-63F6-4000-BCF5-D84A371A2D88}" destId="{0D1A27D2-D0B0-4D74-AA74-A4565E2ACB0B}" srcOrd="0" destOrd="0" presId="urn:microsoft.com/office/officeart/2008/layout/HorizontalMultiLevelHierarchy"/>
    <dgm:cxn modelId="{E61794B2-A2E2-4ED5-8520-38287CFAF1CD}" type="presParOf" srcId="{12A7069E-0ADE-443B-B4DB-05F774A26AD9}" destId="{CA257899-EF9C-48CF-B4B3-6AC96F0810F7}" srcOrd="1" destOrd="0" presId="urn:microsoft.com/office/officeart/2008/layout/HorizontalMultiLevelHierarchy"/>
    <dgm:cxn modelId="{D4E281CE-E2E9-48BB-B840-99467E443B87}" type="presParOf" srcId="{CA257899-EF9C-48CF-B4B3-6AC96F0810F7}" destId="{5D5C619F-F488-4A06-91E3-3333AA117AA9}" srcOrd="0" destOrd="0" presId="urn:microsoft.com/office/officeart/2008/layout/HorizontalMultiLevelHierarchy"/>
    <dgm:cxn modelId="{6D5F452A-EC66-418C-BE15-00B4787C2FB1}" type="presParOf" srcId="{CA257899-EF9C-48CF-B4B3-6AC96F0810F7}" destId="{563602A4-6C54-4286-9FE1-C438FE2782F8}" srcOrd="1" destOrd="0" presId="urn:microsoft.com/office/officeart/2008/layout/HorizontalMultiLevelHierarchy"/>
    <dgm:cxn modelId="{DEB7FECE-B29D-4AAF-A807-D794A975D3A8}" type="presParOf" srcId="{563602A4-6C54-4286-9FE1-C438FE2782F8}" destId="{A31DC77C-4246-4D36-AFC0-7F1788E204C3}" srcOrd="0" destOrd="0" presId="urn:microsoft.com/office/officeart/2008/layout/HorizontalMultiLevelHierarchy"/>
    <dgm:cxn modelId="{858D938A-5513-4F93-8B57-4695AFD8F2FC}" type="presParOf" srcId="{A31DC77C-4246-4D36-AFC0-7F1788E204C3}" destId="{5DB64A46-6AAD-4010-B54D-00E85D049227}" srcOrd="0" destOrd="0" presId="urn:microsoft.com/office/officeart/2008/layout/HorizontalMultiLevelHierarchy"/>
    <dgm:cxn modelId="{5E0D7B66-ACCA-473D-BFBD-B1DE93AD21C5}" type="presParOf" srcId="{563602A4-6C54-4286-9FE1-C438FE2782F8}" destId="{1E293038-F0F2-4281-B6EB-7D0FA0788B3C}" srcOrd="1" destOrd="0" presId="urn:microsoft.com/office/officeart/2008/layout/HorizontalMultiLevelHierarchy"/>
    <dgm:cxn modelId="{1854D9A5-BDDC-4B5E-AD99-C97F42E2701B}" type="presParOf" srcId="{1E293038-F0F2-4281-B6EB-7D0FA0788B3C}" destId="{CA1B1BEF-2D59-42C3-A963-4C2122484F0A}" srcOrd="0" destOrd="0" presId="urn:microsoft.com/office/officeart/2008/layout/HorizontalMultiLevelHierarchy"/>
    <dgm:cxn modelId="{C99C3881-A4CE-4845-8A4C-E62D28FF38D2}" type="presParOf" srcId="{1E293038-F0F2-4281-B6EB-7D0FA0788B3C}" destId="{8509C817-B609-4C34-872A-B086BAC75B3C}" srcOrd="1" destOrd="0" presId="urn:microsoft.com/office/officeart/2008/layout/HorizontalMultiLevelHierarchy"/>
    <dgm:cxn modelId="{CDF5E180-9C02-4D0C-BDE9-94DF55609E80}" type="presParOf" srcId="{563602A4-6C54-4286-9FE1-C438FE2782F8}" destId="{5C0CAA0F-8582-4662-8466-0556FF37C4C1}" srcOrd="2" destOrd="0" presId="urn:microsoft.com/office/officeart/2008/layout/HorizontalMultiLevelHierarchy"/>
    <dgm:cxn modelId="{480F1711-9E03-4F99-9EF4-593E31404CDC}" type="presParOf" srcId="{5C0CAA0F-8582-4662-8466-0556FF37C4C1}" destId="{F5DB44BB-FEBD-4B7A-9A2C-61B9E91D20C4}" srcOrd="0" destOrd="0" presId="urn:microsoft.com/office/officeart/2008/layout/HorizontalMultiLevelHierarchy"/>
    <dgm:cxn modelId="{684BCBEA-3015-4DFC-BF87-600DE13BBBAA}" type="presParOf" srcId="{563602A4-6C54-4286-9FE1-C438FE2782F8}" destId="{65F26310-7D27-41E0-A987-B85B165C0BCD}" srcOrd="3" destOrd="0" presId="urn:microsoft.com/office/officeart/2008/layout/HorizontalMultiLevelHierarchy"/>
    <dgm:cxn modelId="{A5FF40BA-65C9-4E3E-99DC-C1FA8687F38F}" type="presParOf" srcId="{65F26310-7D27-41E0-A987-B85B165C0BCD}" destId="{2811FE4C-ADA1-4BE8-A404-FEC0E6316DC8}" srcOrd="0" destOrd="0" presId="urn:microsoft.com/office/officeart/2008/layout/HorizontalMultiLevelHierarchy"/>
    <dgm:cxn modelId="{8C33879B-6DA3-444D-B5B8-E3E87D201B2F}" type="presParOf" srcId="{65F26310-7D27-41E0-A987-B85B165C0BCD}" destId="{F42CD7C6-8B88-4DD8-A800-ECF87474039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C3EA77-9673-4835-89E0-B90F45D81C3F}"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it-IT"/>
        </a:p>
      </dgm:t>
    </dgm:pt>
    <dgm:pt modelId="{5F275C92-CB14-4838-A963-33200CFCBD91}">
      <dgm:prSet phldrT="[Testo]" custT="1"/>
      <dgm:spPr/>
      <dgm:t>
        <a:bodyPr/>
        <a:lstStyle/>
        <a:p>
          <a:r>
            <a:rPr lang="it-IT" sz="2000" b="1" dirty="0" err="1">
              <a:latin typeface="Arial" panose="020B0604020202020204" pitchFamily="34" charset="0"/>
              <a:cs typeface="Arial" panose="020B0604020202020204" pitchFamily="34" charset="0"/>
            </a:rPr>
            <a:t>Agac</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Infastrutture</a:t>
          </a:r>
          <a:r>
            <a:rPr lang="it-IT" sz="2000" b="1" dirty="0">
              <a:latin typeface="Arial" panose="020B0604020202020204" pitchFamily="34" charset="0"/>
              <a:cs typeface="Arial" panose="020B0604020202020204" pitchFamily="34" charset="0"/>
            </a:rPr>
            <a:t> Spa</a:t>
          </a:r>
          <a:endParaRPr lang="it-IT" sz="2000" dirty="0">
            <a:latin typeface="Arial" panose="020B0604020202020204" pitchFamily="34" charset="0"/>
            <a:cs typeface="Arial" panose="020B0604020202020204" pitchFamily="34" charset="0"/>
          </a:endParaRPr>
        </a:p>
      </dgm:t>
    </dgm:pt>
    <dgm:pt modelId="{AE47E894-8305-494D-AB3D-88CA50BDE6E1}" type="parTrans" cxnId="{9CE67A38-516F-4632-AAE0-A84CF16382AD}">
      <dgm:prSet/>
      <dgm:spPr/>
      <dgm:t>
        <a:bodyPr/>
        <a:lstStyle/>
        <a:p>
          <a:endParaRPr lang="it-IT"/>
        </a:p>
      </dgm:t>
    </dgm:pt>
    <dgm:pt modelId="{1BB5A1F1-01B2-41BA-A399-89AC4D14BC51}" type="sibTrans" cxnId="{9CE67A38-516F-4632-AAE0-A84CF16382AD}">
      <dgm:prSet/>
      <dgm:spPr/>
      <dgm:t>
        <a:bodyPr/>
        <a:lstStyle/>
        <a:p>
          <a:endParaRPr lang="it-IT"/>
        </a:p>
      </dgm:t>
    </dgm:pt>
    <dgm:pt modelId="{15AE15F5-2A2C-4C63-9D31-01B2A1996E86}">
      <dgm:prSet phldrT="[Testo]" custT="1"/>
      <dgm:spPr/>
      <dgm:t>
        <a:bodyPr/>
        <a:lstStyle/>
        <a:p>
          <a:r>
            <a:rPr lang="it-IT" sz="2000" b="1" dirty="0">
              <a:latin typeface="Arial" panose="020B0604020202020204" pitchFamily="34" charset="0"/>
              <a:cs typeface="Arial" panose="020B0604020202020204" pitchFamily="34" charset="0"/>
            </a:rPr>
            <a:t>Agenzia locale per la mobilità </a:t>
          </a:r>
          <a:r>
            <a:rPr lang="it-IT" sz="2000" b="1" dirty="0" err="1">
              <a:latin typeface="Arial" panose="020B0604020202020204" pitchFamily="34" charset="0"/>
              <a:cs typeface="Arial" panose="020B0604020202020204" pitchFamily="34" charset="0"/>
            </a:rPr>
            <a:t>Srl</a:t>
          </a:r>
          <a:endParaRPr lang="it-IT" sz="2000" dirty="0">
            <a:latin typeface="Arial" panose="020B0604020202020204" pitchFamily="34" charset="0"/>
            <a:cs typeface="Arial" panose="020B0604020202020204" pitchFamily="34" charset="0"/>
          </a:endParaRPr>
        </a:p>
      </dgm:t>
    </dgm:pt>
    <dgm:pt modelId="{45CBD3E8-CDC4-487F-A564-8927A079A48C}" type="parTrans" cxnId="{4C731CAF-764B-4F44-BEE8-AC5705A7C069}">
      <dgm:prSet/>
      <dgm:spPr/>
      <dgm:t>
        <a:bodyPr/>
        <a:lstStyle/>
        <a:p>
          <a:endParaRPr lang="it-IT"/>
        </a:p>
      </dgm:t>
    </dgm:pt>
    <dgm:pt modelId="{E1DE161C-84EE-4A38-B6D6-456F57888259}" type="sibTrans" cxnId="{4C731CAF-764B-4F44-BEE8-AC5705A7C069}">
      <dgm:prSet/>
      <dgm:spPr/>
      <dgm:t>
        <a:bodyPr/>
        <a:lstStyle/>
        <a:p>
          <a:endParaRPr lang="it-IT"/>
        </a:p>
      </dgm:t>
    </dgm:pt>
    <dgm:pt modelId="{A584E34B-BFC2-454E-9068-DDD629806ED8}">
      <dgm:prSet phldrT="[Testo]" custT="1"/>
      <dgm:spPr/>
      <dgm:t>
        <a:bodyPr/>
        <a:lstStyle/>
        <a:p>
          <a:r>
            <a:rPr lang="it-IT" sz="2000" b="1" dirty="0">
              <a:latin typeface="Arial" panose="020B0604020202020204" pitchFamily="34" charset="0"/>
              <a:cs typeface="Arial" panose="020B0604020202020204" pitchFamily="34" charset="0"/>
            </a:rPr>
            <a:t>Lepida </a:t>
          </a:r>
          <a:r>
            <a:rPr lang="it-IT" sz="2000" b="1" dirty="0" err="1">
              <a:latin typeface="Arial" panose="020B0604020202020204" pitchFamily="34" charset="0"/>
              <a:cs typeface="Arial" panose="020B0604020202020204" pitchFamily="34" charset="0"/>
            </a:rPr>
            <a:t>Scpa</a:t>
          </a:r>
          <a:endParaRPr lang="it-IT" sz="2000" dirty="0">
            <a:latin typeface="Arial" panose="020B0604020202020204" pitchFamily="34" charset="0"/>
            <a:cs typeface="Arial" panose="020B0604020202020204" pitchFamily="34" charset="0"/>
          </a:endParaRPr>
        </a:p>
      </dgm:t>
    </dgm:pt>
    <dgm:pt modelId="{57C86ED4-A277-4841-8271-071AAC883C81}" type="parTrans" cxnId="{21F85706-48FF-4912-9A68-62B22A30A130}">
      <dgm:prSet/>
      <dgm:spPr/>
      <dgm:t>
        <a:bodyPr/>
        <a:lstStyle/>
        <a:p>
          <a:endParaRPr lang="it-IT"/>
        </a:p>
      </dgm:t>
    </dgm:pt>
    <dgm:pt modelId="{78004061-6BBB-40C1-B88E-877A9247C025}" type="sibTrans" cxnId="{21F85706-48FF-4912-9A68-62B22A30A130}">
      <dgm:prSet/>
      <dgm:spPr/>
      <dgm:t>
        <a:bodyPr/>
        <a:lstStyle/>
        <a:p>
          <a:endParaRPr lang="it-IT"/>
        </a:p>
      </dgm:t>
    </dgm:pt>
    <dgm:pt modelId="{1EFA27D1-ED58-4B57-A217-297424ADF78F}">
      <dgm:prSet phldrT="[Testo]" custT="1"/>
      <dgm:spPr/>
      <dgm:t>
        <a:bodyPr/>
        <a:lstStyle/>
        <a:p>
          <a:r>
            <a:rPr lang="it-IT" sz="2000" b="1" dirty="0" err="1">
              <a:latin typeface="Arial" panose="020B0604020202020204" pitchFamily="34" charset="0"/>
              <a:cs typeface="Arial" panose="020B0604020202020204" pitchFamily="34" charset="0"/>
            </a:rPr>
            <a:t>Iren</a:t>
          </a:r>
          <a:r>
            <a:rPr lang="it-IT" sz="2000" b="1" dirty="0">
              <a:latin typeface="Arial" panose="020B0604020202020204" pitchFamily="34" charset="0"/>
              <a:cs typeface="Arial" panose="020B0604020202020204" pitchFamily="34" charset="0"/>
            </a:rPr>
            <a:t> Spa</a:t>
          </a:r>
          <a:endParaRPr lang="it-IT" sz="2000" dirty="0">
            <a:latin typeface="Arial" panose="020B0604020202020204" pitchFamily="34" charset="0"/>
            <a:cs typeface="Arial" panose="020B0604020202020204" pitchFamily="34" charset="0"/>
          </a:endParaRPr>
        </a:p>
      </dgm:t>
    </dgm:pt>
    <dgm:pt modelId="{9A12578A-115C-410C-B661-18C60C0024FD}" type="parTrans" cxnId="{9B70B2DA-0A45-4DF9-954B-06C157DC75CF}">
      <dgm:prSet/>
      <dgm:spPr/>
      <dgm:t>
        <a:bodyPr/>
        <a:lstStyle/>
        <a:p>
          <a:endParaRPr lang="it-IT"/>
        </a:p>
      </dgm:t>
    </dgm:pt>
    <dgm:pt modelId="{112B31B6-D7E6-4FA3-8638-7A73B906EB25}" type="sibTrans" cxnId="{9B70B2DA-0A45-4DF9-954B-06C157DC75CF}">
      <dgm:prSet/>
      <dgm:spPr/>
      <dgm:t>
        <a:bodyPr/>
        <a:lstStyle/>
        <a:p>
          <a:endParaRPr lang="it-IT"/>
        </a:p>
      </dgm:t>
    </dgm:pt>
    <dgm:pt modelId="{9464FB11-20C7-469B-94FD-45F4694ED5FB}" type="pres">
      <dgm:prSet presAssocID="{2EC3EA77-9673-4835-89E0-B90F45D81C3F}" presName="Name0" presStyleCnt="0">
        <dgm:presLayoutVars>
          <dgm:chPref val="3"/>
          <dgm:dir/>
          <dgm:animLvl val="lvl"/>
          <dgm:resizeHandles/>
        </dgm:presLayoutVars>
      </dgm:prSet>
      <dgm:spPr/>
    </dgm:pt>
    <dgm:pt modelId="{A02BB114-8567-4318-AB15-A06C44B3F01B}" type="pres">
      <dgm:prSet presAssocID="{5F275C92-CB14-4838-A963-33200CFCBD91}" presName="horFlow" presStyleCnt="0"/>
      <dgm:spPr/>
    </dgm:pt>
    <dgm:pt modelId="{E89DB66E-ED38-4505-9FB3-96BAAD807217}" type="pres">
      <dgm:prSet presAssocID="{5F275C92-CB14-4838-A963-33200CFCBD91}" presName="bigChev" presStyleLbl="node1" presStyleIdx="0" presStyleCnt="4" custScaleX="51203" custScaleY="19458" custLinFactNeighborX="-37139" custLinFactNeighborY="12438"/>
      <dgm:spPr/>
    </dgm:pt>
    <dgm:pt modelId="{ADED7472-FCDF-4FFD-8BF4-2C6BEDDD39E8}" type="pres">
      <dgm:prSet presAssocID="{5F275C92-CB14-4838-A963-33200CFCBD91}" presName="vSp" presStyleCnt="0"/>
      <dgm:spPr/>
    </dgm:pt>
    <dgm:pt modelId="{D0DEB768-760A-430E-A30F-461252A367E1}" type="pres">
      <dgm:prSet presAssocID="{15AE15F5-2A2C-4C63-9D31-01B2A1996E86}" presName="horFlow" presStyleCnt="0"/>
      <dgm:spPr/>
    </dgm:pt>
    <dgm:pt modelId="{3BF407A6-3093-43CF-9955-E9979F58ABE7}" type="pres">
      <dgm:prSet presAssocID="{15AE15F5-2A2C-4C63-9D31-01B2A1996E86}" presName="bigChev" presStyleLbl="node1" presStyleIdx="1" presStyleCnt="4" custScaleX="51203" custScaleY="19458" custLinFactNeighborX="-36730" custLinFactNeighborY="7284"/>
      <dgm:spPr/>
    </dgm:pt>
    <dgm:pt modelId="{EE977ABB-D9B7-456D-AF0C-5DACC6FBABA1}" type="pres">
      <dgm:prSet presAssocID="{15AE15F5-2A2C-4C63-9D31-01B2A1996E86}" presName="vSp" presStyleCnt="0"/>
      <dgm:spPr/>
    </dgm:pt>
    <dgm:pt modelId="{E050223D-5F42-4292-B2B2-B8F1BFCE23B2}" type="pres">
      <dgm:prSet presAssocID="{A584E34B-BFC2-454E-9068-DDD629806ED8}" presName="horFlow" presStyleCnt="0"/>
      <dgm:spPr/>
    </dgm:pt>
    <dgm:pt modelId="{78298E28-DBF2-48DC-B658-85A059FEF1C6}" type="pres">
      <dgm:prSet presAssocID="{A584E34B-BFC2-454E-9068-DDD629806ED8}" presName="bigChev" presStyleLbl="node1" presStyleIdx="2" presStyleCnt="4" custScaleX="51203" custScaleY="19458" custLinFactNeighborX="-36595" custLinFactNeighborY="860"/>
      <dgm:spPr/>
    </dgm:pt>
    <dgm:pt modelId="{77FCDCF5-8859-498A-B524-A4AD90A87001}" type="pres">
      <dgm:prSet presAssocID="{A584E34B-BFC2-454E-9068-DDD629806ED8}" presName="vSp" presStyleCnt="0"/>
      <dgm:spPr/>
    </dgm:pt>
    <dgm:pt modelId="{E0DFC96A-7C74-42AC-A694-10E10BDAF8A7}" type="pres">
      <dgm:prSet presAssocID="{1EFA27D1-ED58-4B57-A217-297424ADF78F}" presName="horFlow" presStyleCnt="0"/>
      <dgm:spPr/>
    </dgm:pt>
    <dgm:pt modelId="{66D48843-01B6-4312-A1E9-36C00AF2CFA8}" type="pres">
      <dgm:prSet presAssocID="{1EFA27D1-ED58-4B57-A217-297424ADF78F}" presName="bigChev" presStyleLbl="node1" presStyleIdx="3" presStyleCnt="4" custScaleX="51203" custScaleY="19458" custLinFactNeighborX="-37131" custLinFactNeighborY="-5698"/>
      <dgm:spPr/>
    </dgm:pt>
  </dgm:ptLst>
  <dgm:cxnLst>
    <dgm:cxn modelId="{21F85706-48FF-4912-9A68-62B22A30A130}" srcId="{2EC3EA77-9673-4835-89E0-B90F45D81C3F}" destId="{A584E34B-BFC2-454E-9068-DDD629806ED8}" srcOrd="2" destOrd="0" parTransId="{57C86ED4-A277-4841-8271-071AAC883C81}" sibTransId="{78004061-6BBB-40C1-B88E-877A9247C025}"/>
    <dgm:cxn modelId="{9CE67A38-516F-4632-AAE0-A84CF16382AD}" srcId="{2EC3EA77-9673-4835-89E0-B90F45D81C3F}" destId="{5F275C92-CB14-4838-A963-33200CFCBD91}" srcOrd="0" destOrd="0" parTransId="{AE47E894-8305-494D-AB3D-88CA50BDE6E1}" sibTransId="{1BB5A1F1-01B2-41BA-A399-89AC4D14BC51}"/>
    <dgm:cxn modelId="{B44E426F-97DA-4712-A818-E3FE8B6A4EDE}" type="presOf" srcId="{15AE15F5-2A2C-4C63-9D31-01B2A1996E86}" destId="{3BF407A6-3093-43CF-9955-E9979F58ABE7}" srcOrd="0" destOrd="0" presId="urn:microsoft.com/office/officeart/2005/8/layout/lProcess3"/>
    <dgm:cxn modelId="{49E7EC51-C742-458F-B4AB-2909ED268705}" type="presOf" srcId="{A584E34B-BFC2-454E-9068-DDD629806ED8}" destId="{78298E28-DBF2-48DC-B658-85A059FEF1C6}" srcOrd="0" destOrd="0" presId="urn:microsoft.com/office/officeart/2005/8/layout/lProcess3"/>
    <dgm:cxn modelId="{32EAA781-9B5F-4CA7-A324-B59382877E78}" type="presOf" srcId="{1EFA27D1-ED58-4B57-A217-297424ADF78F}" destId="{66D48843-01B6-4312-A1E9-36C00AF2CFA8}" srcOrd="0" destOrd="0" presId="urn:microsoft.com/office/officeart/2005/8/layout/lProcess3"/>
    <dgm:cxn modelId="{8FDDF781-7B46-48DF-A37A-EB553D3C6FA5}" type="presOf" srcId="{5F275C92-CB14-4838-A963-33200CFCBD91}" destId="{E89DB66E-ED38-4505-9FB3-96BAAD807217}" srcOrd="0" destOrd="0" presId="urn:microsoft.com/office/officeart/2005/8/layout/lProcess3"/>
    <dgm:cxn modelId="{4C731CAF-764B-4F44-BEE8-AC5705A7C069}" srcId="{2EC3EA77-9673-4835-89E0-B90F45D81C3F}" destId="{15AE15F5-2A2C-4C63-9D31-01B2A1996E86}" srcOrd="1" destOrd="0" parTransId="{45CBD3E8-CDC4-487F-A564-8927A079A48C}" sibTransId="{E1DE161C-84EE-4A38-B6D6-456F57888259}"/>
    <dgm:cxn modelId="{E8769DD2-BD64-4181-88B3-7A44D7F0090B}" type="presOf" srcId="{2EC3EA77-9673-4835-89E0-B90F45D81C3F}" destId="{9464FB11-20C7-469B-94FD-45F4694ED5FB}" srcOrd="0" destOrd="0" presId="urn:microsoft.com/office/officeart/2005/8/layout/lProcess3"/>
    <dgm:cxn modelId="{9B70B2DA-0A45-4DF9-954B-06C157DC75CF}" srcId="{2EC3EA77-9673-4835-89E0-B90F45D81C3F}" destId="{1EFA27D1-ED58-4B57-A217-297424ADF78F}" srcOrd="3" destOrd="0" parTransId="{9A12578A-115C-410C-B661-18C60C0024FD}" sibTransId="{112B31B6-D7E6-4FA3-8638-7A73B906EB25}"/>
    <dgm:cxn modelId="{9E315E84-9073-4697-8930-8FA35D628C12}" type="presParOf" srcId="{9464FB11-20C7-469B-94FD-45F4694ED5FB}" destId="{A02BB114-8567-4318-AB15-A06C44B3F01B}" srcOrd="0" destOrd="0" presId="urn:microsoft.com/office/officeart/2005/8/layout/lProcess3"/>
    <dgm:cxn modelId="{240878B8-76EE-425C-B2BC-E8978DB04CDE}" type="presParOf" srcId="{A02BB114-8567-4318-AB15-A06C44B3F01B}" destId="{E89DB66E-ED38-4505-9FB3-96BAAD807217}" srcOrd="0" destOrd="0" presId="urn:microsoft.com/office/officeart/2005/8/layout/lProcess3"/>
    <dgm:cxn modelId="{389257AF-E00A-48B4-A320-4DC26EFC11B0}" type="presParOf" srcId="{9464FB11-20C7-469B-94FD-45F4694ED5FB}" destId="{ADED7472-FCDF-4FFD-8BF4-2C6BEDDD39E8}" srcOrd="1" destOrd="0" presId="urn:microsoft.com/office/officeart/2005/8/layout/lProcess3"/>
    <dgm:cxn modelId="{F1027C6F-C84E-4A76-A060-448FCD412FD4}" type="presParOf" srcId="{9464FB11-20C7-469B-94FD-45F4694ED5FB}" destId="{D0DEB768-760A-430E-A30F-461252A367E1}" srcOrd="2" destOrd="0" presId="urn:microsoft.com/office/officeart/2005/8/layout/lProcess3"/>
    <dgm:cxn modelId="{27EAD916-DEC4-4B20-BAF5-1EAF30015801}" type="presParOf" srcId="{D0DEB768-760A-430E-A30F-461252A367E1}" destId="{3BF407A6-3093-43CF-9955-E9979F58ABE7}" srcOrd="0" destOrd="0" presId="urn:microsoft.com/office/officeart/2005/8/layout/lProcess3"/>
    <dgm:cxn modelId="{8BEA5732-AD16-46DE-9139-04A873F8AE98}" type="presParOf" srcId="{9464FB11-20C7-469B-94FD-45F4694ED5FB}" destId="{EE977ABB-D9B7-456D-AF0C-5DACC6FBABA1}" srcOrd="3" destOrd="0" presId="urn:microsoft.com/office/officeart/2005/8/layout/lProcess3"/>
    <dgm:cxn modelId="{DA32CA1F-0D18-4D21-9746-1CEED6A8563E}" type="presParOf" srcId="{9464FB11-20C7-469B-94FD-45F4694ED5FB}" destId="{E050223D-5F42-4292-B2B2-B8F1BFCE23B2}" srcOrd="4" destOrd="0" presId="urn:microsoft.com/office/officeart/2005/8/layout/lProcess3"/>
    <dgm:cxn modelId="{8F218D63-BD7D-4B9A-B0EE-2CCBCFF2C21D}" type="presParOf" srcId="{E050223D-5F42-4292-B2B2-B8F1BFCE23B2}" destId="{78298E28-DBF2-48DC-B658-85A059FEF1C6}" srcOrd="0" destOrd="0" presId="urn:microsoft.com/office/officeart/2005/8/layout/lProcess3"/>
    <dgm:cxn modelId="{DA90763C-DA1B-4749-BE2C-AA5373DA3149}" type="presParOf" srcId="{9464FB11-20C7-469B-94FD-45F4694ED5FB}" destId="{77FCDCF5-8859-498A-B524-A4AD90A87001}" srcOrd="5" destOrd="0" presId="urn:microsoft.com/office/officeart/2005/8/layout/lProcess3"/>
    <dgm:cxn modelId="{0BC99E3D-8177-49EE-9A7F-ED9F608C3356}" type="presParOf" srcId="{9464FB11-20C7-469B-94FD-45F4694ED5FB}" destId="{E0DFC96A-7C74-42AC-A694-10E10BDAF8A7}" srcOrd="6" destOrd="0" presId="urn:microsoft.com/office/officeart/2005/8/layout/lProcess3"/>
    <dgm:cxn modelId="{78C54E55-C5E0-4C56-AC1F-76702D9AA42E}" type="presParOf" srcId="{E0DFC96A-7C74-42AC-A694-10E10BDAF8A7}" destId="{66D48843-01B6-4312-A1E9-36C00AF2CFA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56E51F-D854-4153-83B4-D7D849FE3030}" type="doc">
      <dgm:prSet loTypeId="urn:microsoft.com/office/officeart/2005/8/layout/process2" loCatId="process" qsTypeId="urn:microsoft.com/office/officeart/2005/8/quickstyle/simple1" qsCatId="simple" csTypeId="urn:microsoft.com/office/officeart/2005/8/colors/accent1_2" csCatId="accent1" phldr="1"/>
      <dgm:spPr/>
    </dgm:pt>
    <dgm:pt modelId="{F4824F3A-E5AC-4741-98FC-2CCF6378CD9F}">
      <dgm:prSet phldrT="[Testo]" custT="1"/>
      <dgm:spPr/>
      <dgm:t>
        <a:bodyPr/>
        <a:lstStyle/>
        <a:p>
          <a:r>
            <a:rPr lang="it-IT" sz="1600" b="1" dirty="0">
              <a:latin typeface="Arial" panose="020B0604020202020204" pitchFamily="34" charset="0"/>
              <a:cs typeface="Arial" panose="020B0604020202020204" pitchFamily="34" charset="0"/>
            </a:rPr>
            <a:t>Il Comune di RE, capofila nell’operazione di dismissione, ha perseguito l’obiettivo di approfondire l’analisi del valore aziendale della società, rinviando tuttavia all’esercizio 2020 l’apertura dei tavoli di confronto coi soggetti interessati (in primo luogo il Comune di Piacenza) per addivenire alla cessione della società</a:t>
          </a:r>
        </a:p>
      </dgm:t>
    </dgm:pt>
    <dgm:pt modelId="{10E0FC93-BC8A-44EC-9E8C-6ACA704B22EB}" type="parTrans" cxnId="{33CB77F1-ECAA-4AEF-AC73-86630B1E36F4}">
      <dgm:prSet/>
      <dgm:spPr/>
      <dgm:t>
        <a:bodyPr/>
        <a:lstStyle/>
        <a:p>
          <a:endParaRPr lang="it-IT"/>
        </a:p>
      </dgm:t>
    </dgm:pt>
    <dgm:pt modelId="{A46DED05-CD05-4459-B479-A140380008B4}" type="sibTrans" cxnId="{33CB77F1-ECAA-4AEF-AC73-86630B1E36F4}">
      <dgm:prSet/>
      <dgm:spPr/>
      <dgm:t>
        <a:bodyPr/>
        <a:lstStyle/>
        <a:p>
          <a:endParaRPr lang="it-IT"/>
        </a:p>
      </dgm:t>
    </dgm:pt>
    <dgm:pt modelId="{E885C1C5-77C8-44C8-8445-03855D2E06BD}">
      <dgm:prSet custT="1"/>
      <dgm:spPr/>
      <dgm:t>
        <a:bodyPr/>
        <a:lstStyle/>
        <a:p>
          <a:r>
            <a:rPr lang="it-IT" sz="1800" b="1">
              <a:solidFill>
                <a:prstClr val="white"/>
              </a:solidFill>
              <a:latin typeface="Arial" panose="020B0604020202020204" pitchFamily="34" charset="0"/>
              <a:cs typeface="Arial" panose="020B0604020202020204" pitchFamily="34" charset="0"/>
            </a:rPr>
            <a:t>Piacenza Infrastrutture Spa – in dismissione</a:t>
          </a:r>
          <a:endParaRPr lang="it-IT" sz="1800" dirty="0">
            <a:latin typeface="Arial" panose="020B0604020202020204" pitchFamily="34" charset="0"/>
            <a:cs typeface="Arial" panose="020B0604020202020204" pitchFamily="34" charset="0"/>
          </a:endParaRPr>
        </a:p>
      </dgm:t>
    </dgm:pt>
    <dgm:pt modelId="{7CADCBD0-56F1-44C8-9F76-AD6B42353520}" type="parTrans" cxnId="{5FE7D081-6B36-4854-A4C2-6C7A033A3251}">
      <dgm:prSet/>
      <dgm:spPr/>
      <dgm:t>
        <a:bodyPr/>
        <a:lstStyle/>
        <a:p>
          <a:endParaRPr lang="it-IT"/>
        </a:p>
      </dgm:t>
    </dgm:pt>
    <dgm:pt modelId="{84CEB3E2-26AD-41A7-9E6C-ABFC9E3FA8E0}" type="sibTrans" cxnId="{5FE7D081-6B36-4854-A4C2-6C7A033A3251}">
      <dgm:prSet/>
      <dgm:spPr/>
      <dgm:t>
        <a:bodyPr/>
        <a:lstStyle/>
        <a:p>
          <a:endParaRPr lang="it-IT"/>
        </a:p>
      </dgm:t>
    </dgm:pt>
    <dgm:pt modelId="{86F9E5BA-517F-4EA4-B1A6-A388568555DA}" type="pres">
      <dgm:prSet presAssocID="{D356E51F-D854-4153-83B4-D7D849FE3030}" presName="linearFlow" presStyleCnt="0">
        <dgm:presLayoutVars>
          <dgm:resizeHandles val="exact"/>
        </dgm:presLayoutVars>
      </dgm:prSet>
      <dgm:spPr/>
    </dgm:pt>
    <dgm:pt modelId="{0082BEA7-88B4-4DDB-A219-CD5DC9DF9BD2}" type="pres">
      <dgm:prSet presAssocID="{E885C1C5-77C8-44C8-8445-03855D2E06BD}" presName="node" presStyleLbl="node1" presStyleIdx="0" presStyleCnt="2" custScaleX="113408" custScaleY="129533" custLinFactNeighborX="-740" custLinFactNeighborY="-2973">
        <dgm:presLayoutVars>
          <dgm:bulletEnabled val="1"/>
        </dgm:presLayoutVars>
      </dgm:prSet>
      <dgm:spPr/>
    </dgm:pt>
    <dgm:pt modelId="{C09F68B5-B032-418F-9D00-C9CB43A7D0B5}" type="pres">
      <dgm:prSet presAssocID="{84CEB3E2-26AD-41A7-9E6C-ABFC9E3FA8E0}" presName="sibTrans" presStyleLbl="sibTrans2D1" presStyleIdx="0" presStyleCnt="1" custAng="52861" custLinFactNeighborX="-9774" custLinFactNeighborY="-13722"/>
      <dgm:spPr/>
    </dgm:pt>
    <dgm:pt modelId="{718C6A59-0F48-415E-A2D0-1BC924B34EF1}" type="pres">
      <dgm:prSet presAssocID="{84CEB3E2-26AD-41A7-9E6C-ABFC9E3FA8E0}" presName="connectorText" presStyleLbl="sibTrans2D1" presStyleIdx="0" presStyleCnt="1"/>
      <dgm:spPr/>
    </dgm:pt>
    <dgm:pt modelId="{E78B1D03-98AF-4CAC-A7E0-78E7671DBC64}" type="pres">
      <dgm:prSet presAssocID="{F4824F3A-E5AC-4741-98FC-2CCF6378CD9F}" presName="node" presStyleLbl="node1" presStyleIdx="1" presStyleCnt="2" custScaleX="105044" custScaleY="154581">
        <dgm:presLayoutVars>
          <dgm:bulletEnabled val="1"/>
        </dgm:presLayoutVars>
      </dgm:prSet>
      <dgm:spPr/>
    </dgm:pt>
  </dgm:ptLst>
  <dgm:cxnLst>
    <dgm:cxn modelId="{1AF65D63-3B7D-45CB-9B72-C65F2758856F}" type="presOf" srcId="{84CEB3E2-26AD-41A7-9E6C-ABFC9E3FA8E0}" destId="{C09F68B5-B032-418F-9D00-C9CB43A7D0B5}" srcOrd="0" destOrd="0" presId="urn:microsoft.com/office/officeart/2005/8/layout/process2"/>
    <dgm:cxn modelId="{5FE7D081-6B36-4854-A4C2-6C7A033A3251}" srcId="{D356E51F-D854-4153-83B4-D7D849FE3030}" destId="{E885C1C5-77C8-44C8-8445-03855D2E06BD}" srcOrd="0" destOrd="0" parTransId="{7CADCBD0-56F1-44C8-9F76-AD6B42353520}" sibTransId="{84CEB3E2-26AD-41A7-9E6C-ABFC9E3FA8E0}"/>
    <dgm:cxn modelId="{FDDD5E97-C648-4996-B611-FE99335D954D}" type="presOf" srcId="{F4824F3A-E5AC-4741-98FC-2CCF6378CD9F}" destId="{E78B1D03-98AF-4CAC-A7E0-78E7671DBC64}" srcOrd="0" destOrd="0" presId="urn:microsoft.com/office/officeart/2005/8/layout/process2"/>
    <dgm:cxn modelId="{B1373EB5-BDF2-4BD0-87E3-445402779977}" type="presOf" srcId="{D356E51F-D854-4153-83B4-D7D849FE3030}" destId="{86F9E5BA-517F-4EA4-B1A6-A388568555DA}" srcOrd="0" destOrd="0" presId="urn:microsoft.com/office/officeart/2005/8/layout/process2"/>
    <dgm:cxn modelId="{6A5B94BA-3C18-45EF-AB72-5EDBFF0E4AAC}" type="presOf" srcId="{84CEB3E2-26AD-41A7-9E6C-ABFC9E3FA8E0}" destId="{718C6A59-0F48-415E-A2D0-1BC924B34EF1}" srcOrd="1" destOrd="0" presId="urn:microsoft.com/office/officeart/2005/8/layout/process2"/>
    <dgm:cxn modelId="{0D158CD1-A143-4A50-8054-88696B14BAE6}" type="presOf" srcId="{E885C1C5-77C8-44C8-8445-03855D2E06BD}" destId="{0082BEA7-88B4-4DDB-A219-CD5DC9DF9BD2}" srcOrd="0" destOrd="0" presId="urn:microsoft.com/office/officeart/2005/8/layout/process2"/>
    <dgm:cxn modelId="{33CB77F1-ECAA-4AEF-AC73-86630B1E36F4}" srcId="{D356E51F-D854-4153-83B4-D7D849FE3030}" destId="{F4824F3A-E5AC-4741-98FC-2CCF6378CD9F}" srcOrd="1" destOrd="0" parTransId="{10E0FC93-BC8A-44EC-9E8C-6ACA704B22EB}" sibTransId="{A46DED05-CD05-4459-B479-A140380008B4}"/>
    <dgm:cxn modelId="{2196A73D-1827-4CE1-A454-EB2662650DD6}" type="presParOf" srcId="{86F9E5BA-517F-4EA4-B1A6-A388568555DA}" destId="{0082BEA7-88B4-4DDB-A219-CD5DC9DF9BD2}" srcOrd="0" destOrd="0" presId="urn:microsoft.com/office/officeart/2005/8/layout/process2"/>
    <dgm:cxn modelId="{4678BB03-9B79-4D7D-A9A3-40361C3DA134}" type="presParOf" srcId="{86F9E5BA-517F-4EA4-B1A6-A388568555DA}" destId="{C09F68B5-B032-418F-9D00-C9CB43A7D0B5}" srcOrd="1" destOrd="0" presId="urn:microsoft.com/office/officeart/2005/8/layout/process2"/>
    <dgm:cxn modelId="{C72D4342-6339-4C83-8881-AA96D1131D8B}" type="presParOf" srcId="{C09F68B5-B032-418F-9D00-C9CB43A7D0B5}" destId="{718C6A59-0F48-415E-A2D0-1BC924B34EF1}" srcOrd="0" destOrd="0" presId="urn:microsoft.com/office/officeart/2005/8/layout/process2"/>
    <dgm:cxn modelId="{E02542EE-CD97-4805-8186-608D980CE363}" type="presParOf" srcId="{86F9E5BA-517F-4EA4-B1A6-A388568555DA}" destId="{E78B1D03-98AF-4CAC-A7E0-78E7671DBC64}"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E22-A4B9-475E-8A85-23A35D9EE52E}">
      <dsp:nvSpPr>
        <dsp:cNvPr id="0" name=""/>
        <dsp:cNvSpPr/>
      </dsp:nvSpPr>
      <dsp:spPr>
        <a:xfrm rot="5400000">
          <a:off x="5824325" y="-2089828"/>
          <a:ext cx="1670436" cy="626780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t-IT" sz="1700" b="1" kern="1200" dirty="0">
              <a:latin typeface="Arial" panose="020B0604020202020204" pitchFamily="34" charset="0"/>
              <a:cs typeface="Arial" panose="020B0604020202020204" pitchFamily="34" charset="0"/>
            </a:rPr>
            <a:t>Aliquote invariate nel bilancio di previsione 2020-2022</a:t>
          </a:r>
          <a:endParaRPr lang="it-IT" sz="1700" kern="1200" dirty="0"/>
        </a:p>
      </dsp:txBody>
      <dsp:txXfrm rot="-5400000">
        <a:off x="3525640" y="290401"/>
        <a:ext cx="6186262" cy="1507348"/>
      </dsp:txXfrm>
    </dsp:sp>
    <dsp:sp modelId="{C6AF1C2D-BCB7-4C58-8A1A-F4BF976E96D2}">
      <dsp:nvSpPr>
        <dsp:cNvPr id="0" name=""/>
        <dsp:cNvSpPr/>
      </dsp:nvSpPr>
      <dsp:spPr>
        <a:xfrm>
          <a:off x="0" y="52"/>
          <a:ext cx="3525640" cy="208804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t-IT" sz="2200" b="1" kern="1200" dirty="0" err="1">
              <a:latin typeface="Arial" panose="020B0604020202020204" pitchFamily="34" charset="0"/>
              <a:cs typeface="Arial" panose="020B0604020202020204" pitchFamily="34" charset="0"/>
            </a:rPr>
            <a:t>Imu</a:t>
          </a:r>
          <a:r>
            <a:rPr lang="it-IT" sz="2200" b="1" kern="1200" dirty="0">
              <a:latin typeface="Arial" panose="020B0604020202020204" pitchFamily="34" charset="0"/>
              <a:cs typeface="Arial" panose="020B0604020202020204" pitchFamily="34" charset="0"/>
            </a:rPr>
            <a:t>-Tasi-Addizionale Irpef</a:t>
          </a:r>
        </a:p>
      </dsp:txBody>
      <dsp:txXfrm>
        <a:off x="101930" y="101982"/>
        <a:ext cx="3321780" cy="1884185"/>
      </dsp:txXfrm>
    </dsp:sp>
    <dsp:sp modelId="{B157E39C-E5A5-4E7C-A15D-AC3FC791AD5B}">
      <dsp:nvSpPr>
        <dsp:cNvPr id="0" name=""/>
        <dsp:cNvSpPr/>
      </dsp:nvSpPr>
      <dsp:spPr>
        <a:xfrm rot="5400000">
          <a:off x="5824325" y="102619"/>
          <a:ext cx="1670436" cy="626780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it-IT" sz="1700" b="1" kern="1200" dirty="0">
              <a:latin typeface="Arial" panose="020B0604020202020204" pitchFamily="34" charset="0"/>
              <a:cs typeface="Arial" panose="020B0604020202020204" pitchFamily="34" charset="0"/>
            </a:rPr>
            <a:t>In attesa dell’approvazione del piano finanziario (</a:t>
          </a:r>
          <a:r>
            <a:rPr lang="it-IT" sz="1700" b="1" kern="1200" dirty="0" err="1">
              <a:latin typeface="Arial" panose="020B0604020202020204" pitchFamily="34" charset="0"/>
              <a:cs typeface="Arial" panose="020B0604020202020204" pitchFamily="34" charset="0"/>
            </a:rPr>
            <a:t>Pef</a:t>
          </a:r>
          <a:r>
            <a:rPr lang="it-IT" sz="1700" b="1" kern="1200" dirty="0">
              <a:latin typeface="Arial" panose="020B0604020202020204" pitchFamily="34" charset="0"/>
              <a:cs typeface="Arial" panose="020B0604020202020204" pitchFamily="34" charset="0"/>
            </a:rPr>
            <a:t>) da parte di </a:t>
          </a:r>
          <a:r>
            <a:rPr lang="it-IT" sz="1700" b="1" kern="1200" dirty="0" err="1">
              <a:latin typeface="Arial" panose="020B0604020202020204" pitchFamily="34" charset="0"/>
              <a:cs typeface="Arial" panose="020B0604020202020204" pitchFamily="34" charset="0"/>
            </a:rPr>
            <a:t>Atersir</a:t>
          </a:r>
          <a:r>
            <a:rPr lang="it-IT" sz="1700" b="1" kern="1200" dirty="0">
              <a:latin typeface="Arial" panose="020B0604020202020204" pitchFamily="34" charset="0"/>
              <a:cs typeface="Arial" panose="020B0604020202020204" pitchFamily="34" charset="0"/>
            </a:rPr>
            <a:t>, si è iscritto in entrata l’ammontare risultante dal piano finanziario dello scorso anno (euro 3.009.217,62), con la precisazione che si procederà all’approvazione del </a:t>
          </a:r>
          <a:r>
            <a:rPr lang="it-IT" sz="1700" b="1" kern="1200" dirty="0" err="1">
              <a:latin typeface="Arial" panose="020B0604020202020204" pitchFamily="34" charset="0"/>
              <a:cs typeface="Arial" panose="020B0604020202020204" pitchFamily="34" charset="0"/>
            </a:rPr>
            <a:t>Pef</a:t>
          </a:r>
          <a:r>
            <a:rPr lang="it-IT" sz="1700" b="1" kern="1200" dirty="0">
              <a:latin typeface="Arial" panose="020B0604020202020204" pitchFamily="34" charset="0"/>
              <a:cs typeface="Arial" panose="020B0604020202020204" pitchFamily="34" charset="0"/>
            </a:rPr>
            <a:t> 2020 e delle relative tariffe non appena lo stesso sarà deliberato da </a:t>
          </a:r>
          <a:r>
            <a:rPr lang="it-IT" sz="1700" b="1" kern="1200" dirty="0" err="1">
              <a:latin typeface="Arial" panose="020B0604020202020204" pitchFamily="34" charset="0"/>
              <a:cs typeface="Arial" panose="020B0604020202020204" pitchFamily="34" charset="0"/>
            </a:rPr>
            <a:t>Atersir</a:t>
          </a:r>
          <a:endParaRPr lang="it-IT" sz="1700" kern="1200" dirty="0"/>
        </a:p>
      </dsp:txBody>
      <dsp:txXfrm rot="-5400000">
        <a:off x="3525640" y="2482848"/>
        <a:ext cx="6186262" cy="1507348"/>
      </dsp:txXfrm>
    </dsp:sp>
    <dsp:sp modelId="{6DD948FF-34F9-474D-B519-52B54321CE54}">
      <dsp:nvSpPr>
        <dsp:cNvPr id="0" name=""/>
        <dsp:cNvSpPr/>
      </dsp:nvSpPr>
      <dsp:spPr>
        <a:xfrm>
          <a:off x="0" y="2192499"/>
          <a:ext cx="3525640" cy="208804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t-IT" sz="2200" b="1" kern="1200" dirty="0">
              <a:latin typeface="Arial" panose="020B0604020202020204" pitchFamily="34" charset="0"/>
              <a:cs typeface="Arial" panose="020B0604020202020204" pitchFamily="34" charset="0"/>
            </a:rPr>
            <a:t>Tari</a:t>
          </a:r>
        </a:p>
      </dsp:txBody>
      <dsp:txXfrm>
        <a:off x="101930" y="2294429"/>
        <a:ext cx="3321780" cy="1884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19FD-3FC9-46B2-9B9D-86808CA12D30}">
      <dsp:nvSpPr>
        <dsp:cNvPr id="0" name=""/>
        <dsp:cNvSpPr/>
      </dsp:nvSpPr>
      <dsp:spPr>
        <a:xfrm>
          <a:off x="0" y="0"/>
          <a:ext cx="9613900" cy="1162211"/>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kern="1200" dirty="0">
              <a:latin typeface="Arial" panose="020B0604020202020204" pitchFamily="34" charset="0"/>
              <a:cs typeface="Arial" panose="020B0604020202020204" pitchFamily="34" charset="0"/>
            </a:rPr>
            <a:t>Evoluzione normativa in atto</a:t>
          </a:r>
        </a:p>
      </dsp:txBody>
      <dsp:txXfrm>
        <a:off x="0" y="0"/>
        <a:ext cx="9613900" cy="1162211"/>
      </dsp:txXfrm>
    </dsp:sp>
    <dsp:sp modelId="{5B8039A2-13B0-45CA-BDC6-DD339314A425}">
      <dsp:nvSpPr>
        <dsp:cNvPr id="0" name=""/>
        <dsp:cNvSpPr/>
      </dsp:nvSpPr>
      <dsp:spPr>
        <a:xfrm>
          <a:off x="4694" y="1162211"/>
          <a:ext cx="3201503" cy="2440643"/>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TARI</a:t>
          </a:r>
        </a:p>
        <a:p>
          <a:pPr marL="0" lvl="0" indent="0" algn="ctr" defTabSz="889000">
            <a:lnSpc>
              <a:spcPct val="90000"/>
            </a:lnSpc>
            <a:spcBef>
              <a:spcPct val="0"/>
            </a:spcBef>
            <a:spcAft>
              <a:spcPct val="35000"/>
            </a:spcAft>
            <a:buNone/>
          </a:pPr>
          <a:r>
            <a:rPr lang="it-IT" sz="1800" b="1" kern="1200" dirty="0">
              <a:solidFill>
                <a:schemeClr val="tx1"/>
              </a:solidFill>
              <a:latin typeface="Arial" panose="020B0604020202020204" pitchFamily="34" charset="0"/>
              <a:cs typeface="Arial" panose="020B0604020202020204" pitchFamily="34" charset="0"/>
            </a:rPr>
            <a:t>Le delibere emanate da ARERA sulla composizione dei PEF determineranno una </a:t>
          </a:r>
          <a:r>
            <a:rPr lang="it-IT" sz="1800" b="1" kern="1200" dirty="0" err="1">
              <a:solidFill>
                <a:schemeClr val="tx1"/>
              </a:solidFill>
              <a:latin typeface="Arial" panose="020B0604020202020204" pitchFamily="34" charset="0"/>
              <a:cs typeface="Arial" panose="020B0604020202020204" pitchFamily="34" charset="0"/>
            </a:rPr>
            <a:t>redifinizione</a:t>
          </a:r>
          <a:r>
            <a:rPr lang="it-IT" sz="1800" b="1" kern="1200" dirty="0">
              <a:solidFill>
                <a:schemeClr val="tx1"/>
              </a:solidFill>
              <a:latin typeface="Arial" panose="020B0604020202020204" pitchFamily="34" charset="0"/>
              <a:cs typeface="Arial" panose="020B0604020202020204" pitchFamily="34" charset="0"/>
            </a:rPr>
            <a:t> dei costi</a:t>
          </a:r>
        </a:p>
        <a:p>
          <a:pPr marL="0" lvl="0" indent="0" algn="ctr" defTabSz="889000">
            <a:lnSpc>
              <a:spcPct val="90000"/>
            </a:lnSpc>
            <a:spcBef>
              <a:spcPct val="0"/>
            </a:spcBef>
            <a:spcAft>
              <a:spcPct val="35000"/>
            </a:spcAft>
            <a:buNone/>
          </a:pPr>
          <a:r>
            <a:rPr lang="it-IT" sz="1800" b="1" kern="1200" dirty="0">
              <a:solidFill>
                <a:schemeClr val="tx1"/>
              </a:solidFill>
              <a:latin typeface="Arial" panose="020B0604020202020204" pitchFamily="34" charset="0"/>
              <a:cs typeface="Arial" panose="020B0604020202020204" pitchFamily="34" charset="0"/>
            </a:rPr>
            <a:t>In prospettiva delibere sulle tariffe</a:t>
          </a:r>
        </a:p>
      </dsp:txBody>
      <dsp:txXfrm>
        <a:off x="4694" y="1162211"/>
        <a:ext cx="3201503" cy="2440643"/>
      </dsp:txXfrm>
    </dsp:sp>
    <dsp:sp modelId="{286D100C-AA7C-4486-ABA3-B05EFE455924}">
      <dsp:nvSpPr>
        <dsp:cNvPr id="0" name=""/>
        <dsp:cNvSpPr/>
      </dsp:nvSpPr>
      <dsp:spPr>
        <a:xfrm>
          <a:off x="3206198" y="1162211"/>
          <a:ext cx="3201503" cy="2440643"/>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IMU e TASI</a:t>
          </a:r>
        </a:p>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è prevista l’unificazione dei tributi in un unico prelievo tributario</a:t>
          </a:r>
          <a:endParaRPr lang="it-IT" sz="1800" b="1" kern="1200" dirty="0">
            <a:latin typeface="Arial" panose="020B0604020202020204" pitchFamily="34" charset="0"/>
            <a:cs typeface="Arial" panose="020B0604020202020204" pitchFamily="34" charset="0"/>
          </a:endParaRPr>
        </a:p>
      </dsp:txBody>
      <dsp:txXfrm>
        <a:off x="3206198" y="1162211"/>
        <a:ext cx="3201503" cy="2440643"/>
      </dsp:txXfrm>
    </dsp:sp>
    <dsp:sp modelId="{36FD2778-1F79-4612-BF5A-FECC6C2A18AE}">
      <dsp:nvSpPr>
        <dsp:cNvPr id="0" name=""/>
        <dsp:cNvSpPr/>
      </dsp:nvSpPr>
      <dsp:spPr>
        <a:xfrm>
          <a:off x="6407701" y="1162211"/>
          <a:ext cx="3201503" cy="2440643"/>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Imposta Pubblicità e </a:t>
          </a:r>
          <a:r>
            <a:rPr lang="it-IT" sz="2000" b="1" kern="1200" dirty="0" err="1">
              <a:latin typeface="Arial" panose="020B0604020202020204" pitchFamily="34" charset="0"/>
              <a:cs typeface="Arial" panose="020B0604020202020204" pitchFamily="34" charset="0"/>
            </a:rPr>
            <a:t>Cosap</a:t>
          </a:r>
          <a:r>
            <a:rPr lang="it-IT" sz="2000" b="1" kern="1200" dirty="0">
              <a:latin typeface="Arial" panose="020B0604020202020204" pitchFamily="34" charset="0"/>
              <a:cs typeface="Arial" panose="020B0604020202020204" pitchFamily="34" charset="0"/>
            </a:rPr>
            <a:t>/</a:t>
          </a:r>
          <a:r>
            <a:rPr lang="it-IT" sz="2000" b="1" kern="1200" dirty="0" err="1">
              <a:latin typeface="Arial" panose="020B0604020202020204" pitchFamily="34" charset="0"/>
              <a:cs typeface="Arial" panose="020B0604020202020204" pitchFamily="34" charset="0"/>
            </a:rPr>
            <a:t>Tosap</a:t>
          </a:r>
          <a:endParaRPr lang="it-IT" sz="2000" b="1"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è prevista l’unificazione dei tributi in un unico prelievo tributario</a:t>
          </a:r>
          <a:endParaRPr lang="it-IT" sz="2000" kern="1200" dirty="0">
            <a:latin typeface="Arial" panose="020B0604020202020204" pitchFamily="34" charset="0"/>
            <a:cs typeface="Arial" panose="020B0604020202020204" pitchFamily="34" charset="0"/>
          </a:endParaRPr>
        </a:p>
      </dsp:txBody>
      <dsp:txXfrm>
        <a:off x="6407701" y="1162211"/>
        <a:ext cx="3201503" cy="2440643"/>
      </dsp:txXfrm>
    </dsp:sp>
    <dsp:sp modelId="{BD3C6D85-28CC-4F92-8E69-A4F02D6ED8B1}">
      <dsp:nvSpPr>
        <dsp:cNvPr id="0" name=""/>
        <dsp:cNvSpPr/>
      </dsp:nvSpPr>
      <dsp:spPr>
        <a:xfrm>
          <a:off x="0" y="3602855"/>
          <a:ext cx="9613900" cy="271182"/>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19FD-3FC9-46B2-9B9D-86808CA12D30}">
      <dsp:nvSpPr>
        <dsp:cNvPr id="0" name=""/>
        <dsp:cNvSpPr/>
      </dsp:nvSpPr>
      <dsp:spPr>
        <a:xfrm>
          <a:off x="0" y="0"/>
          <a:ext cx="10633406" cy="12583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kern="1200" dirty="0">
              <a:latin typeface="Arial" panose="020B0604020202020204" pitchFamily="34" charset="0"/>
              <a:cs typeface="Arial" panose="020B0604020202020204" pitchFamily="34" charset="0"/>
            </a:rPr>
            <a:t>Aspetti fondamentali del programma</a:t>
          </a:r>
        </a:p>
      </dsp:txBody>
      <dsp:txXfrm>
        <a:off x="0" y="0"/>
        <a:ext cx="10633406" cy="1258388"/>
      </dsp:txXfrm>
    </dsp:sp>
    <dsp:sp modelId="{5B8039A2-13B0-45CA-BDC6-DD339314A425}">
      <dsp:nvSpPr>
        <dsp:cNvPr id="0" name=""/>
        <dsp:cNvSpPr/>
      </dsp:nvSpPr>
      <dsp:spPr>
        <a:xfrm>
          <a:off x="5192" y="1258388"/>
          <a:ext cx="3541007" cy="2642616"/>
        </a:xfrm>
        <a:prstGeom prst="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panose="020B0604020202020204" pitchFamily="34" charset="0"/>
              <a:cs typeface="Arial" panose="020B0604020202020204" pitchFamily="34" charset="0"/>
            </a:rPr>
            <a:t>Il programma deve riportare tutte le informazioni relative alle procedure di acquisizione di beni e servizi  previste per il biennio 2020-2021, per un importo stimato complessivo –al netto di Iva- superiore a € 40.000,00</a:t>
          </a:r>
          <a:endParaRPr lang="it-IT" sz="1800" kern="1200" dirty="0">
            <a:latin typeface="Arial" panose="020B0604020202020204" pitchFamily="34" charset="0"/>
            <a:cs typeface="Arial" panose="020B0604020202020204" pitchFamily="34" charset="0"/>
          </a:endParaRPr>
        </a:p>
      </dsp:txBody>
      <dsp:txXfrm>
        <a:off x="5192" y="1258388"/>
        <a:ext cx="3541007" cy="2642616"/>
      </dsp:txXfrm>
    </dsp:sp>
    <dsp:sp modelId="{286D100C-AA7C-4486-ABA3-B05EFE455924}">
      <dsp:nvSpPr>
        <dsp:cNvPr id="0" name=""/>
        <dsp:cNvSpPr/>
      </dsp:nvSpPr>
      <dsp:spPr>
        <a:xfrm>
          <a:off x="3546199" y="1258388"/>
          <a:ext cx="3541007" cy="2642616"/>
        </a:xfrm>
        <a:prstGeom prst="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panose="020B0604020202020204" pitchFamily="34" charset="0"/>
              <a:cs typeface="Arial" panose="020B0604020202020204" pitchFamily="34" charset="0"/>
            </a:rPr>
            <a:t>La stima del valore deve ricomprendere tutti gli acquisti dell’Ente per categorie omogenee, valutate in base alle prime tre cifre dl </a:t>
          </a:r>
          <a:r>
            <a:rPr lang="it-IT" sz="1800" b="1" kern="1200" dirty="0" err="1">
              <a:latin typeface="Arial" panose="020B0604020202020204" pitchFamily="34" charset="0"/>
              <a:cs typeface="Arial" panose="020B0604020202020204" pitchFamily="34" charset="0"/>
            </a:rPr>
            <a:t>Cpv</a:t>
          </a:r>
          <a:r>
            <a:rPr lang="it-IT" sz="1800" b="1" kern="1200" dirty="0">
              <a:latin typeface="Arial" panose="020B0604020202020204" pitchFamily="34" charset="0"/>
              <a:cs typeface="Arial" panose="020B0604020202020204" pitchFamily="34" charset="0"/>
            </a:rPr>
            <a:t> (Vocabolario Comune Appalti), che presenta coerenza con il V livello del piano dei conti finanziario</a:t>
          </a:r>
          <a:endParaRPr lang="it-IT" sz="1800" kern="1200" dirty="0">
            <a:latin typeface="Arial" panose="020B0604020202020204" pitchFamily="34" charset="0"/>
            <a:cs typeface="Arial" panose="020B0604020202020204" pitchFamily="34" charset="0"/>
          </a:endParaRPr>
        </a:p>
      </dsp:txBody>
      <dsp:txXfrm>
        <a:off x="3546199" y="1258388"/>
        <a:ext cx="3541007" cy="2642616"/>
      </dsp:txXfrm>
    </dsp:sp>
    <dsp:sp modelId="{36FD2778-1F79-4612-BF5A-FECC6C2A18AE}">
      <dsp:nvSpPr>
        <dsp:cNvPr id="0" name=""/>
        <dsp:cNvSpPr/>
      </dsp:nvSpPr>
      <dsp:spPr>
        <a:xfrm>
          <a:off x="7087206" y="1258388"/>
          <a:ext cx="3541007" cy="2642616"/>
        </a:xfrm>
        <a:prstGeom prst="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panose="020B0604020202020204" pitchFamily="34" charset="0"/>
              <a:cs typeface="Arial" panose="020B0604020202020204" pitchFamily="34" charset="0"/>
            </a:rPr>
            <a:t>Nel piano non devono essere ricompresi gli acquisti già attivati, anche se previsti su esercizi futuri, </a:t>
          </a:r>
          <a:r>
            <a:rPr lang="it-IT" sz="1800" b="1" kern="1200" dirty="0" err="1">
              <a:latin typeface="Arial" panose="020B0604020202020204" pitchFamily="34" charset="0"/>
              <a:cs typeface="Arial" panose="020B0604020202020204" pitchFamily="34" charset="0"/>
            </a:rPr>
            <a:t>purche</a:t>
          </a:r>
          <a:r>
            <a:rPr lang="it-IT" sz="1800" b="1" kern="1200" dirty="0">
              <a:latin typeface="Arial" panose="020B0604020202020204" pitchFamily="34" charset="0"/>
              <a:cs typeface="Arial" panose="020B0604020202020204" pitchFamily="34" charset="0"/>
            </a:rPr>
            <a:t>’ non giungano a scadenza nell’arco del biennio considerato</a:t>
          </a:r>
          <a:endParaRPr lang="it-IT" sz="1800" kern="1200" dirty="0">
            <a:latin typeface="Arial" panose="020B0604020202020204" pitchFamily="34" charset="0"/>
            <a:cs typeface="Arial" panose="020B0604020202020204" pitchFamily="34" charset="0"/>
          </a:endParaRPr>
        </a:p>
      </dsp:txBody>
      <dsp:txXfrm>
        <a:off x="7087206" y="1258388"/>
        <a:ext cx="3541007" cy="2642616"/>
      </dsp:txXfrm>
    </dsp:sp>
    <dsp:sp modelId="{BD3C6D85-28CC-4F92-8E69-A4F02D6ED8B1}">
      <dsp:nvSpPr>
        <dsp:cNvPr id="0" name=""/>
        <dsp:cNvSpPr/>
      </dsp:nvSpPr>
      <dsp:spPr>
        <a:xfrm>
          <a:off x="0" y="3901004"/>
          <a:ext cx="10633406" cy="29362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CAA0F-8582-4662-8466-0556FF37C4C1}">
      <dsp:nvSpPr>
        <dsp:cNvPr id="0" name=""/>
        <dsp:cNvSpPr/>
      </dsp:nvSpPr>
      <dsp:spPr>
        <a:xfrm>
          <a:off x="7285824" y="1973289"/>
          <a:ext cx="798225" cy="1186265"/>
        </a:xfrm>
        <a:custGeom>
          <a:avLst/>
          <a:gdLst/>
          <a:ahLst/>
          <a:cxnLst/>
          <a:rect l="0" t="0" r="0" b="0"/>
          <a:pathLst>
            <a:path>
              <a:moveTo>
                <a:pt x="0" y="0"/>
              </a:moveTo>
              <a:lnTo>
                <a:pt x="399112" y="0"/>
              </a:lnTo>
              <a:lnTo>
                <a:pt x="399112" y="1186265"/>
              </a:lnTo>
              <a:lnTo>
                <a:pt x="798225" y="118626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649191" y="2530676"/>
        <a:ext cx="71491" cy="71491"/>
      </dsp:txXfrm>
    </dsp:sp>
    <dsp:sp modelId="{A31DC77C-4246-4D36-AFC0-7F1788E204C3}">
      <dsp:nvSpPr>
        <dsp:cNvPr id="0" name=""/>
        <dsp:cNvSpPr/>
      </dsp:nvSpPr>
      <dsp:spPr>
        <a:xfrm>
          <a:off x="7285824" y="948926"/>
          <a:ext cx="794072" cy="1024363"/>
        </a:xfrm>
        <a:custGeom>
          <a:avLst/>
          <a:gdLst/>
          <a:ahLst/>
          <a:cxnLst/>
          <a:rect l="0" t="0" r="0" b="0"/>
          <a:pathLst>
            <a:path>
              <a:moveTo>
                <a:pt x="0" y="1024363"/>
              </a:moveTo>
              <a:lnTo>
                <a:pt x="397036" y="1024363"/>
              </a:lnTo>
              <a:lnTo>
                <a:pt x="397036" y="0"/>
              </a:lnTo>
              <a:lnTo>
                <a:pt x="794072" y="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650457" y="1428705"/>
        <a:ext cx="64804" cy="64804"/>
      </dsp:txXfrm>
    </dsp:sp>
    <dsp:sp modelId="{07728378-63F6-4000-BCF5-D84A371A2D88}">
      <dsp:nvSpPr>
        <dsp:cNvPr id="0" name=""/>
        <dsp:cNvSpPr/>
      </dsp:nvSpPr>
      <dsp:spPr>
        <a:xfrm>
          <a:off x="2331011" y="1914525"/>
          <a:ext cx="1614979" cy="91440"/>
        </a:xfrm>
        <a:custGeom>
          <a:avLst/>
          <a:gdLst/>
          <a:ahLst/>
          <a:cxnLst/>
          <a:rect l="0" t="0" r="0" b="0"/>
          <a:pathLst>
            <a:path>
              <a:moveTo>
                <a:pt x="0" y="45720"/>
              </a:moveTo>
              <a:lnTo>
                <a:pt x="807489" y="45720"/>
              </a:lnTo>
              <a:lnTo>
                <a:pt x="807489" y="58763"/>
              </a:lnTo>
              <a:lnTo>
                <a:pt x="1614979" y="587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3098125" y="1919869"/>
        <a:ext cx="80751" cy="80751"/>
      </dsp:txXfrm>
    </dsp:sp>
    <dsp:sp modelId="{4F40D068-2210-4786-8988-6C5860D2A2F4}">
      <dsp:nvSpPr>
        <dsp:cNvPr id="0" name=""/>
        <dsp:cNvSpPr/>
      </dsp:nvSpPr>
      <dsp:spPr>
        <a:xfrm>
          <a:off x="0" y="1088017"/>
          <a:ext cx="2917567" cy="1744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D. Lgs. 175/2016</a:t>
          </a:r>
        </a:p>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Testo unico in materia di società a partecipazione pubblica – T.U.S.P</a:t>
          </a:r>
          <a:r>
            <a:rPr lang="it-IT" sz="2000" kern="1200" dirty="0">
              <a:latin typeface="Arial" panose="020B0604020202020204" pitchFamily="34" charset="0"/>
              <a:cs typeface="Arial" panose="020B0604020202020204" pitchFamily="34" charset="0"/>
            </a:rPr>
            <a:t>.:</a:t>
          </a:r>
        </a:p>
      </dsp:txBody>
      <dsp:txXfrm>
        <a:off x="0" y="1088017"/>
        <a:ext cx="2917567" cy="1744455"/>
      </dsp:txXfrm>
    </dsp:sp>
    <dsp:sp modelId="{5D5C619F-F488-4A06-91E3-3333AA117AA9}">
      <dsp:nvSpPr>
        <dsp:cNvPr id="0" name=""/>
        <dsp:cNvSpPr/>
      </dsp:nvSpPr>
      <dsp:spPr>
        <a:xfrm>
          <a:off x="3945991" y="1006059"/>
          <a:ext cx="3339832" cy="19344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tx2">
                  <a:lumMod val="25000"/>
                </a:schemeClr>
              </a:solidFill>
              <a:latin typeface="Arial" panose="020B0604020202020204" pitchFamily="34" charset="0"/>
              <a:cs typeface="Arial" panose="020B0604020202020204" pitchFamily="34" charset="0"/>
            </a:rPr>
            <a:t>Ha reso sistematica la ricognizione delle partecipazioni societarie, da parte degli Enti, prevedendo</a:t>
          </a:r>
          <a:r>
            <a:rPr lang="it-IT" sz="1800" b="1" kern="1200" dirty="0">
              <a:solidFill>
                <a:schemeClr val="accent4">
                  <a:lumMod val="60000"/>
                  <a:lumOff val="40000"/>
                </a:schemeClr>
              </a:solidFill>
              <a:latin typeface="Arial" panose="020B0604020202020204" pitchFamily="34" charset="0"/>
              <a:cs typeface="Arial" panose="020B0604020202020204" pitchFamily="34" charset="0"/>
            </a:rPr>
            <a:t>:	</a:t>
          </a:r>
          <a:endParaRPr lang="it-IT" sz="1800" kern="1200" dirty="0">
            <a:solidFill>
              <a:schemeClr val="accent4">
                <a:lumMod val="60000"/>
                <a:lumOff val="40000"/>
              </a:schemeClr>
            </a:solidFill>
            <a:latin typeface="Arial" panose="020B0604020202020204" pitchFamily="34" charset="0"/>
            <a:cs typeface="Arial" panose="020B0604020202020204" pitchFamily="34" charset="0"/>
          </a:endParaRPr>
        </a:p>
      </dsp:txBody>
      <dsp:txXfrm>
        <a:off x="3945991" y="1006059"/>
        <a:ext cx="3339832" cy="1934459"/>
      </dsp:txXfrm>
    </dsp:sp>
    <dsp:sp modelId="{CA1B1BEF-2D59-42C3-A963-4C2122484F0A}">
      <dsp:nvSpPr>
        <dsp:cNvPr id="0" name=""/>
        <dsp:cNvSpPr/>
      </dsp:nvSpPr>
      <dsp:spPr>
        <a:xfrm>
          <a:off x="8079896" y="249915"/>
          <a:ext cx="3371073" cy="13980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003399"/>
              </a:solidFill>
              <a:latin typeface="Arial" panose="020B0604020202020204" pitchFamily="34" charset="0"/>
              <a:cs typeface="Arial" panose="020B0604020202020204" pitchFamily="34" charset="0"/>
            </a:rPr>
            <a:t>Una razionalizzazione/ricognizione straordinaria, che doveva essere eseguita entro il 30 settembre 2017</a:t>
          </a:r>
        </a:p>
      </dsp:txBody>
      <dsp:txXfrm>
        <a:off x="8079896" y="249915"/>
        <a:ext cx="3371073" cy="1398020"/>
      </dsp:txXfrm>
    </dsp:sp>
    <dsp:sp modelId="{2811FE4C-ADA1-4BE8-A404-FEC0E6316DC8}">
      <dsp:nvSpPr>
        <dsp:cNvPr id="0" name=""/>
        <dsp:cNvSpPr/>
      </dsp:nvSpPr>
      <dsp:spPr>
        <a:xfrm>
          <a:off x="8084049" y="2799861"/>
          <a:ext cx="3451464" cy="719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003399"/>
              </a:solidFill>
              <a:latin typeface="Arial" panose="020B0604020202020204" pitchFamily="34" charset="0"/>
              <a:cs typeface="Arial" panose="020B0604020202020204" pitchFamily="34" charset="0"/>
            </a:rPr>
            <a:t>Una revisione periodica con cadenza annuale</a:t>
          </a:r>
        </a:p>
      </dsp:txBody>
      <dsp:txXfrm>
        <a:off x="8084049" y="2799861"/>
        <a:ext cx="3451464" cy="719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DB66E-ED38-4505-9FB3-96BAAD807217}">
      <dsp:nvSpPr>
        <dsp:cNvPr id="0" name=""/>
        <dsp:cNvSpPr/>
      </dsp:nvSpPr>
      <dsp:spPr>
        <a:xfrm>
          <a:off x="100489" y="374812"/>
          <a:ext cx="3840978" cy="583854"/>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err="1">
              <a:latin typeface="Arial" panose="020B0604020202020204" pitchFamily="34" charset="0"/>
              <a:cs typeface="Arial" panose="020B0604020202020204" pitchFamily="34" charset="0"/>
            </a:rPr>
            <a:t>Agac</a:t>
          </a:r>
          <a:r>
            <a:rPr lang="it-IT" sz="2000" b="1" kern="1200" dirty="0">
              <a:latin typeface="Arial" panose="020B0604020202020204" pitchFamily="34" charset="0"/>
              <a:cs typeface="Arial" panose="020B0604020202020204" pitchFamily="34" charset="0"/>
            </a:rPr>
            <a:t> </a:t>
          </a:r>
          <a:r>
            <a:rPr lang="it-IT" sz="2000" b="1" kern="1200" dirty="0" err="1">
              <a:latin typeface="Arial" panose="020B0604020202020204" pitchFamily="34" charset="0"/>
              <a:cs typeface="Arial" panose="020B0604020202020204" pitchFamily="34" charset="0"/>
            </a:rPr>
            <a:t>Infastrutture</a:t>
          </a:r>
          <a:r>
            <a:rPr lang="it-IT" sz="2000" b="1" kern="1200" dirty="0">
              <a:latin typeface="Arial" panose="020B0604020202020204" pitchFamily="34" charset="0"/>
              <a:cs typeface="Arial" panose="020B0604020202020204" pitchFamily="34" charset="0"/>
            </a:rPr>
            <a:t> Spa</a:t>
          </a:r>
          <a:endParaRPr lang="it-IT" sz="2000" kern="1200" dirty="0">
            <a:latin typeface="Arial" panose="020B0604020202020204" pitchFamily="34" charset="0"/>
            <a:cs typeface="Arial" panose="020B0604020202020204" pitchFamily="34" charset="0"/>
          </a:endParaRPr>
        </a:p>
      </dsp:txBody>
      <dsp:txXfrm>
        <a:off x="392416" y="374812"/>
        <a:ext cx="3257124" cy="583854"/>
      </dsp:txXfrm>
    </dsp:sp>
    <dsp:sp modelId="{3BF407A6-3093-43CF-9955-E9979F58ABE7}">
      <dsp:nvSpPr>
        <dsp:cNvPr id="0" name=""/>
        <dsp:cNvSpPr/>
      </dsp:nvSpPr>
      <dsp:spPr>
        <a:xfrm>
          <a:off x="131170" y="1224098"/>
          <a:ext cx="3840978" cy="583854"/>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Agenzia locale per la mobilità </a:t>
          </a:r>
          <a:r>
            <a:rPr lang="it-IT" sz="2000" b="1" kern="1200" dirty="0" err="1">
              <a:latin typeface="Arial" panose="020B0604020202020204" pitchFamily="34" charset="0"/>
              <a:cs typeface="Arial" panose="020B0604020202020204" pitchFamily="34" charset="0"/>
            </a:rPr>
            <a:t>Srl</a:t>
          </a:r>
          <a:endParaRPr lang="it-IT" sz="2000" kern="1200" dirty="0">
            <a:latin typeface="Arial" panose="020B0604020202020204" pitchFamily="34" charset="0"/>
            <a:cs typeface="Arial" panose="020B0604020202020204" pitchFamily="34" charset="0"/>
          </a:endParaRPr>
        </a:p>
      </dsp:txBody>
      <dsp:txXfrm>
        <a:off x="423097" y="1224098"/>
        <a:ext cx="3257124" cy="583854"/>
      </dsp:txXfrm>
    </dsp:sp>
    <dsp:sp modelId="{78298E28-DBF2-48DC-B658-85A059FEF1C6}">
      <dsp:nvSpPr>
        <dsp:cNvPr id="0" name=""/>
        <dsp:cNvSpPr/>
      </dsp:nvSpPr>
      <dsp:spPr>
        <a:xfrm>
          <a:off x="141297" y="2035277"/>
          <a:ext cx="3840978" cy="583854"/>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Arial" panose="020B0604020202020204" pitchFamily="34" charset="0"/>
              <a:cs typeface="Arial" panose="020B0604020202020204" pitchFamily="34" charset="0"/>
            </a:rPr>
            <a:t>Lepida </a:t>
          </a:r>
          <a:r>
            <a:rPr lang="it-IT" sz="2000" b="1" kern="1200" dirty="0" err="1">
              <a:latin typeface="Arial" panose="020B0604020202020204" pitchFamily="34" charset="0"/>
              <a:cs typeface="Arial" panose="020B0604020202020204" pitchFamily="34" charset="0"/>
            </a:rPr>
            <a:t>Scpa</a:t>
          </a:r>
          <a:endParaRPr lang="it-IT" sz="2000" kern="1200" dirty="0">
            <a:latin typeface="Arial" panose="020B0604020202020204" pitchFamily="34" charset="0"/>
            <a:cs typeface="Arial" panose="020B0604020202020204" pitchFamily="34" charset="0"/>
          </a:endParaRPr>
        </a:p>
      </dsp:txBody>
      <dsp:txXfrm>
        <a:off x="433224" y="2035277"/>
        <a:ext cx="3257124" cy="583854"/>
      </dsp:txXfrm>
    </dsp:sp>
    <dsp:sp modelId="{66D48843-01B6-4312-A1E9-36C00AF2CFA8}">
      <dsp:nvSpPr>
        <dsp:cNvPr id="0" name=""/>
        <dsp:cNvSpPr/>
      </dsp:nvSpPr>
      <dsp:spPr>
        <a:xfrm>
          <a:off x="101089" y="2842436"/>
          <a:ext cx="3840978" cy="583854"/>
        </a:xfrm>
        <a:prstGeom prst="chevr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err="1">
              <a:latin typeface="Arial" panose="020B0604020202020204" pitchFamily="34" charset="0"/>
              <a:cs typeface="Arial" panose="020B0604020202020204" pitchFamily="34" charset="0"/>
            </a:rPr>
            <a:t>Iren</a:t>
          </a:r>
          <a:r>
            <a:rPr lang="it-IT" sz="2000" b="1" kern="1200" dirty="0">
              <a:latin typeface="Arial" panose="020B0604020202020204" pitchFamily="34" charset="0"/>
              <a:cs typeface="Arial" panose="020B0604020202020204" pitchFamily="34" charset="0"/>
            </a:rPr>
            <a:t> Spa</a:t>
          </a:r>
          <a:endParaRPr lang="it-IT" sz="2000" kern="1200" dirty="0">
            <a:latin typeface="Arial" panose="020B0604020202020204" pitchFamily="34" charset="0"/>
            <a:cs typeface="Arial" panose="020B0604020202020204" pitchFamily="34" charset="0"/>
          </a:endParaRPr>
        </a:p>
      </dsp:txBody>
      <dsp:txXfrm>
        <a:off x="393016" y="2842436"/>
        <a:ext cx="3257124" cy="583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BEA7-88B4-4DDB-A219-CD5DC9DF9BD2}">
      <dsp:nvSpPr>
        <dsp:cNvPr id="0" name=""/>
        <dsp:cNvSpPr/>
      </dsp:nvSpPr>
      <dsp:spPr>
        <a:xfrm>
          <a:off x="2077945" y="0"/>
          <a:ext cx="5387698" cy="15384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a:solidFill>
                <a:prstClr val="white"/>
              </a:solidFill>
              <a:latin typeface="Arial" panose="020B0604020202020204" pitchFamily="34" charset="0"/>
              <a:cs typeface="Arial" panose="020B0604020202020204" pitchFamily="34" charset="0"/>
            </a:rPr>
            <a:t>Piacenza Infrastrutture Spa – in dismissione</a:t>
          </a:r>
          <a:endParaRPr lang="it-IT" sz="1800" kern="1200" dirty="0">
            <a:latin typeface="Arial" panose="020B0604020202020204" pitchFamily="34" charset="0"/>
            <a:cs typeface="Arial" panose="020B0604020202020204" pitchFamily="34" charset="0"/>
          </a:endParaRPr>
        </a:p>
      </dsp:txBody>
      <dsp:txXfrm>
        <a:off x="2123004" y="45059"/>
        <a:ext cx="5297580" cy="1448320"/>
      </dsp:txXfrm>
    </dsp:sp>
    <dsp:sp modelId="{C09F68B5-B032-418F-9D00-C9CB43A7D0B5}">
      <dsp:nvSpPr>
        <dsp:cNvPr id="0" name=""/>
        <dsp:cNvSpPr/>
      </dsp:nvSpPr>
      <dsp:spPr>
        <a:xfrm rot="5400000">
          <a:off x="4519702" y="1497326"/>
          <a:ext cx="449235" cy="534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it-IT" sz="2300" kern="1200"/>
        </a:p>
      </dsp:txBody>
      <dsp:txXfrm rot="-5400000">
        <a:off x="4583983" y="1539936"/>
        <a:ext cx="320674" cy="314465"/>
      </dsp:txXfrm>
    </dsp:sp>
    <dsp:sp modelId="{E78B1D03-98AF-4CAC-A7E0-78E7671DBC64}">
      <dsp:nvSpPr>
        <dsp:cNvPr id="0" name=""/>
        <dsp:cNvSpPr/>
      </dsp:nvSpPr>
      <dsp:spPr>
        <a:xfrm>
          <a:off x="2311776" y="2137347"/>
          <a:ext cx="4990347" cy="1835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Arial" panose="020B0604020202020204" pitchFamily="34" charset="0"/>
              <a:cs typeface="Arial" panose="020B0604020202020204" pitchFamily="34" charset="0"/>
            </a:rPr>
            <a:t>Il Comune di RE, capofila nell’operazione di dismissione, ha perseguito l’obiettivo di approfondire l’analisi del valore aziendale della società, rinviando tuttavia all’esercizio 2020 l’apertura dei tavoli di confronto coi soggetti interessati (in primo luogo il Comune di Piacenza) per addivenire alla cessione della società</a:t>
          </a:r>
        </a:p>
      </dsp:txBody>
      <dsp:txXfrm>
        <a:off x="2365548" y="2191119"/>
        <a:ext cx="4882803" cy="17283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CAE5DEC3-D729-4261-8F25-86DFC23A7A70}" type="datetimeFigureOut">
              <a:rPr lang="it-IT" smtClean="0"/>
              <a:t>02/01/2020</a:t>
            </a:fld>
            <a:endParaRPr lang="it-IT"/>
          </a:p>
        </p:txBody>
      </p:sp>
      <p:sp>
        <p:nvSpPr>
          <p:cNvPr id="4" name="Segnaposto immagin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E526D6D9-6971-4B97-B77E-6AEBC6CA714E}" type="slidenum">
              <a:rPr lang="it-IT" smtClean="0"/>
              <a:t>‹N›</a:t>
            </a:fld>
            <a:endParaRPr lang="it-IT"/>
          </a:p>
        </p:txBody>
      </p:sp>
    </p:spTree>
    <p:extLst>
      <p:ext uri="{BB962C8B-B14F-4D97-AF65-F5344CB8AC3E}">
        <p14:creationId xmlns:p14="http://schemas.microsoft.com/office/powerpoint/2010/main" val="96957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a:t>
            </a:fld>
            <a:endParaRPr lang="it-IT"/>
          </a:p>
        </p:txBody>
      </p:sp>
    </p:spTree>
    <p:extLst>
      <p:ext uri="{BB962C8B-B14F-4D97-AF65-F5344CB8AC3E}">
        <p14:creationId xmlns:p14="http://schemas.microsoft.com/office/powerpoint/2010/main" val="22392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10</a:t>
            </a:fld>
            <a:endParaRPr lang="it-IT"/>
          </a:p>
        </p:txBody>
      </p:sp>
    </p:spTree>
    <p:extLst>
      <p:ext uri="{BB962C8B-B14F-4D97-AF65-F5344CB8AC3E}">
        <p14:creationId xmlns:p14="http://schemas.microsoft.com/office/powerpoint/2010/main" val="281415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11</a:t>
            </a:fld>
            <a:endParaRPr lang="it-IT"/>
          </a:p>
        </p:txBody>
      </p:sp>
    </p:spTree>
    <p:extLst>
      <p:ext uri="{BB962C8B-B14F-4D97-AF65-F5344CB8AC3E}">
        <p14:creationId xmlns:p14="http://schemas.microsoft.com/office/powerpoint/2010/main" val="380012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12</a:t>
            </a:fld>
            <a:endParaRPr lang="it-IT"/>
          </a:p>
        </p:txBody>
      </p:sp>
    </p:spTree>
    <p:extLst>
      <p:ext uri="{BB962C8B-B14F-4D97-AF65-F5344CB8AC3E}">
        <p14:creationId xmlns:p14="http://schemas.microsoft.com/office/powerpoint/2010/main" val="133374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13</a:t>
            </a:fld>
            <a:endParaRPr lang="it-IT"/>
          </a:p>
        </p:txBody>
      </p:sp>
    </p:spTree>
    <p:extLst>
      <p:ext uri="{BB962C8B-B14F-4D97-AF65-F5344CB8AC3E}">
        <p14:creationId xmlns:p14="http://schemas.microsoft.com/office/powerpoint/2010/main" val="71131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14</a:t>
            </a:fld>
            <a:endParaRPr lang="it-IT"/>
          </a:p>
        </p:txBody>
      </p:sp>
    </p:spTree>
    <p:extLst>
      <p:ext uri="{BB962C8B-B14F-4D97-AF65-F5344CB8AC3E}">
        <p14:creationId xmlns:p14="http://schemas.microsoft.com/office/powerpoint/2010/main" val="337476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15</a:t>
            </a:fld>
            <a:endParaRPr lang="it-IT"/>
          </a:p>
        </p:txBody>
      </p:sp>
    </p:spTree>
    <p:extLst>
      <p:ext uri="{BB962C8B-B14F-4D97-AF65-F5344CB8AC3E}">
        <p14:creationId xmlns:p14="http://schemas.microsoft.com/office/powerpoint/2010/main" val="372513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17</a:t>
            </a:fld>
            <a:endParaRPr lang="it-IT"/>
          </a:p>
        </p:txBody>
      </p:sp>
    </p:spTree>
    <p:extLst>
      <p:ext uri="{BB962C8B-B14F-4D97-AF65-F5344CB8AC3E}">
        <p14:creationId xmlns:p14="http://schemas.microsoft.com/office/powerpoint/2010/main" val="391674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18</a:t>
            </a:fld>
            <a:endParaRPr lang="it-IT"/>
          </a:p>
        </p:txBody>
      </p:sp>
    </p:spTree>
    <p:extLst>
      <p:ext uri="{BB962C8B-B14F-4D97-AF65-F5344CB8AC3E}">
        <p14:creationId xmlns:p14="http://schemas.microsoft.com/office/powerpoint/2010/main" val="288476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19</a:t>
            </a:fld>
            <a:endParaRPr lang="it-IT"/>
          </a:p>
        </p:txBody>
      </p:sp>
    </p:spTree>
    <p:extLst>
      <p:ext uri="{BB962C8B-B14F-4D97-AF65-F5344CB8AC3E}">
        <p14:creationId xmlns:p14="http://schemas.microsoft.com/office/powerpoint/2010/main" val="182272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22</a:t>
            </a:fld>
            <a:endParaRPr lang="it-IT"/>
          </a:p>
        </p:txBody>
      </p:sp>
    </p:spTree>
    <p:extLst>
      <p:ext uri="{BB962C8B-B14F-4D97-AF65-F5344CB8AC3E}">
        <p14:creationId xmlns:p14="http://schemas.microsoft.com/office/powerpoint/2010/main" val="416001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a:t>
            </a:fld>
            <a:endParaRPr lang="it-IT"/>
          </a:p>
        </p:txBody>
      </p:sp>
    </p:spTree>
    <p:extLst>
      <p:ext uri="{BB962C8B-B14F-4D97-AF65-F5344CB8AC3E}">
        <p14:creationId xmlns:p14="http://schemas.microsoft.com/office/powerpoint/2010/main" val="419941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23</a:t>
            </a:fld>
            <a:endParaRPr lang="it-IT"/>
          </a:p>
        </p:txBody>
      </p:sp>
    </p:spTree>
    <p:extLst>
      <p:ext uri="{BB962C8B-B14F-4D97-AF65-F5344CB8AC3E}">
        <p14:creationId xmlns:p14="http://schemas.microsoft.com/office/powerpoint/2010/main" val="143502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3</a:t>
            </a:fld>
            <a:endParaRPr lang="it-IT"/>
          </a:p>
        </p:txBody>
      </p:sp>
    </p:spTree>
    <p:extLst>
      <p:ext uri="{BB962C8B-B14F-4D97-AF65-F5344CB8AC3E}">
        <p14:creationId xmlns:p14="http://schemas.microsoft.com/office/powerpoint/2010/main" val="107834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4</a:t>
            </a:fld>
            <a:endParaRPr lang="it-IT"/>
          </a:p>
        </p:txBody>
      </p:sp>
    </p:spTree>
    <p:extLst>
      <p:ext uri="{BB962C8B-B14F-4D97-AF65-F5344CB8AC3E}">
        <p14:creationId xmlns:p14="http://schemas.microsoft.com/office/powerpoint/2010/main" val="360155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5</a:t>
            </a:fld>
            <a:endParaRPr lang="it-IT"/>
          </a:p>
        </p:txBody>
      </p:sp>
    </p:spTree>
    <p:extLst>
      <p:ext uri="{BB962C8B-B14F-4D97-AF65-F5344CB8AC3E}">
        <p14:creationId xmlns:p14="http://schemas.microsoft.com/office/powerpoint/2010/main" val="42514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6</a:t>
            </a:fld>
            <a:endParaRPr lang="it-IT"/>
          </a:p>
        </p:txBody>
      </p:sp>
    </p:spTree>
    <p:extLst>
      <p:ext uri="{BB962C8B-B14F-4D97-AF65-F5344CB8AC3E}">
        <p14:creationId xmlns:p14="http://schemas.microsoft.com/office/powerpoint/2010/main" val="253282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7</a:t>
            </a:fld>
            <a:endParaRPr lang="it-IT"/>
          </a:p>
        </p:txBody>
      </p:sp>
    </p:spTree>
    <p:extLst>
      <p:ext uri="{BB962C8B-B14F-4D97-AF65-F5344CB8AC3E}">
        <p14:creationId xmlns:p14="http://schemas.microsoft.com/office/powerpoint/2010/main" val="12222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8</a:t>
            </a:fld>
            <a:endParaRPr lang="it-IT"/>
          </a:p>
        </p:txBody>
      </p:sp>
    </p:spTree>
    <p:extLst>
      <p:ext uri="{BB962C8B-B14F-4D97-AF65-F5344CB8AC3E}">
        <p14:creationId xmlns:p14="http://schemas.microsoft.com/office/powerpoint/2010/main" val="183079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9</a:t>
            </a:fld>
            <a:endParaRPr lang="it-IT"/>
          </a:p>
        </p:txBody>
      </p:sp>
    </p:spTree>
    <p:extLst>
      <p:ext uri="{BB962C8B-B14F-4D97-AF65-F5344CB8AC3E}">
        <p14:creationId xmlns:p14="http://schemas.microsoft.com/office/powerpoint/2010/main" val="3137512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02/01/2020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255346" y="2750337"/>
            <a:ext cx="1171888" cy="1356442"/>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2450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309"/>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88296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61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152497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1D36D84B-B6A8-4376-BF46-962E96F2EE3C}" type="slidenum">
              <a:rPr lang="it-IT" smtClean="0"/>
              <a:t>‹N›</a:t>
            </a:fld>
            <a:endParaRPr lang="it-I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3675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63676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BDC3B99-D906-4BF8-9D35-538F62EBA6AA}" type="datetimeFigureOut">
              <a:rPr lang="it-IT" smtClean="0"/>
              <a:t>02/01/2020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25058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BDC3B99-D906-4BF8-9D35-538F62EBA6AA}" type="datetimeFigureOut">
              <a:rPr lang="it-IT" smtClean="0"/>
              <a:t>02/01/2020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09711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02/01/2020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3199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BDC3B99-D906-4BF8-9D35-538F62EBA6AA}" type="datetimeFigureOut">
              <a:rPr lang="it-IT" smtClean="0"/>
              <a:t>02/01/2020</a:t>
            </a:fld>
            <a:endParaRPr lang="it-IT"/>
          </a:p>
        </p:txBody>
      </p:sp>
      <p:sp>
        <p:nvSpPr>
          <p:cNvPr id="5" name="Footer Placeholder 4"/>
          <p:cNvSpPr>
            <a:spLocks noGrp="1"/>
          </p:cNvSpPr>
          <p:nvPr>
            <p:ph type="ftr" sz="quarter" idx="11"/>
          </p:nvPr>
        </p:nvSpPr>
        <p:spPr>
          <a:xfrm>
            <a:off x="680321" y="5936188"/>
            <a:ext cx="6126805" cy="365125"/>
          </a:xfrm>
        </p:spPr>
        <p:txBody>
          <a:bodyPr/>
          <a:lstStyle/>
          <a:p>
            <a:endParaRPr lang="it-I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D36D84B-B6A8-4376-BF46-962E96F2EE3C}" type="slidenum">
              <a:rPr lang="it-IT" smtClean="0"/>
              <a:t>‹N›</a:t>
            </a:fld>
            <a:endParaRPr lang="it-IT"/>
          </a:p>
        </p:txBody>
      </p:sp>
    </p:spTree>
    <p:extLst>
      <p:ext uri="{BB962C8B-B14F-4D97-AF65-F5344CB8AC3E}">
        <p14:creationId xmlns:p14="http://schemas.microsoft.com/office/powerpoint/2010/main" val="303671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02/01/2020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048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BDC3B99-D906-4BF8-9D35-538F62EBA6AA}" type="datetimeFigureOut">
              <a:rPr lang="it-IT" smtClean="0"/>
              <a:t>02/01/2020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729455" y="286989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24254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09002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BDC3B99-D906-4BF8-9D35-538F62EBA6AA}" type="datetimeFigureOut">
              <a:rPr lang="it-IT" smtClean="0"/>
              <a:t>02/01/2020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3864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BDC3B99-D906-4BF8-9D35-538F62EBA6AA}" type="datetimeFigureOut">
              <a:rPr lang="it-IT" smtClean="0"/>
              <a:t>02/01/2020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21902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BDC3B99-D906-4BF8-9D35-538F62EBA6AA}" type="datetimeFigureOut">
              <a:rPr lang="it-IT" smtClean="0"/>
              <a:t>02/01/2020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53304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83343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02/01/2020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619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DC3B99-D906-4BF8-9D35-538F62EBA6AA}" type="datetimeFigureOut">
              <a:rPr lang="it-IT" smtClean="0"/>
              <a:t>02/01/2020</a:t>
            </a:fld>
            <a:endParaRPr lang="it-I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D36D84B-B6A8-4376-BF46-962E96F2EE3C}" type="slidenum">
              <a:rPr lang="it-IT" smtClean="0"/>
              <a:t>‹N›</a:t>
            </a:fld>
            <a:endParaRPr lang="it-IT"/>
          </a:p>
        </p:txBody>
      </p:sp>
    </p:spTree>
    <p:extLst>
      <p:ext uri="{BB962C8B-B14F-4D97-AF65-F5344CB8AC3E}">
        <p14:creationId xmlns:p14="http://schemas.microsoft.com/office/powerpoint/2010/main" val="31913393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09AFA690-D32D-41E0-9001-0E7298B17A9E}"/>
              </a:ext>
            </a:extLst>
          </p:cNvPr>
          <p:cNvPicPr>
            <a:picLocks noChangeAspect="1"/>
          </p:cNvPicPr>
          <p:nvPr/>
        </p:nvPicPr>
        <p:blipFill rotWithShape="1">
          <a:blip r:embed="rId3">
            <a:duotone>
              <a:schemeClr val="bg2">
                <a:shade val="45000"/>
                <a:satMod val="135000"/>
              </a:schemeClr>
              <a:prstClr val="white"/>
            </a:duotone>
            <a:alphaModFix amt="41000"/>
          </a:blip>
          <a:srcRect t="22901" r="3882" b="950"/>
          <a:stretch/>
        </p:blipFill>
        <p:spPr>
          <a:xfrm>
            <a:off x="-3176" y="10"/>
            <a:ext cx="12192000" cy="6857991"/>
          </a:xfrm>
          <a:prstGeom prst="rect">
            <a:avLst/>
          </a:prstGeom>
        </p:spPr>
      </p:pic>
      <p:sp>
        <p:nvSpPr>
          <p:cNvPr id="25" name="Rectangle 16">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C932CE1-7E2E-4CDE-9E76-FDE94C4CFFF8}"/>
              </a:ext>
            </a:extLst>
          </p:cNvPr>
          <p:cNvSpPr>
            <a:spLocks noGrp="1"/>
          </p:cNvSpPr>
          <p:nvPr>
            <p:ph type="ctrTitle"/>
          </p:nvPr>
        </p:nvSpPr>
        <p:spPr>
          <a:xfrm>
            <a:off x="680322" y="4402667"/>
            <a:ext cx="8133478" cy="940240"/>
          </a:xfrm>
        </p:spPr>
        <p:txBody>
          <a:bodyPr>
            <a:normAutofit/>
          </a:bodyPr>
          <a:lstStyle/>
          <a:p>
            <a:r>
              <a:rPr lang="it-IT" sz="3000" b="1" dirty="0">
                <a:latin typeface="Arial" panose="020B0604020202020204" pitchFamily="34" charset="0"/>
                <a:cs typeface="Arial" panose="020B0604020202020204" pitchFamily="34" charset="0"/>
              </a:rPr>
              <a:t>BILANCIO DI PREVISIONE 2020 - 2022</a:t>
            </a:r>
          </a:p>
        </p:txBody>
      </p:sp>
      <p:sp>
        <p:nvSpPr>
          <p:cNvPr id="3" name="Sottotitolo 2">
            <a:extLst>
              <a:ext uri="{FF2B5EF4-FFF2-40B4-BE49-F238E27FC236}">
                <a16:creationId xmlns:a16="http://schemas.microsoft.com/office/drawing/2014/main" id="{3F68743C-0631-44FD-B22A-42B484021E4F}"/>
              </a:ext>
            </a:extLst>
          </p:cNvPr>
          <p:cNvSpPr>
            <a:spLocks noGrp="1"/>
          </p:cNvSpPr>
          <p:nvPr>
            <p:ph type="subTitle" idx="1"/>
          </p:nvPr>
        </p:nvSpPr>
        <p:spPr>
          <a:xfrm>
            <a:off x="680322" y="5342302"/>
            <a:ext cx="8133478" cy="406566"/>
          </a:xfrm>
        </p:spPr>
        <p:txBody>
          <a:bodyPr>
            <a:normAutofit/>
          </a:bodyPr>
          <a:lstStyle/>
          <a:p>
            <a:r>
              <a:rPr lang="it-IT" sz="1800" dirty="0"/>
              <a:t>Consiglio Comunale del 20 dicembre 2020</a:t>
            </a:r>
          </a:p>
        </p:txBody>
      </p:sp>
      <p:sp>
        <p:nvSpPr>
          <p:cNvPr id="26" name="Rectangle 18">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0">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4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PREVISIONI PER MISSIONI (1)</a:t>
            </a:r>
          </a:p>
        </p:txBody>
      </p:sp>
      <p:graphicFrame>
        <p:nvGraphicFramePr>
          <p:cNvPr id="6" name="Segnaposto contenuto 5">
            <a:extLst>
              <a:ext uri="{FF2B5EF4-FFF2-40B4-BE49-F238E27FC236}">
                <a16:creationId xmlns:a16="http://schemas.microsoft.com/office/drawing/2014/main" id="{F428FB3B-B8E5-4FBC-A8A9-534EBD99180C}"/>
              </a:ext>
            </a:extLst>
          </p:cNvPr>
          <p:cNvGraphicFramePr>
            <a:graphicFrameLocks noGrp="1"/>
          </p:cNvGraphicFramePr>
          <p:nvPr>
            <p:ph idx="1"/>
            <p:extLst>
              <p:ext uri="{D42A27DB-BD31-4B8C-83A1-F6EECF244321}">
                <p14:modId xmlns:p14="http://schemas.microsoft.com/office/powerpoint/2010/main" val="1014491044"/>
              </p:ext>
            </p:extLst>
          </p:nvPr>
        </p:nvGraphicFramePr>
        <p:xfrm>
          <a:off x="681037" y="2230735"/>
          <a:ext cx="9779297" cy="426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91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PREVISIONI PER MISSIONI (2)</a:t>
            </a:r>
          </a:p>
        </p:txBody>
      </p:sp>
      <p:graphicFrame>
        <p:nvGraphicFramePr>
          <p:cNvPr id="6" name="Segnaposto contenuto 5">
            <a:extLst>
              <a:ext uri="{FF2B5EF4-FFF2-40B4-BE49-F238E27FC236}">
                <a16:creationId xmlns:a16="http://schemas.microsoft.com/office/drawing/2014/main" id="{F428FB3B-B8E5-4FBC-A8A9-534EBD99180C}"/>
              </a:ext>
            </a:extLst>
          </p:cNvPr>
          <p:cNvGraphicFramePr>
            <a:graphicFrameLocks noGrp="1"/>
          </p:cNvGraphicFramePr>
          <p:nvPr>
            <p:ph idx="1"/>
            <p:extLst>
              <p:ext uri="{D42A27DB-BD31-4B8C-83A1-F6EECF244321}">
                <p14:modId xmlns:p14="http://schemas.microsoft.com/office/powerpoint/2010/main" val="2627001624"/>
              </p:ext>
            </p:extLst>
          </p:nvPr>
        </p:nvGraphicFramePr>
        <p:xfrm>
          <a:off x="681037" y="2336800"/>
          <a:ext cx="10100843" cy="395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901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FONDO CREDITI DUBBIA ESIGIBILITA’</a:t>
            </a:r>
          </a:p>
        </p:txBody>
      </p:sp>
      <p:sp>
        <p:nvSpPr>
          <p:cNvPr id="4" name="Rettangolo con angoli arrotondati 3">
            <a:extLst>
              <a:ext uri="{FF2B5EF4-FFF2-40B4-BE49-F238E27FC236}">
                <a16:creationId xmlns:a16="http://schemas.microsoft.com/office/drawing/2014/main" id="{927CC4CC-0A04-4835-99CF-DB6EC56E94BE}"/>
              </a:ext>
            </a:extLst>
          </p:cNvPr>
          <p:cNvSpPr/>
          <p:nvPr/>
        </p:nvSpPr>
        <p:spPr>
          <a:xfrm>
            <a:off x="1532373" y="2200589"/>
            <a:ext cx="8495882" cy="13967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it-IT" b="1" dirty="0">
                <a:latin typeface="Arial" panose="020B0604020202020204" pitchFamily="34" charset="0"/>
                <a:cs typeface="Arial" panose="020B0604020202020204" pitchFamily="34" charset="0"/>
              </a:rPr>
              <a:t>E’ una posta di spesa stanziata per ogni entrata con caratteristiche di dubbia e/o difficile esazione, calcolata sull’andamento del rapporto tra accertamenti e riscossioni degli ultimi cinque esercizi precedenti (media semplice)</a:t>
            </a:r>
          </a:p>
        </p:txBody>
      </p:sp>
      <p:sp>
        <p:nvSpPr>
          <p:cNvPr id="6" name="Segnaposto contenuto 5">
            <a:extLst>
              <a:ext uri="{FF2B5EF4-FFF2-40B4-BE49-F238E27FC236}">
                <a16:creationId xmlns:a16="http://schemas.microsoft.com/office/drawing/2014/main" id="{B9E5F474-99AA-4ECF-B355-370FA90CE5CE}"/>
              </a:ext>
            </a:extLst>
          </p:cNvPr>
          <p:cNvSpPr>
            <a:spLocks noGrp="1"/>
          </p:cNvSpPr>
          <p:nvPr>
            <p:ph idx="1"/>
          </p:nvPr>
        </p:nvSpPr>
        <p:spPr>
          <a:xfrm>
            <a:off x="1532372" y="3667648"/>
            <a:ext cx="8495882" cy="15675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Autofit/>
          </a:bodyPr>
          <a:lstStyle/>
          <a:p>
            <a:pPr marL="0" lvl="0" indent="0" algn="just">
              <a:buNone/>
            </a:pPr>
            <a:r>
              <a:rPr lang="it-IT" sz="1800" b="1" dirty="0">
                <a:latin typeface="Arial" panose="020B0604020202020204" pitchFamily="34" charset="0"/>
                <a:cs typeface="Arial" panose="020B0604020202020204" pitchFamily="34" charset="0"/>
              </a:rPr>
              <a:t>L’accantonamento non può essere oggetto di impegno e genera economia di spesa (come una sorta di “risparmio forzoso”) che alimenta l’avanzo di amministrazione, quale quota vincolata al successivo “riaccertamento negativo” di entrate dichiarate, da ultimo, non esigibili</a:t>
            </a:r>
          </a:p>
        </p:txBody>
      </p:sp>
      <p:sp>
        <p:nvSpPr>
          <p:cNvPr id="8" name="Rettangolo con angoli arrotondati 7">
            <a:extLst>
              <a:ext uri="{FF2B5EF4-FFF2-40B4-BE49-F238E27FC236}">
                <a16:creationId xmlns:a16="http://schemas.microsoft.com/office/drawing/2014/main" id="{31DE3410-E3F4-4DA1-84DA-0A22B341D6FB}"/>
              </a:ext>
            </a:extLst>
          </p:cNvPr>
          <p:cNvSpPr/>
          <p:nvPr/>
        </p:nvSpPr>
        <p:spPr>
          <a:xfrm>
            <a:off x="1532373" y="5305531"/>
            <a:ext cx="8495882" cy="1286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it-IT" b="1" dirty="0">
                <a:latin typeface="Arial" panose="020B0604020202020204" pitchFamily="34" charset="0"/>
                <a:cs typeface="Arial" panose="020B0604020202020204" pitchFamily="34" charset="0"/>
              </a:rPr>
              <a:t>A fronte dell’eventuale incasso di somme eccedenti la quota accantonata sul versante spesa nel fondo crediti, il fondo stesso può essere ridotto, anche in corso di esercizio </a:t>
            </a:r>
          </a:p>
        </p:txBody>
      </p:sp>
    </p:spTree>
    <p:extLst>
      <p:ext uri="{BB962C8B-B14F-4D97-AF65-F5344CB8AC3E}">
        <p14:creationId xmlns:p14="http://schemas.microsoft.com/office/powerpoint/2010/main" val="110105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A91F2-0CEF-4E86-8BC0-4BA02A328AC4}"/>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COMPOSIZIONE DEL FONDO CREDITI DUBBIA ESIGIBILITA’</a:t>
            </a:r>
          </a:p>
        </p:txBody>
      </p:sp>
      <p:graphicFrame>
        <p:nvGraphicFramePr>
          <p:cNvPr id="4" name="Tabella 4">
            <a:extLst>
              <a:ext uri="{FF2B5EF4-FFF2-40B4-BE49-F238E27FC236}">
                <a16:creationId xmlns:a16="http://schemas.microsoft.com/office/drawing/2014/main" id="{2CE202F5-BA17-4314-ADBD-46C3C924BAEA}"/>
              </a:ext>
            </a:extLst>
          </p:cNvPr>
          <p:cNvGraphicFramePr>
            <a:graphicFrameLocks noGrp="1"/>
          </p:cNvGraphicFramePr>
          <p:nvPr>
            <p:ph idx="1"/>
            <p:extLst>
              <p:ext uri="{D42A27DB-BD31-4B8C-83A1-F6EECF244321}">
                <p14:modId xmlns:p14="http://schemas.microsoft.com/office/powerpoint/2010/main" val="1359044021"/>
              </p:ext>
            </p:extLst>
          </p:nvPr>
        </p:nvGraphicFramePr>
        <p:xfrm>
          <a:off x="680321" y="2126016"/>
          <a:ext cx="10271666" cy="4450080"/>
        </p:xfrm>
        <a:graphic>
          <a:graphicData uri="http://schemas.openxmlformats.org/drawingml/2006/table">
            <a:tbl>
              <a:tblPr firstRow="1" bandRow="1">
                <a:tableStyleId>{8EC20E35-A176-4012-BC5E-935CFFF8708E}</a:tableStyleId>
              </a:tblPr>
              <a:tblGrid>
                <a:gridCol w="5135833">
                  <a:extLst>
                    <a:ext uri="{9D8B030D-6E8A-4147-A177-3AD203B41FA5}">
                      <a16:colId xmlns:a16="http://schemas.microsoft.com/office/drawing/2014/main" val="1451141775"/>
                    </a:ext>
                  </a:extLst>
                </a:gridCol>
                <a:gridCol w="5135833">
                  <a:extLst>
                    <a:ext uri="{9D8B030D-6E8A-4147-A177-3AD203B41FA5}">
                      <a16:colId xmlns:a16="http://schemas.microsoft.com/office/drawing/2014/main" val="229822735"/>
                    </a:ext>
                  </a:extLst>
                </a:gridCol>
              </a:tblGrid>
              <a:tr h="370840">
                <a:tc>
                  <a:txBody>
                    <a:bodyPr/>
                    <a:lstStyle/>
                    <a:p>
                      <a:pPr algn="ctr" fontAlgn="b"/>
                      <a:r>
                        <a:rPr lang="it-IT" sz="2200" u="none" strike="noStrike" dirty="0">
                          <a:effectLst/>
                        </a:rPr>
                        <a:t>ENTRATA</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cell3D prstMaterial="dkEdge">
                      <a:bevel/>
                      <a:lightRig rig="flood" dir="t"/>
                    </a:cell3D>
                  </a:tcPr>
                </a:tc>
                <a:tc>
                  <a:txBody>
                    <a:bodyPr/>
                    <a:lstStyle/>
                    <a:p>
                      <a:pPr algn="ctr" fontAlgn="b"/>
                      <a:r>
                        <a:rPr lang="it-IT" sz="2200" u="none" strike="noStrike" dirty="0">
                          <a:effectLst/>
                        </a:rPr>
                        <a:t>ACCANTONAMENTO 2020</a:t>
                      </a:r>
                      <a:endParaRPr lang="it-IT" sz="2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cell3D prstMaterial="dkEdge">
                      <a:bevel/>
                      <a:lightRig rig="flood" dir="t"/>
                    </a:cell3D>
                  </a:tcPr>
                </a:tc>
                <a:extLst>
                  <a:ext uri="{0D108BD9-81ED-4DB2-BD59-A6C34878D82A}">
                    <a16:rowId xmlns:a16="http://schemas.microsoft.com/office/drawing/2014/main" val="2765254595"/>
                  </a:ext>
                </a:extLst>
              </a:tr>
              <a:tr h="370840">
                <a:tc>
                  <a:txBody>
                    <a:bodyPr/>
                    <a:lstStyle/>
                    <a:p>
                      <a:pPr algn="l" fontAlgn="ctr"/>
                      <a:r>
                        <a:rPr lang="it-IT" sz="2200" u="none" strike="noStrike" dirty="0" err="1">
                          <a:effectLst/>
                        </a:rPr>
                        <a:t>Imu</a:t>
                      </a:r>
                      <a:r>
                        <a:rPr lang="it-IT" sz="2200" u="none" strike="noStrike" dirty="0">
                          <a:effectLst/>
                        </a:rPr>
                        <a:t> recuperi</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218.000,00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63014420"/>
                  </a:ext>
                </a:extLst>
              </a:tr>
              <a:tr h="370840">
                <a:tc>
                  <a:txBody>
                    <a:bodyPr/>
                    <a:lstStyle/>
                    <a:p>
                      <a:pPr algn="l" fontAlgn="ctr"/>
                      <a:r>
                        <a:rPr lang="it-IT" sz="2200" u="none" strike="noStrike" dirty="0" err="1">
                          <a:effectLst/>
                        </a:rPr>
                        <a:t>Cosap</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1.577,60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35835731"/>
                  </a:ext>
                </a:extLst>
              </a:tr>
              <a:tr h="370840">
                <a:tc>
                  <a:txBody>
                    <a:bodyPr/>
                    <a:lstStyle/>
                    <a:p>
                      <a:pPr algn="l" fontAlgn="ctr"/>
                      <a:r>
                        <a:rPr lang="it-IT" sz="2200" u="none" strike="noStrike" dirty="0">
                          <a:effectLst/>
                        </a:rPr>
                        <a:t>Scuola infanzia comunale</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92,40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79543692"/>
                  </a:ext>
                </a:extLst>
              </a:tr>
              <a:tr h="370840">
                <a:tc>
                  <a:txBody>
                    <a:bodyPr/>
                    <a:lstStyle/>
                    <a:p>
                      <a:pPr algn="l" fontAlgn="ctr"/>
                      <a:r>
                        <a:rPr lang="it-IT" sz="2200" u="none" strike="noStrike" dirty="0">
                          <a:effectLst/>
                        </a:rPr>
                        <a:t>Nidi comunali</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2.053,58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37635905"/>
                  </a:ext>
                </a:extLst>
              </a:tr>
              <a:tr h="370840">
                <a:tc>
                  <a:txBody>
                    <a:bodyPr/>
                    <a:lstStyle/>
                    <a:p>
                      <a:pPr algn="l" fontAlgn="ctr"/>
                      <a:r>
                        <a:rPr lang="it-IT" sz="2200" u="none" strike="noStrike" dirty="0">
                          <a:effectLst/>
                        </a:rPr>
                        <a:t>Trasporto scolastico</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1.532,20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809441044"/>
                  </a:ext>
                </a:extLst>
              </a:tr>
              <a:tr h="370840">
                <a:tc>
                  <a:txBody>
                    <a:bodyPr/>
                    <a:lstStyle/>
                    <a:p>
                      <a:pPr algn="l" fontAlgn="ctr"/>
                      <a:r>
                        <a:rPr lang="it-IT" sz="2200" u="none" strike="noStrike" dirty="0">
                          <a:effectLst/>
                        </a:rPr>
                        <a:t>Refezione scuole primarie</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7.840,00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78460054"/>
                  </a:ext>
                </a:extLst>
              </a:tr>
              <a:tr h="370840">
                <a:tc>
                  <a:txBody>
                    <a:bodyPr/>
                    <a:lstStyle/>
                    <a:p>
                      <a:pPr algn="l" fontAlgn="ctr"/>
                      <a:r>
                        <a:rPr lang="it-IT" sz="2200" u="none" strike="noStrike" dirty="0">
                          <a:effectLst/>
                        </a:rPr>
                        <a:t>Refezione scuola d'infanzia statale</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4.608,00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93483117"/>
                  </a:ext>
                </a:extLst>
              </a:tr>
              <a:tr h="370840">
                <a:tc>
                  <a:txBody>
                    <a:bodyPr/>
                    <a:lstStyle/>
                    <a:p>
                      <a:pPr algn="l" fontAlgn="ctr"/>
                      <a:r>
                        <a:rPr lang="it-IT" sz="2200" u="none" strike="noStrike" dirty="0">
                          <a:effectLst/>
                        </a:rPr>
                        <a:t>Tari</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189.657,89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75773024"/>
                  </a:ext>
                </a:extLst>
              </a:tr>
              <a:tr h="370840">
                <a:tc>
                  <a:txBody>
                    <a:bodyPr/>
                    <a:lstStyle/>
                    <a:p>
                      <a:pPr algn="l" fontAlgn="ctr"/>
                      <a:r>
                        <a:rPr lang="it-IT" sz="2200" u="none" strike="noStrike" dirty="0">
                          <a:effectLst/>
                        </a:rPr>
                        <a:t>Recupero Tasi</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8.849,00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62885092"/>
                  </a:ext>
                </a:extLst>
              </a:tr>
              <a:tr h="370840">
                <a:tc>
                  <a:txBody>
                    <a:bodyPr/>
                    <a:lstStyle/>
                    <a:p>
                      <a:pPr algn="l" fontAlgn="ctr"/>
                      <a:r>
                        <a:rPr lang="it-IT" sz="2200" u="none" strike="noStrike" dirty="0">
                          <a:effectLst/>
                        </a:rPr>
                        <a:t>Recupero pubblicità</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5.000,00  </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506019484"/>
                  </a:ext>
                </a:extLst>
              </a:tr>
              <a:tr h="370840">
                <a:tc>
                  <a:txBody>
                    <a:bodyPr/>
                    <a:lstStyle/>
                    <a:p>
                      <a:pPr algn="l" fontAlgn="ctr"/>
                      <a:r>
                        <a:rPr lang="it-IT" sz="2200" u="none" strike="noStrike" dirty="0">
                          <a:effectLst/>
                        </a:rPr>
                        <a:t>Recupero Tari</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it-IT" sz="2200" u="none" strike="noStrike" dirty="0">
                          <a:effectLst/>
                        </a:rPr>
                        <a:t>                                          26.832,45</a:t>
                      </a:r>
                      <a:endParaRPr lang="it-IT" sz="2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90987954"/>
                  </a:ext>
                </a:extLst>
              </a:tr>
            </a:tbl>
          </a:graphicData>
        </a:graphic>
      </p:graphicFrame>
    </p:spTree>
    <p:extLst>
      <p:ext uri="{BB962C8B-B14F-4D97-AF65-F5344CB8AC3E}">
        <p14:creationId xmlns:p14="http://schemas.microsoft.com/office/powerpoint/2010/main" val="193396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A91F2-0CEF-4E86-8BC0-4BA02A328AC4}"/>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COMPOSIZIONE GRAFICA DEL FONDO CREDITI DUBBIA ESIGIBILITA’</a:t>
            </a:r>
          </a:p>
        </p:txBody>
      </p:sp>
      <p:graphicFrame>
        <p:nvGraphicFramePr>
          <p:cNvPr id="12" name="Segnaposto contenuto 11">
            <a:extLst>
              <a:ext uri="{FF2B5EF4-FFF2-40B4-BE49-F238E27FC236}">
                <a16:creationId xmlns:a16="http://schemas.microsoft.com/office/drawing/2014/main" id="{1DBAF553-80FC-4C38-AD8C-2C442A31497C}"/>
              </a:ext>
            </a:extLst>
          </p:cNvPr>
          <p:cNvGraphicFramePr>
            <a:graphicFrameLocks noGrp="1"/>
          </p:cNvGraphicFramePr>
          <p:nvPr>
            <p:ph idx="1"/>
            <p:extLst>
              <p:ext uri="{D42A27DB-BD31-4B8C-83A1-F6EECF244321}">
                <p14:modId xmlns:p14="http://schemas.microsoft.com/office/powerpoint/2010/main" val="4277046095"/>
              </p:ext>
            </p:extLst>
          </p:nvPr>
        </p:nvGraphicFramePr>
        <p:xfrm>
          <a:off x="680282" y="2100105"/>
          <a:ext cx="10242276" cy="4602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40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530B8-F849-4A2A-9660-15AEC4826F26}"/>
              </a:ext>
            </a:extLst>
          </p:cNvPr>
          <p:cNvSpPr>
            <a:spLocks noGrp="1"/>
          </p:cNvSpPr>
          <p:nvPr>
            <p:ph type="title"/>
          </p:nvPr>
        </p:nvSpPr>
        <p:spPr/>
        <p:txBody>
          <a:bodyPr>
            <a:normAutofit/>
          </a:bodyPr>
          <a:lstStyle/>
          <a:p>
            <a:r>
              <a:rPr lang="it-IT" sz="3000" b="1" dirty="0">
                <a:latin typeface="Arial" panose="020B0604020202020204" pitchFamily="34" charset="0"/>
                <a:cs typeface="Arial" panose="020B0604020202020204" pitchFamily="34" charset="0"/>
              </a:rPr>
              <a:t>PERSONALE</a:t>
            </a:r>
          </a:p>
        </p:txBody>
      </p:sp>
      <p:graphicFrame>
        <p:nvGraphicFramePr>
          <p:cNvPr id="6" name="Tabella 6">
            <a:extLst>
              <a:ext uri="{FF2B5EF4-FFF2-40B4-BE49-F238E27FC236}">
                <a16:creationId xmlns:a16="http://schemas.microsoft.com/office/drawing/2014/main" id="{12935568-F3D8-4BC9-8C38-C23DF843D062}"/>
              </a:ext>
            </a:extLst>
          </p:cNvPr>
          <p:cNvGraphicFramePr>
            <a:graphicFrameLocks noGrp="1"/>
          </p:cNvGraphicFramePr>
          <p:nvPr>
            <p:ph idx="1"/>
            <p:extLst>
              <p:ext uri="{D42A27DB-BD31-4B8C-83A1-F6EECF244321}">
                <p14:modId xmlns:p14="http://schemas.microsoft.com/office/powerpoint/2010/main" val="1261420481"/>
              </p:ext>
            </p:extLst>
          </p:nvPr>
        </p:nvGraphicFramePr>
        <p:xfrm>
          <a:off x="681038" y="2336799"/>
          <a:ext cx="9613900" cy="4175943"/>
        </p:xfrm>
        <a:graphic>
          <a:graphicData uri="http://schemas.openxmlformats.org/drawingml/2006/table">
            <a:tbl>
              <a:tblPr firstRow="1" bandRow="1">
                <a:tableStyleId>{5C22544A-7EE6-4342-B048-85BDC9FD1C3A}</a:tableStyleId>
              </a:tblPr>
              <a:tblGrid>
                <a:gridCol w="4806950">
                  <a:extLst>
                    <a:ext uri="{9D8B030D-6E8A-4147-A177-3AD203B41FA5}">
                      <a16:colId xmlns:a16="http://schemas.microsoft.com/office/drawing/2014/main" val="3977019536"/>
                    </a:ext>
                  </a:extLst>
                </a:gridCol>
                <a:gridCol w="4806950">
                  <a:extLst>
                    <a:ext uri="{9D8B030D-6E8A-4147-A177-3AD203B41FA5}">
                      <a16:colId xmlns:a16="http://schemas.microsoft.com/office/drawing/2014/main" val="2404112373"/>
                    </a:ext>
                  </a:extLst>
                </a:gridCol>
              </a:tblGrid>
              <a:tr h="426903">
                <a:tc gridSpan="2">
                  <a:txBody>
                    <a:bodyPr/>
                    <a:lstStyle/>
                    <a:p>
                      <a:pPr algn="ctr"/>
                      <a:r>
                        <a:rPr lang="it-IT" sz="2200" dirty="0">
                          <a:latin typeface="Arial" panose="020B0604020202020204" pitchFamily="34" charset="0"/>
                          <a:cs typeface="Arial" panose="020B0604020202020204" pitchFamily="34" charset="0"/>
                        </a:rPr>
                        <a:t>Rispetto limiti di spesa</a:t>
                      </a:r>
                    </a:p>
                  </a:txBody>
                  <a:tcPr>
                    <a:cell3D prstMaterial="dkEdge">
                      <a:bevel prst="coolSlant"/>
                      <a:lightRig rig="flood" dir="t"/>
                    </a:cell3D>
                  </a:tcPr>
                </a:tc>
                <a:tc hMerge="1">
                  <a:txBody>
                    <a:bodyPr/>
                    <a:lstStyle/>
                    <a:p>
                      <a:endParaRPr lang="it-IT" dirty="0"/>
                    </a:p>
                  </a:txBody>
                  <a:tcPr/>
                </a:tc>
                <a:extLst>
                  <a:ext uri="{0D108BD9-81ED-4DB2-BD59-A6C34878D82A}">
                    <a16:rowId xmlns:a16="http://schemas.microsoft.com/office/drawing/2014/main" val="3764922549"/>
                  </a:ext>
                </a:extLst>
              </a:tr>
              <a:tr h="689612">
                <a:tc>
                  <a:txBody>
                    <a:bodyPr/>
                    <a:lstStyle/>
                    <a:p>
                      <a:r>
                        <a:rPr lang="it-IT" sz="2200" dirty="0">
                          <a:latin typeface="Arial" panose="020B0604020202020204" pitchFamily="34" charset="0"/>
                          <a:cs typeface="Arial" panose="020B0604020202020204" pitchFamily="34" charset="0"/>
                        </a:rPr>
                        <a:t>Spese macro.101 – Redditi da lavoro dipendente</a:t>
                      </a:r>
                    </a:p>
                  </a:txBody>
                  <a:tcPr>
                    <a:cell3D prstMaterial="dkEdge">
                      <a:bevel prst="coolSlant"/>
                      <a:lightRig rig="flood" dir="t"/>
                    </a:cell3D>
                  </a:tcPr>
                </a:tc>
                <a:tc>
                  <a:txBody>
                    <a:bodyPr/>
                    <a:lstStyle/>
                    <a:p>
                      <a:pPr algn="r"/>
                      <a:r>
                        <a:rPr lang="it-IT" sz="2200" dirty="0">
                          <a:latin typeface="Arial" panose="020B0604020202020204" pitchFamily="34" charset="0"/>
                          <a:cs typeface="Arial" panose="020B0604020202020204" pitchFamily="34" charset="0"/>
                        </a:rPr>
                        <a:t>3.137.386,33</a:t>
                      </a:r>
                    </a:p>
                  </a:txBody>
                  <a:tcPr>
                    <a:cell3D prstMaterial="dkEdge">
                      <a:bevel prst="coolSlant"/>
                      <a:lightRig rig="flood" dir="t"/>
                    </a:cell3D>
                  </a:tcPr>
                </a:tc>
                <a:extLst>
                  <a:ext uri="{0D108BD9-81ED-4DB2-BD59-A6C34878D82A}">
                    <a16:rowId xmlns:a16="http://schemas.microsoft.com/office/drawing/2014/main" val="3076421845"/>
                  </a:ext>
                </a:extLst>
              </a:tr>
              <a:tr h="399537">
                <a:tc>
                  <a:txBody>
                    <a:bodyPr/>
                    <a:lstStyle/>
                    <a:p>
                      <a:r>
                        <a:rPr lang="it-IT" sz="2200" dirty="0">
                          <a:latin typeface="Arial" panose="020B0604020202020204" pitchFamily="34" charset="0"/>
                          <a:cs typeface="Arial" panose="020B0604020202020204" pitchFamily="34" charset="0"/>
                        </a:rPr>
                        <a:t>Spese macro. 102 – Imposte e tasse</a:t>
                      </a:r>
                    </a:p>
                  </a:txBody>
                  <a:tcPr>
                    <a:cell3D prstMaterial="dkEdge">
                      <a:bevel prst="coolSlant"/>
                      <a:lightRig rig="flood" dir="t"/>
                    </a:cell3D>
                  </a:tcPr>
                </a:tc>
                <a:tc>
                  <a:txBody>
                    <a:bodyPr/>
                    <a:lstStyle/>
                    <a:p>
                      <a:pPr algn="r"/>
                      <a:r>
                        <a:rPr lang="it-IT" sz="2200" dirty="0">
                          <a:latin typeface="Arial" panose="020B0604020202020204" pitchFamily="34" charset="0"/>
                          <a:cs typeface="Arial" panose="020B0604020202020204" pitchFamily="34" charset="0"/>
                        </a:rPr>
                        <a:t>159.228,58</a:t>
                      </a:r>
                    </a:p>
                  </a:txBody>
                  <a:tcPr>
                    <a:cell3D prstMaterial="dkEdge">
                      <a:bevel prst="coolSlant"/>
                      <a:lightRig rig="flood" dir="t"/>
                    </a:cell3D>
                  </a:tcPr>
                </a:tc>
                <a:extLst>
                  <a:ext uri="{0D108BD9-81ED-4DB2-BD59-A6C34878D82A}">
                    <a16:rowId xmlns:a16="http://schemas.microsoft.com/office/drawing/2014/main" val="499645682"/>
                  </a:ext>
                </a:extLst>
              </a:tr>
              <a:tr h="399537">
                <a:tc>
                  <a:txBody>
                    <a:bodyPr/>
                    <a:lstStyle/>
                    <a:p>
                      <a:r>
                        <a:rPr lang="it-IT" sz="2200" dirty="0">
                          <a:latin typeface="Arial" panose="020B0604020202020204" pitchFamily="34" charset="0"/>
                          <a:cs typeface="Arial" panose="020B0604020202020204" pitchFamily="34" charset="0"/>
                        </a:rPr>
                        <a:t>Spese personale Unione</a:t>
                      </a:r>
                    </a:p>
                  </a:txBody>
                  <a:tcPr>
                    <a:cell3D prstMaterial="dkEdge">
                      <a:bevel prst="coolSlant"/>
                      <a:lightRig rig="flood" dir="t"/>
                    </a:cell3D>
                  </a:tcPr>
                </a:tc>
                <a:tc>
                  <a:txBody>
                    <a:bodyPr/>
                    <a:lstStyle/>
                    <a:p>
                      <a:pPr algn="r"/>
                      <a:r>
                        <a:rPr lang="it-IT" sz="2200" dirty="0">
                          <a:latin typeface="Arial" panose="020B0604020202020204" pitchFamily="34" charset="0"/>
                          <a:cs typeface="Arial" panose="020B0604020202020204" pitchFamily="34" charset="0"/>
                        </a:rPr>
                        <a:t>970.970,93</a:t>
                      </a:r>
                    </a:p>
                  </a:txBody>
                  <a:tcPr>
                    <a:cell3D prstMaterial="dkEdge">
                      <a:bevel prst="coolSlant"/>
                      <a:lightRig rig="flood" dir="t"/>
                    </a:cell3D>
                  </a:tcPr>
                </a:tc>
                <a:extLst>
                  <a:ext uri="{0D108BD9-81ED-4DB2-BD59-A6C34878D82A}">
                    <a16:rowId xmlns:a16="http://schemas.microsoft.com/office/drawing/2014/main" val="2744015376"/>
                  </a:ext>
                </a:extLst>
              </a:tr>
              <a:tr h="399537">
                <a:tc>
                  <a:txBody>
                    <a:bodyPr/>
                    <a:lstStyle/>
                    <a:p>
                      <a:r>
                        <a:rPr lang="it-IT" sz="2200" dirty="0">
                          <a:latin typeface="Arial" panose="020B0604020202020204" pitchFamily="34" charset="0"/>
                          <a:cs typeface="Arial" panose="020B0604020202020204" pitchFamily="34" charset="0"/>
                        </a:rPr>
                        <a:t>Altre spese (comandi)</a:t>
                      </a:r>
                    </a:p>
                  </a:txBody>
                  <a:tcPr>
                    <a:cell3D prstMaterial="dkEdge">
                      <a:bevel prst="coolSlant"/>
                      <a:lightRig rig="flood" dir="t"/>
                    </a:cell3D>
                  </a:tcPr>
                </a:tc>
                <a:tc>
                  <a:txBody>
                    <a:bodyPr/>
                    <a:lstStyle/>
                    <a:p>
                      <a:pPr algn="r"/>
                      <a:r>
                        <a:rPr lang="it-IT" sz="2200" dirty="0">
                          <a:latin typeface="Arial" panose="020B0604020202020204" pitchFamily="34" charset="0"/>
                          <a:cs typeface="Arial" panose="020B0604020202020204" pitchFamily="34" charset="0"/>
                        </a:rPr>
                        <a:t>1.800,00</a:t>
                      </a:r>
                    </a:p>
                  </a:txBody>
                  <a:tcPr>
                    <a:cell3D prstMaterial="dkEdge">
                      <a:bevel prst="coolSlant"/>
                      <a:lightRig rig="flood" dir="t"/>
                    </a:cell3D>
                  </a:tcPr>
                </a:tc>
                <a:extLst>
                  <a:ext uri="{0D108BD9-81ED-4DB2-BD59-A6C34878D82A}">
                    <a16:rowId xmlns:a16="http://schemas.microsoft.com/office/drawing/2014/main" val="2125897390"/>
                  </a:ext>
                </a:extLst>
              </a:tr>
              <a:tr h="399537">
                <a:tc>
                  <a:txBody>
                    <a:bodyPr/>
                    <a:lstStyle/>
                    <a:p>
                      <a:r>
                        <a:rPr lang="it-IT" sz="2200" b="1" dirty="0">
                          <a:latin typeface="Arial" panose="020B0604020202020204" pitchFamily="34" charset="0"/>
                          <a:cs typeface="Arial" panose="020B0604020202020204" pitchFamily="34" charset="0"/>
                        </a:rPr>
                        <a:t>Totale spese di personale</a:t>
                      </a:r>
                    </a:p>
                  </a:txBody>
                  <a:tcPr>
                    <a:cell3D prstMaterial="dkEdge">
                      <a:bevel prst="coolSlant"/>
                      <a:lightRig rig="flood" dir="t"/>
                    </a:cell3D>
                  </a:tcPr>
                </a:tc>
                <a:tc>
                  <a:txBody>
                    <a:bodyPr/>
                    <a:lstStyle/>
                    <a:p>
                      <a:pPr algn="r"/>
                      <a:r>
                        <a:rPr lang="it-IT" sz="2200" b="1" dirty="0">
                          <a:latin typeface="Arial" panose="020B0604020202020204" pitchFamily="34" charset="0"/>
                          <a:cs typeface="Arial" panose="020B0604020202020204" pitchFamily="34" charset="0"/>
                        </a:rPr>
                        <a:t>4.269.385,84</a:t>
                      </a:r>
                    </a:p>
                  </a:txBody>
                  <a:tcPr>
                    <a:cell3D prstMaterial="dkEdge">
                      <a:bevel prst="coolSlant"/>
                      <a:lightRig rig="flood" dir="t"/>
                    </a:cell3D>
                  </a:tcPr>
                </a:tc>
                <a:extLst>
                  <a:ext uri="{0D108BD9-81ED-4DB2-BD59-A6C34878D82A}">
                    <a16:rowId xmlns:a16="http://schemas.microsoft.com/office/drawing/2014/main" val="1094084227"/>
                  </a:ext>
                </a:extLst>
              </a:tr>
              <a:tr h="399537">
                <a:tc>
                  <a:txBody>
                    <a:bodyPr/>
                    <a:lstStyle/>
                    <a:p>
                      <a:r>
                        <a:rPr lang="it-IT" sz="2200" dirty="0">
                          <a:latin typeface="Arial" panose="020B0604020202020204" pitchFamily="34" charset="0"/>
                          <a:cs typeface="Arial" panose="020B0604020202020204" pitchFamily="34" charset="0"/>
                        </a:rPr>
                        <a:t>Componenti escluse</a:t>
                      </a:r>
                    </a:p>
                  </a:txBody>
                  <a:tcPr>
                    <a:cell3D prstMaterial="dkEdge">
                      <a:bevel prst="coolSlant"/>
                      <a:lightRig rig="flood" dir="t"/>
                    </a:cell3D>
                  </a:tcPr>
                </a:tc>
                <a:tc>
                  <a:txBody>
                    <a:bodyPr/>
                    <a:lstStyle/>
                    <a:p>
                      <a:pPr algn="r"/>
                      <a:r>
                        <a:rPr lang="it-IT" sz="2200" dirty="0">
                          <a:latin typeface="Arial" panose="020B0604020202020204" pitchFamily="34" charset="0"/>
                          <a:cs typeface="Arial" panose="020B0604020202020204" pitchFamily="34" charset="0"/>
                        </a:rPr>
                        <a:t>323.750,41</a:t>
                      </a:r>
                    </a:p>
                  </a:txBody>
                  <a:tcPr>
                    <a:cell3D prstMaterial="dkEdge">
                      <a:bevel prst="coolSlant"/>
                      <a:lightRig rig="flood" dir="t"/>
                    </a:cell3D>
                  </a:tcPr>
                </a:tc>
                <a:extLst>
                  <a:ext uri="{0D108BD9-81ED-4DB2-BD59-A6C34878D82A}">
                    <a16:rowId xmlns:a16="http://schemas.microsoft.com/office/drawing/2014/main" val="2179971539"/>
                  </a:ext>
                </a:extLst>
              </a:tr>
              <a:tr h="399537">
                <a:tc>
                  <a:txBody>
                    <a:bodyPr/>
                    <a:lstStyle/>
                    <a:p>
                      <a:r>
                        <a:rPr lang="it-IT" sz="2200" b="1" dirty="0">
                          <a:latin typeface="Arial" panose="020B0604020202020204" pitchFamily="34" charset="0"/>
                          <a:cs typeface="Arial" panose="020B0604020202020204" pitchFamily="34" charset="0"/>
                        </a:rPr>
                        <a:t>Spesa 2020 assoggettata al limite</a:t>
                      </a:r>
                    </a:p>
                  </a:txBody>
                  <a:tcPr>
                    <a:cell3D prstMaterial="dkEdge">
                      <a:bevel prst="coolSlant"/>
                      <a:lightRig rig="flood" dir="t"/>
                    </a:cell3D>
                    <a:solidFill>
                      <a:srgbClr val="FFFF66"/>
                    </a:solidFill>
                  </a:tcPr>
                </a:tc>
                <a:tc>
                  <a:txBody>
                    <a:bodyPr/>
                    <a:lstStyle/>
                    <a:p>
                      <a:pPr algn="r"/>
                      <a:r>
                        <a:rPr lang="it-IT" sz="2200" b="1" dirty="0">
                          <a:latin typeface="Arial" panose="020B0604020202020204" pitchFamily="34" charset="0"/>
                          <a:cs typeface="Arial" panose="020B0604020202020204" pitchFamily="34" charset="0"/>
                        </a:rPr>
                        <a:t>3.945.635,43</a:t>
                      </a:r>
                    </a:p>
                  </a:txBody>
                  <a:tcPr>
                    <a:cell3D prstMaterial="dkEdge">
                      <a:bevel prst="coolSlant"/>
                      <a:lightRig rig="flood" dir="t"/>
                    </a:cell3D>
                    <a:solidFill>
                      <a:srgbClr val="FFFF66"/>
                    </a:solidFill>
                  </a:tcPr>
                </a:tc>
                <a:extLst>
                  <a:ext uri="{0D108BD9-81ED-4DB2-BD59-A6C34878D82A}">
                    <a16:rowId xmlns:a16="http://schemas.microsoft.com/office/drawing/2014/main" val="2218227093"/>
                  </a:ext>
                </a:extLst>
              </a:tr>
              <a:tr h="399537">
                <a:tc>
                  <a:txBody>
                    <a:bodyPr/>
                    <a:lstStyle/>
                    <a:p>
                      <a:r>
                        <a:rPr lang="it-IT" sz="2200" b="1" dirty="0">
                          <a:latin typeface="Arial" panose="020B0604020202020204" pitchFamily="34" charset="0"/>
                          <a:cs typeface="Arial" panose="020B0604020202020204" pitchFamily="34" charset="0"/>
                        </a:rPr>
                        <a:t>Media spesa triennio 2011/2013</a:t>
                      </a:r>
                    </a:p>
                  </a:txBody>
                  <a:tcPr>
                    <a:cell3D prstMaterial="dkEdge">
                      <a:bevel prst="coolSlant"/>
                      <a:lightRig rig="flood" dir="t"/>
                    </a:cell3D>
                    <a:solidFill>
                      <a:srgbClr val="92D050"/>
                    </a:solidFill>
                  </a:tcPr>
                </a:tc>
                <a:tc>
                  <a:txBody>
                    <a:bodyPr/>
                    <a:lstStyle/>
                    <a:p>
                      <a:pPr algn="r"/>
                      <a:r>
                        <a:rPr lang="it-IT" sz="2200" b="1" dirty="0">
                          <a:latin typeface="Arial" panose="020B0604020202020204" pitchFamily="34" charset="0"/>
                          <a:cs typeface="Arial" panose="020B0604020202020204" pitchFamily="34" charset="0"/>
                        </a:rPr>
                        <a:t>4.196.529,39</a:t>
                      </a:r>
                    </a:p>
                  </a:txBody>
                  <a:tcPr>
                    <a:cell3D prstMaterial="dkEdge">
                      <a:bevel prst="coolSlant"/>
                      <a:lightRig rig="flood" dir="t"/>
                    </a:cell3D>
                    <a:solidFill>
                      <a:srgbClr val="92D050"/>
                    </a:solidFill>
                  </a:tcPr>
                </a:tc>
                <a:extLst>
                  <a:ext uri="{0D108BD9-81ED-4DB2-BD59-A6C34878D82A}">
                    <a16:rowId xmlns:a16="http://schemas.microsoft.com/office/drawing/2014/main" val="157749894"/>
                  </a:ext>
                </a:extLst>
              </a:tr>
            </a:tbl>
          </a:graphicData>
        </a:graphic>
      </p:graphicFrame>
    </p:spTree>
    <p:extLst>
      <p:ext uri="{BB962C8B-B14F-4D97-AF65-F5344CB8AC3E}">
        <p14:creationId xmlns:p14="http://schemas.microsoft.com/office/powerpoint/2010/main" val="424650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26FD7-0937-4248-AA24-0D7840E0DF47}"/>
              </a:ext>
            </a:extLst>
          </p:cNvPr>
          <p:cNvSpPr>
            <a:spLocks noGrp="1"/>
          </p:cNvSpPr>
          <p:nvPr>
            <p:ph type="title"/>
          </p:nvPr>
        </p:nvSpPr>
        <p:spPr/>
        <p:txBody>
          <a:bodyPr/>
          <a:lstStyle/>
          <a:p>
            <a:r>
              <a:rPr lang="it-IT" b="1" dirty="0">
                <a:latin typeface="Arial" panose="020B0604020202020204" pitchFamily="34" charset="0"/>
                <a:cs typeface="Arial" panose="020B0604020202020204" pitchFamily="34" charset="0"/>
              </a:rPr>
              <a:t>PERSONALE TEMPO INDETERMINATO</a:t>
            </a:r>
            <a:endParaRPr lang="it-IT" dirty="0"/>
          </a:p>
        </p:txBody>
      </p:sp>
      <p:graphicFrame>
        <p:nvGraphicFramePr>
          <p:cNvPr id="4" name="Tabella 4">
            <a:extLst>
              <a:ext uri="{FF2B5EF4-FFF2-40B4-BE49-F238E27FC236}">
                <a16:creationId xmlns:a16="http://schemas.microsoft.com/office/drawing/2014/main" id="{376CAB48-EE37-4E2F-8E24-BB0474029565}"/>
              </a:ext>
            </a:extLst>
          </p:cNvPr>
          <p:cNvGraphicFramePr>
            <a:graphicFrameLocks noGrp="1"/>
          </p:cNvGraphicFramePr>
          <p:nvPr>
            <p:ph idx="1"/>
            <p:extLst>
              <p:ext uri="{D42A27DB-BD31-4B8C-83A1-F6EECF244321}">
                <p14:modId xmlns:p14="http://schemas.microsoft.com/office/powerpoint/2010/main" val="3204103615"/>
              </p:ext>
            </p:extLst>
          </p:nvPr>
        </p:nvGraphicFramePr>
        <p:xfrm>
          <a:off x="681036" y="2336799"/>
          <a:ext cx="10914760" cy="403385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2896177">
                  <a:extLst>
                    <a:ext uri="{9D8B030D-6E8A-4147-A177-3AD203B41FA5}">
                      <a16:colId xmlns:a16="http://schemas.microsoft.com/office/drawing/2014/main" val="2682749949"/>
                    </a:ext>
                  </a:extLst>
                </a:gridCol>
                <a:gridCol w="8018583">
                  <a:extLst>
                    <a:ext uri="{9D8B030D-6E8A-4147-A177-3AD203B41FA5}">
                      <a16:colId xmlns:a16="http://schemas.microsoft.com/office/drawing/2014/main" val="1840501468"/>
                    </a:ext>
                  </a:extLst>
                </a:gridCol>
              </a:tblGrid>
              <a:tr h="576265">
                <a:tc>
                  <a:txBody>
                    <a:bodyPr/>
                    <a:lstStyle/>
                    <a:p>
                      <a:r>
                        <a:rPr lang="it-IT" sz="2200" dirty="0">
                          <a:latin typeface="Arial" panose="020B0604020202020204" pitchFamily="34" charset="0"/>
                          <a:cs typeface="Arial" panose="020B0604020202020204" pitchFamily="34" charset="0"/>
                        </a:rPr>
                        <a:t>Anno</a:t>
                      </a:r>
                    </a:p>
                  </a:txBody>
                  <a:tcPr>
                    <a:cell3D prstMaterial="dkEdge">
                      <a:bevel prst="coolSlant"/>
                      <a:lightRig rig="flood" dir="t"/>
                    </a:cell3D>
                  </a:tcPr>
                </a:tc>
                <a:tc>
                  <a:txBody>
                    <a:bodyPr/>
                    <a:lstStyle/>
                    <a:p>
                      <a:r>
                        <a:rPr lang="it-IT" sz="2200" dirty="0">
                          <a:latin typeface="Arial" panose="020B0604020202020204" pitchFamily="34" charset="0"/>
                          <a:cs typeface="Arial" panose="020B0604020202020204" pitchFamily="34" charset="0"/>
                        </a:rPr>
                        <a:t>Profilo e categoria previste</a:t>
                      </a:r>
                    </a:p>
                  </a:txBody>
                  <a:tcPr>
                    <a:cell3D prstMaterial="dkEdge">
                      <a:bevel prst="coolSlant"/>
                      <a:lightRig rig="flood" dir="t"/>
                    </a:cell3D>
                  </a:tcPr>
                </a:tc>
                <a:extLst>
                  <a:ext uri="{0D108BD9-81ED-4DB2-BD59-A6C34878D82A}">
                    <a16:rowId xmlns:a16="http://schemas.microsoft.com/office/drawing/2014/main" val="57506416"/>
                  </a:ext>
                </a:extLst>
              </a:tr>
              <a:tr h="576265">
                <a:tc rowSpan="6">
                  <a:txBody>
                    <a:bodyPr/>
                    <a:lstStyle/>
                    <a:p>
                      <a:pPr algn="l"/>
                      <a:endParaRPr lang="it-IT" sz="2200" b="1" dirty="0">
                        <a:latin typeface="Arial" panose="020B0604020202020204" pitchFamily="34" charset="0"/>
                        <a:cs typeface="Arial" panose="020B0604020202020204" pitchFamily="34" charset="0"/>
                      </a:endParaRPr>
                    </a:p>
                    <a:p>
                      <a:pPr algn="l"/>
                      <a:endParaRPr lang="it-IT" sz="2200" b="1" dirty="0">
                        <a:latin typeface="Arial" panose="020B0604020202020204" pitchFamily="34" charset="0"/>
                        <a:cs typeface="Arial" panose="020B0604020202020204" pitchFamily="34" charset="0"/>
                      </a:endParaRPr>
                    </a:p>
                    <a:p>
                      <a:pPr algn="l"/>
                      <a:endParaRPr lang="it-IT" sz="2200" b="1" dirty="0">
                        <a:latin typeface="Arial" panose="020B0604020202020204" pitchFamily="34" charset="0"/>
                        <a:cs typeface="Arial" panose="020B0604020202020204" pitchFamily="34" charset="0"/>
                      </a:endParaRPr>
                    </a:p>
                    <a:p>
                      <a:pPr algn="l"/>
                      <a:r>
                        <a:rPr lang="it-IT" sz="2200" b="1" dirty="0">
                          <a:latin typeface="Arial" panose="020B0604020202020204" pitchFamily="34" charset="0"/>
                          <a:cs typeface="Arial" panose="020B0604020202020204" pitchFamily="34" charset="0"/>
                        </a:rPr>
                        <a:t>2020</a:t>
                      </a:r>
                    </a:p>
                  </a:txBody>
                  <a:tcPr>
                    <a:cell3D prstMaterial="dkEdge">
                      <a:bevel prst="coolSlant"/>
                      <a:lightRig rig="flood" dir="t"/>
                    </a:cell3D>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1 Istruttore amministrativo </a:t>
                      </a:r>
                      <a:r>
                        <a:rPr lang="it-IT" sz="2200" b="1" dirty="0" err="1">
                          <a:effectLst/>
                          <a:latin typeface="Arial" panose="020B0604020202020204" pitchFamily="34" charset="0"/>
                          <a:cs typeface="Arial" panose="020B0604020202020204" pitchFamily="34" charset="0"/>
                        </a:rPr>
                        <a:t>cat</a:t>
                      </a:r>
                      <a:r>
                        <a:rPr lang="it-IT" sz="2200" b="1" dirty="0">
                          <a:effectLst/>
                          <a:latin typeface="Arial" panose="020B0604020202020204" pitchFamily="34" charset="0"/>
                          <a:cs typeface="Arial" panose="020B0604020202020204" pitchFamily="34" charset="0"/>
                        </a:rPr>
                        <a:t>. C da 27 a 36 ore</a:t>
                      </a:r>
                    </a:p>
                  </a:txBody>
                  <a:tcPr marL="45720" marR="45720">
                    <a:cell3D prstMaterial="dkEdge">
                      <a:bevel prst="coolSlant"/>
                      <a:lightRig rig="flood" dir="t"/>
                    </a:cell3D>
                  </a:tcPr>
                </a:tc>
                <a:extLst>
                  <a:ext uri="{0D108BD9-81ED-4DB2-BD59-A6C34878D82A}">
                    <a16:rowId xmlns:a16="http://schemas.microsoft.com/office/drawing/2014/main" val="2082757599"/>
                  </a:ext>
                </a:extLst>
              </a:tr>
              <a:tr h="576265">
                <a:tc vMerge="1">
                  <a:txBody>
                    <a:bodyPr/>
                    <a:lstStyle/>
                    <a:p>
                      <a:endParaRPr lang="it-IT" dirty="0"/>
                    </a:p>
                  </a:txBody>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2 Istruttori amministrativi </a:t>
                      </a:r>
                      <a:r>
                        <a:rPr lang="it-IT" sz="2200" b="1" dirty="0" err="1">
                          <a:effectLst/>
                          <a:latin typeface="Arial" panose="020B0604020202020204" pitchFamily="34" charset="0"/>
                          <a:cs typeface="Arial" panose="020B0604020202020204" pitchFamily="34" charset="0"/>
                        </a:rPr>
                        <a:t>cat</a:t>
                      </a:r>
                      <a:r>
                        <a:rPr lang="it-IT" sz="2200" b="1" dirty="0">
                          <a:effectLst/>
                          <a:latin typeface="Arial" panose="020B0604020202020204" pitchFamily="34" charset="0"/>
                          <a:cs typeface="Arial" panose="020B0604020202020204" pitchFamily="34" charset="0"/>
                        </a:rPr>
                        <a:t>. C</a:t>
                      </a:r>
                    </a:p>
                  </a:txBody>
                  <a:tcPr marL="45720" marR="45720">
                    <a:cell3D prstMaterial="dkEdge">
                      <a:bevel prst="coolSlant"/>
                      <a:lightRig rig="flood" dir="t"/>
                    </a:cell3D>
                  </a:tcPr>
                </a:tc>
                <a:extLst>
                  <a:ext uri="{0D108BD9-81ED-4DB2-BD59-A6C34878D82A}">
                    <a16:rowId xmlns:a16="http://schemas.microsoft.com/office/drawing/2014/main" val="3594863367"/>
                  </a:ext>
                </a:extLst>
              </a:tr>
              <a:tr h="576265">
                <a:tc vMerge="1">
                  <a:txBody>
                    <a:bodyPr/>
                    <a:lstStyle/>
                    <a:p>
                      <a:endParaRPr lang="it-IT" dirty="0"/>
                    </a:p>
                  </a:txBody>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2 Istruttori direttivi </a:t>
                      </a:r>
                      <a:r>
                        <a:rPr lang="it-IT" sz="2200" b="1" dirty="0" err="1">
                          <a:effectLst/>
                          <a:latin typeface="Arial" panose="020B0604020202020204" pitchFamily="34" charset="0"/>
                          <a:cs typeface="Arial" panose="020B0604020202020204" pitchFamily="34" charset="0"/>
                        </a:rPr>
                        <a:t>cat</a:t>
                      </a:r>
                      <a:r>
                        <a:rPr lang="it-IT" sz="2200" b="1" dirty="0">
                          <a:effectLst/>
                          <a:latin typeface="Arial" panose="020B0604020202020204" pitchFamily="34" charset="0"/>
                          <a:cs typeface="Arial" panose="020B0604020202020204" pitchFamily="34" charset="0"/>
                        </a:rPr>
                        <a:t>. D </a:t>
                      </a:r>
                    </a:p>
                  </a:txBody>
                  <a:tcPr marL="45720" marR="45720">
                    <a:cell3D prstMaterial="dkEdge">
                      <a:bevel prst="coolSlant"/>
                      <a:lightRig rig="flood" dir="t"/>
                    </a:cell3D>
                  </a:tcPr>
                </a:tc>
                <a:extLst>
                  <a:ext uri="{0D108BD9-81ED-4DB2-BD59-A6C34878D82A}">
                    <a16:rowId xmlns:a16="http://schemas.microsoft.com/office/drawing/2014/main" val="3314907059"/>
                  </a:ext>
                </a:extLst>
              </a:tr>
              <a:tr h="576265">
                <a:tc vMerge="1">
                  <a:txBody>
                    <a:bodyPr/>
                    <a:lstStyle/>
                    <a:p>
                      <a:endParaRPr lang="it-IT" dirty="0"/>
                    </a:p>
                  </a:txBody>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2 Istruttori tecnici </a:t>
                      </a:r>
                      <a:r>
                        <a:rPr lang="it-IT" sz="2200" b="1" dirty="0" err="1">
                          <a:effectLst/>
                          <a:latin typeface="Arial" panose="020B0604020202020204" pitchFamily="34" charset="0"/>
                          <a:cs typeface="Arial" panose="020B0604020202020204" pitchFamily="34" charset="0"/>
                        </a:rPr>
                        <a:t>cat</a:t>
                      </a:r>
                      <a:r>
                        <a:rPr lang="it-IT" sz="2200" b="1" dirty="0">
                          <a:effectLst/>
                          <a:latin typeface="Arial" panose="020B0604020202020204" pitchFamily="34" charset="0"/>
                          <a:cs typeface="Arial" panose="020B0604020202020204" pitchFamily="34" charset="0"/>
                        </a:rPr>
                        <a:t>. C</a:t>
                      </a:r>
                    </a:p>
                  </a:txBody>
                  <a:tcPr marL="45720" marR="45720">
                    <a:cell3D prstMaterial="dkEdge">
                      <a:bevel prst="coolSlant"/>
                      <a:lightRig rig="flood" dir="t"/>
                    </a:cell3D>
                  </a:tcPr>
                </a:tc>
                <a:extLst>
                  <a:ext uri="{0D108BD9-81ED-4DB2-BD59-A6C34878D82A}">
                    <a16:rowId xmlns:a16="http://schemas.microsoft.com/office/drawing/2014/main" val="2318626310"/>
                  </a:ext>
                </a:extLst>
              </a:tr>
              <a:tr h="576265">
                <a:tc vMerge="1">
                  <a:txBody>
                    <a:bodyPr/>
                    <a:lstStyle/>
                    <a:p>
                      <a:endParaRPr lang="it-IT" dirty="0"/>
                    </a:p>
                  </a:txBody>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2 Collaboratori tecnici B3</a:t>
                      </a:r>
                    </a:p>
                  </a:txBody>
                  <a:tcPr marL="45720" marR="45720">
                    <a:cell3D prstMaterial="dkEdge">
                      <a:bevel prst="coolSlant"/>
                      <a:lightRig rig="flood" dir="t"/>
                    </a:cell3D>
                  </a:tcPr>
                </a:tc>
                <a:extLst>
                  <a:ext uri="{0D108BD9-81ED-4DB2-BD59-A6C34878D82A}">
                    <a16:rowId xmlns:a16="http://schemas.microsoft.com/office/drawing/2014/main" val="736545356"/>
                  </a:ext>
                </a:extLst>
              </a:tr>
              <a:tr h="576265">
                <a:tc vMerge="1">
                  <a:txBody>
                    <a:bodyPr/>
                    <a:lstStyle/>
                    <a:p>
                      <a:endParaRPr lang="it-IT" dirty="0"/>
                    </a:p>
                  </a:txBody>
                  <a:tcPr/>
                </a:tc>
                <a:tc>
                  <a:txBody>
                    <a:bodyPr/>
                    <a:lstStyle/>
                    <a:p>
                      <a:pPr algn="just" rtl="0">
                        <a:lnSpc>
                          <a:spcPct val="120000"/>
                        </a:lnSpc>
                      </a:pPr>
                      <a:r>
                        <a:rPr lang="it-IT" sz="2200" b="1" dirty="0">
                          <a:effectLst/>
                          <a:latin typeface="Arial" panose="020B0604020202020204" pitchFamily="34" charset="0"/>
                          <a:cs typeface="Arial" panose="020B0604020202020204" pitchFamily="34" charset="0"/>
                        </a:rPr>
                        <a:t>1 Istruttore educativo C</a:t>
                      </a:r>
                    </a:p>
                  </a:txBody>
                  <a:tcPr marL="45720" marR="45720">
                    <a:cell3D prstMaterial="dkEdge">
                      <a:bevel prst="coolSlant"/>
                      <a:lightRig rig="flood" dir="t"/>
                    </a:cell3D>
                  </a:tcPr>
                </a:tc>
                <a:extLst>
                  <a:ext uri="{0D108BD9-81ED-4DB2-BD59-A6C34878D82A}">
                    <a16:rowId xmlns:a16="http://schemas.microsoft.com/office/drawing/2014/main" val="876167814"/>
                  </a:ext>
                </a:extLst>
              </a:tr>
            </a:tbl>
          </a:graphicData>
        </a:graphic>
      </p:graphicFrame>
    </p:spTree>
    <p:extLst>
      <p:ext uri="{BB962C8B-B14F-4D97-AF65-F5344CB8AC3E}">
        <p14:creationId xmlns:p14="http://schemas.microsoft.com/office/powerpoint/2010/main" val="244636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926FD7-0937-4248-AA24-0D7840E0DF47}"/>
              </a:ext>
            </a:extLst>
          </p:cNvPr>
          <p:cNvSpPr>
            <a:spLocks noGrp="1"/>
          </p:cNvSpPr>
          <p:nvPr>
            <p:ph type="title"/>
          </p:nvPr>
        </p:nvSpPr>
        <p:spPr>
          <a:xfrm>
            <a:off x="680321" y="753228"/>
            <a:ext cx="9613861" cy="1080938"/>
          </a:xfrm>
        </p:spPr>
        <p:txBody>
          <a:bodyPr/>
          <a:lstStyle/>
          <a:p>
            <a:r>
              <a:rPr lang="it-IT" b="1" dirty="0">
                <a:latin typeface="Arial" panose="020B0604020202020204" pitchFamily="34" charset="0"/>
                <a:cs typeface="Arial" panose="020B0604020202020204" pitchFamily="34" charset="0"/>
              </a:rPr>
              <a:t>PERSONALE TEMPO DETERMINATO</a:t>
            </a:r>
            <a:endParaRPr lang="it-IT" dirty="0"/>
          </a:p>
        </p:txBody>
      </p:sp>
      <p:graphicFrame>
        <p:nvGraphicFramePr>
          <p:cNvPr id="8" name="Tabella 8">
            <a:extLst>
              <a:ext uri="{FF2B5EF4-FFF2-40B4-BE49-F238E27FC236}">
                <a16:creationId xmlns:a16="http://schemas.microsoft.com/office/drawing/2014/main" id="{8498D3E0-46EB-44CF-A734-5EF344818F46}"/>
              </a:ext>
            </a:extLst>
          </p:cNvPr>
          <p:cNvGraphicFramePr>
            <a:graphicFrameLocks noGrp="1"/>
          </p:cNvGraphicFramePr>
          <p:nvPr>
            <p:ph idx="1"/>
            <p:extLst>
              <p:ext uri="{D42A27DB-BD31-4B8C-83A1-F6EECF244321}">
                <p14:modId xmlns:p14="http://schemas.microsoft.com/office/powerpoint/2010/main" val="3003251177"/>
              </p:ext>
            </p:extLst>
          </p:nvPr>
        </p:nvGraphicFramePr>
        <p:xfrm>
          <a:off x="301451" y="2190541"/>
          <a:ext cx="11565652" cy="4362695"/>
        </p:xfrm>
        <a:graphic>
          <a:graphicData uri="http://schemas.openxmlformats.org/drawingml/2006/table">
            <a:tbl>
              <a:tblPr firstRow="1" bandRow="1">
                <a:tableStyleId>{5C22544A-7EE6-4342-B048-85BDC9FD1C3A}</a:tableStyleId>
              </a:tblPr>
              <a:tblGrid>
                <a:gridCol w="11565652">
                  <a:extLst>
                    <a:ext uri="{9D8B030D-6E8A-4147-A177-3AD203B41FA5}">
                      <a16:colId xmlns:a16="http://schemas.microsoft.com/office/drawing/2014/main" val="2464091948"/>
                    </a:ext>
                  </a:extLst>
                </a:gridCol>
              </a:tblGrid>
              <a:tr h="325869">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Profilo e categoria </a:t>
                      </a:r>
                    </a:p>
                  </a:txBody>
                  <a:tcPr marL="38100" marR="38100" marT="38100" marB="38100"/>
                </a:tc>
                <a:extLst>
                  <a:ext uri="{0D108BD9-81ED-4DB2-BD59-A6C34878D82A}">
                    <a16:rowId xmlns:a16="http://schemas.microsoft.com/office/drawing/2014/main" val="1793152014"/>
                  </a:ext>
                </a:extLst>
              </a:tr>
              <a:tr h="327081">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direttivo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D (art. 110, comma 2, per il mandato amministrativo) politiche comunitarie</a:t>
                      </a:r>
                    </a:p>
                  </a:txBody>
                  <a:tcPr marL="38100" marR="38100" marT="38100" marB="38100"/>
                </a:tc>
                <a:extLst>
                  <a:ext uri="{0D108BD9-81ED-4DB2-BD59-A6C34878D82A}">
                    <a16:rowId xmlns:a16="http://schemas.microsoft.com/office/drawing/2014/main" val="4252505736"/>
                  </a:ext>
                </a:extLst>
              </a:tr>
              <a:tr h="345235">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direttivo tecnico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D (art. 110, comma 2, per il mandato amministrativo) SUAP</a:t>
                      </a:r>
                    </a:p>
                  </a:txBody>
                  <a:tcPr marL="38100" marR="38100" marT="38100" marB="38100"/>
                </a:tc>
                <a:extLst>
                  <a:ext uri="{0D108BD9-81ED-4DB2-BD59-A6C34878D82A}">
                    <a16:rowId xmlns:a16="http://schemas.microsoft.com/office/drawing/2014/main" val="2311894322"/>
                  </a:ext>
                </a:extLst>
              </a:tr>
              <a:tr h="345235">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direttivo tecnico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D (art. 110, comma 1, per il mandato amministrativo) Patrimonio e LLPP</a:t>
                      </a:r>
                    </a:p>
                  </a:txBody>
                  <a:tcPr marL="38100" marR="38100" marT="38100" marB="38100"/>
                </a:tc>
                <a:extLst>
                  <a:ext uri="{0D108BD9-81ED-4DB2-BD59-A6C34878D82A}">
                    <a16:rowId xmlns:a16="http://schemas.microsoft.com/office/drawing/2014/main" val="4250543579"/>
                  </a:ext>
                </a:extLst>
              </a:tr>
              <a:tr h="345235">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direttivo tecnico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D (art. 110, comma 1, per il mandato amministrativo) ambiente</a:t>
                      </a:r>
                    </a:p>
                  </a:txBody>
                  <a:tcPr marL="38100" marR="38100" marT="38100" marB="38100"/>
                </a:tc>
                <a:extLst>
                  <a:ext uri="{0D108BD9-81ED-4DB2-BD59-A6C34878D82A}">
                    <a16:rowId xmlns:a16="http://schemas.microsoft.com/office/drawing/2014/main" val="746119564"/>
                  </a:ext>
                </a:extLst>
              </a:tr>
              <a:tr h="345235">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amministrativo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C (art. 90 per il mandato amministrativo) segreteria del sindaco</a:t>
                      </a:r>
                    </a:p>
                  </a:txBody>
                  <a:tcPr marL="38100" marR="38100" marT="38100" marB="38100"/>
                </a:tc>
                <a:extLst>
                  <a:ext uri="{0D108BD9-81ED-4DB2-BD59-A6C34878D82A}">
                    <a16:rowId xmlns:a16="http://schemas.microsoft.com/office/drawing/2014/main" val="766419774"/>
                  </a:ext>
                </a:extLst>
              </a:tr>
              <a:tr h="345235">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amministrativo direttivo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D (art. 90 per il mandato amministrativo) addetto stampa</a:t>
                      </a:r>
                    </a:p>
                  </a:txBody>
                  <a:tcPr marL="38100" marR="38100" marT="38100" marB="38100"/>
                </a:tc>
                <a:extLst>
                  <a:ext uri="{0D108BD9-81ED-4DB2-BD59-A6C34878D82A}">
                    <a16:rowId xmlns:a16="http://schemas.microsoft.com/office/drawing/2014/main" val="368905478"/>
                  </a:ext>
                </a:extLst>
              </a:tr>
              <a:tr h="325869">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direttivo amministrativo </a:t>
                      </a:r>
                      <a:r>
                        <a:rPr lang="it-IT" sz="1600" b="1" dirty="0" err="1">
                          <a:effectLst/>
                          <a:latin typeface="Arial" panose="020B0604020202020204" pitchFamily="34" charset="0"/>
                          <a:cs typeface="Arial" panose="020B0604020202020204" pitchFamily="34" charset="0"/>
                        </a:rPr>
                        <a:t>llpp</a:t>
                      </a:r>
                      <a:r>
                        <a:rPr lang="it-IT" sz="1600" b="1" dirty="0">
                          <a:effectLst/>
                          <a:latin typeface="Arial" panose="020B0604020202020204" pitchFamily="34" charset="0"/>
                          <a:cs typeface="Arial" panose="020B0604020202020204" pitchFamily="34" charset="0"/>
                        </a:rPr>
                        <a:t> (per sei mesi)</a:t>
                      </a:r>
                    </a:p>
                  </a:txBody>
                  <a:tcPr marL="38100" marR="38100" marT="38100" marB="38100"/>
                </a:tc>
                <a:extLst>
                  <a:ext uri="{0D108BD9-81ED-4DB2-BD59-A6C34878D82A}">
                    <a16:rowId xmlns:a16="http://schemas.microsoft.com/office/drawing/2014/main" val="3651348491"/>
                  </a:ext>
                </a:extLst>
              </a:tr>
              <a:tr h="325869">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tecnico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C (lavori pubblici) proroga contratto in essere</a:t>
                      </a:r>
                    </a:p>
                  </a:txBody>
                  <a:tcPr marL="38100" marR="38100" marT="38100" marB="38100"/>
                </a:tc>
                <a:extLst>
                  <a:ext uri="{0D108BD9-81ED-4DB2-BD59-A6C34878D82A}">
                    <a16:rowId xmlns:a16="http://schemas.microsoft.com/office/drawing/2014/main" val="3661001309"/>
                  </a:ext>
                </a:extLst>
              </a:tr>
              <a:tr h="325869">
                <a:tc>
                  <a:txBody>
                    <a:bodyPr/>
                    <a:lstStyle/>
                    <a:p>
                      <a:pPr algn="just" rtl="0">
                        <a:lnSpc>
                          <a:spcPct val="120000"/>
                        </a:lnSpc>
                      </a:pPr>
                      <a:r>
                        <a:rPr lang="it-IT" sz="1600" b="1" dirty="0">
                          <a:effectLst/>
                          <a:latin typeface="Arial" panose="020B0604020202020204" pitchFamily="34" charset="0"/>
                          <a:cs typeface="Arial" panose="020B0604020202020204" pitchFamily="34" charset="0"/>
                        </a:rPr>
                        <a:t>Istruttore amministrativo </a:t>
                      </a:r>
                      <a:r>
                        <a:rPr lang="it-IT" sz="1600" b="1" dirty="0" err="1">
                          <a:effectLst/>
                          <a:latin typeface="Arial" panose="020B0604020202020204" pitchFamily="34" charset="0"/>
                          <a:cs typeface="Arial" panose="020B0604020202020204" pitchFamily="34" charset="0"/>
                        </a:rPr>
                        <a:t>cat</a:t>
                      </a:r>
                      <a:r>
                        <a:rPr lang="it-IT" sz="1600" b="1" dirty="0">
                          <a:effectLst/>
                          <a:latin typeface="Arial" panose="020B0604020202020204" pitchFamily="34" charset="0"/>
                          <a:cs typeface="Arial" panose="020B0604020202020204" pitchFamily="34" charset="0"/>
                        </a:rPr>
                        <a:t>. C (servizi demografici) decorrenza 01/03/2019</a:t>
                      </a:r>
                    </a:p>
                  </a:txBody>
                  <a:tcPr marL="38100" marR="38100" marT="38100" marB="38100"/>
                </a:tc>
                <a:extLst>
                  <a:ext uri="{0D108BD9-81ED-4DB2-BD59-A6C34878D82A}">
                    <a16:rowId xmlns:a16="http://schemas.microsoft.com/office/drawing/2014/main" val="3749389136"/>
                  </a:ext>
                </a:extLst>
              </a:tr>
              <a:tr h="883671">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it-IT" sz="1600" b="1" dirty="0">
                          <a:effectLst/>
                          <a:latin typeface="Arial" panose="020B0604020202020204" pitchFamily="34" charset="0"/>
                          <a:cs typeface="Arial" panose="020B0604020202020204" pitchFamily="34" charset="0"/>
                        </a:rPr>
                        <a:t>Sostituzioni personale insegnate, educativo ed ausiliario, Tirocini formativi (Servizi Demografici, Servizio Tributi, Ufficio Relazioni con il pubblico, Settore Vita della Comunità, Settore cultura)</a:t>
                      </a:r>
                    </a:p>
                    <a:p>
                      <a:pPr algn="just" rtl="0">
                        <a:lnSpc>
                          <a:spcPct val="120000"/>
                        </a:lnSpc>
                      </a:pPr>
                      <a:endParaRPr lang="it-IT" sz="1600" b="1" dirty="0">
                        <a:effectLst/>
                        <a:latin typeface="Arial" panose="020B060402020202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45387346"/>
                  </a:ext>
                </a:extLst>
              </a:tr>
            </a:tbl>
          </a:graphicData>
        </a:graphic>
      </p:graphicFrame>
    </p:spTree>
    <p:extLst>
      <p:ext uri="{BB962C8B-B14F-4D97-AF65-F5344CB8AC3E}">
        <p14:creationId xmlns:p14="http://schemas.microsoft.com/office/powerpoint/2010/main" val="429345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ANDAMENTO INDEBITAMENTO</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455611095"/>
              </p:ext>
            </p:extLst>
          </p:nvPr>
        </p:nvGraphicFramePr>
        <p:xfrm>
          <a:off x="681038" y="2090058"/>
          <a:ext cx="10171182" cy="4521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74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PROGRAMMA BIENNALE DEGLI ACQUISTI DI FORNITURE E SERVIZI</a:t>
            </a:r>
          </a:p>
        </p:txBody>
      </p:sp>
      <p:graphicFrame>
        <p:nvGraphicFramePr>
          <p:cNvPr id="4" name="Segnaposto contenuto 3">
            <a:extLst>
              <a:ext uri="{FF2B5EF4-FFF2-40B4-BE49-F238E27FC236}">
                <a16:creationId xmlns:a16="http://schemas.microsoft.com/office/drawing/2014/main" id="{C6E931B1-D703-47CC-8BF3-2FF96A6E0205}"/>
              </a:ext>
            </a:extLst>
          </p:cNvPr>
          <p:cNvGraphicFramePr>
            <a:graphicFrameLocks noGrp="1"/>
          </p:cNvGraphicFramePr>
          <p:nvPr>
            <p:ph idx="1"/>
            <p:extLst>
              <p:ext uri="{D42A27DB-BD31-4B8C-83A1-F6EECF244321}">
                <p14:modId xmlns:p14="http://schemas.microsoft.com/office/powerpoint/2010/main" val="1049858154"/>
              </p:ext>
            </p:extLst>
          </p:nvPr>
        </p:nvGraphicFramePr>
        <p:xfrm>
          <a:off x="681038" y="2336800"/>
          <a:ext cx="10633406" cy="4194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10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PER TITOLI</a:t>
            </a:r>
          </a:p>
        </p:txBody>
      </p:sp>
      <p:graphicFrame>
        <p:nvGraphicFramePr>
          <p:cNvPr id="6" name="Segnaposto contenuto 5">
            <a:extLst>
              <a:ext uri="{FF2B5EF4-FFF2-40B4-BE49-F238E27FC236}">
                <a16:creationId xmlns:a16="http://schemas.microsoft.com/office/drawing/2014/main" id="{F197BE06-D303-485E-8925-DD0ECCD1BA24}"/>
              </a:ext>
            </a:extLst>
          </p:cNvPr>
          <p:cNvGraphicFramePr>
            <a:graphicFrameLocks noGrp="1"/>
          </p:cNvGraphicFramePr>
          <p:nvPr>
            <p:ph idx="1"/>
            <p:extLst>
              <p:ext uri="{D42A27DB-BD31-4B8C-83A1-F6EECF244321}">
                <p14:modId xmlns:p14="http://schemas.microsoft.com/office/powerpoint/2010/main" val="970229440"/>
              </p:ext>
            </p:extLst>
          </p:nvPr>
        </p:nvGraphicFramePr>
        <p:xfrm>
          <a:off x="681038" y="2336800"/>
          <a:ext cx="9613900" cy="4003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7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84E3D8-DB73-47B0-9A47-3FF80D41C2CD}"/>
              </a:ext>
            </a:extLst>
          </p:cNvPr>
          <p:cNvSpPr>
            <a:spLocks noGrp="1"/>
          </p:cNvSpPr>
          <p:nvPr>
            <p:ph type="title"/>
          </p:nvPr>
        </p:nvSpPr>
        <p:spPr/>
        <p:txBody>
          <a:bodyPr/>
          <a:lstStyle/>
          <a:p>
            <a:r>
              <a:rPr lang="it-IT" b="1" dirty="0">
                <a:latin typeface="Arial" panose="020B0604020202020204" pitchFamily="34" charset="0"/>
                <a:cs typeface="Arial" panose="020B0604020202020204" pitchFamily="34" charset="0"/>
              </a:rPr>
              <a:t>REVISIONE ORDINARIA DELLE PARTECIPATE</a:t>
            </a:r>
            <a:endParaRPr lang="it-IT" dirty="0"/>
          </a:p>
        </p:txBody>
      </p:sp>
      <p:graphicFrame>
        <p:nvGraphicFramePr>
          <p:cNvPr id="4" name="Segnaposto contenuto 3">
            <a:extLst>
              <a:ext uri="{FF2B5EF4-FFF2-40B4-BE49-F238E27FC236}">
                <a16:creationId xmlns:a16="http://schemas.microsoft.com/office/drawing/2014/main" id="{BD97920C-01BD-45DA-8846-84E00CA938B1}"/>
              </a:ext>
            </a:extLst>
          </p:cNvPr>
          <p:cNvGraphicFramePr>
            <a:graphicFrameLocks noGrp="1"/>
          </p:cNvGraphicFramePr>
          <p:nvPr>
            <p:ph idx="1"/>
            <p:extLst>
              <p:ext uri="{D42A27DB-BD31-4B8C-83A1-F6EECF244321}">
                <p14:modId xmlns:p14="http://schemas.microsoft.com/office/powerpoint/2010/main" val="4093311361"/>
              </p:ext>
            </p:extLst>
          </p:nvPr>
        </p:nvGraphicFramePr>
        <p:xfrm>
          <a:off x="391886" y="2311121"/>
          <a:ext cx="11605846" cy="379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82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F1B8C-DEC3-462F-8510-C1315B172706}"/>
              </a:ext>
            </a:extLst>
          </p:cNvPr>
          <p:cNvSpPr>
            <a:spLocks noGrp="1"/>
          </p:cNvSpPr>
          <p:nvPr>
            <p:ph type="title"/>
          </p:nvPr>
        </p:nvSpPr>
        <p:spPr/>
        <p:txBody>
          <a:bodyPr/>
          <a:lstStyle/>
          <a:p>
            <a:r>
              <a:rPr lang="it-IT" b="1" dirty="0">
                <a:latin typeface="Arial" panose="020B0604020202020204" pitchFamily="34" charset="0"/>
                <a:cs typeface="Arial" panose="020B0604020202020204" pitchFamily="34" charset="0"/>
              </a:rPr>
              <a:t>ESITO REVISIONE ORDINARIA DELLE PARTECIPATE 2019 – allegato A)</a:t>
            </a:r>
            <a:endParaRPr lang="it-IT" dirty="0"/>
          </a:p>
        </p:txBody>
      </p:sp>
      <p:graphicFrame>
        <p:nvGraphicFramePr>
          <p:cNvPr id="4" name="Segnaposto contenuto 3">
            <a:extLst>
              <a:ext uri="{FF2B5EF4-FFF2-40B4-BE49-F238E27FC236}">
                <a16:creationId xmlns:a16="http://schemas.microsoft.com/office/drawing/2014/main" id="{C7A41A4E-0757-431D-B9C3-D74C4998DB09}"/>
              </a:ext>
            </a:extLst>
          </p:cNvPr>
          <p:cNvGraphicFramePr>
            <a:graphicFrameLocks noGrp="1"/>
          </p:cNvGraphicFramePr>
          <p:nvPr>
            <p:ph idx="1"/>
            <p:extLst>
              <p:ext uri="{D42A27DB-BD31-4B8C-83A1-F6EECF244321}">
                <p14:modId xmlns:p14="http://schemas.microsoft.com/office/powerpoint/2010/main" val="1310484476"/>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ttangolo con angoli arrotondati 13">
            <a:extLst>
              <a:ext uri="{FF2B5EF4-FFF2-40B4-BE49-F238E27FC236}">
                <a16:creationId xmlns:a16="http://schemas.microsoft.com/office/drawing/2014/main" id="{7B8515CF-79E0-48EB-9C4E-74E8AB17C882}"/>
              </a:ext>
            </a:extLst>
          </p:cNvPr>
          <p:cNvSpPr/>
          <p:nvPr/>
        </p:nvSpPr>
        <p:spPr>
          <a:xfrm>
            <a:off x="6179736" y="2656865"/>
            <a:ext cx="3928906" cy="693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Arial" panose="020B0604020202020204" pitchFamily="34" charset="0"/>
                <a:cs typeface="Arial" panose="020B0604020202020204" pitchFamily="34" charset="0"/>
              </a:rPr>
              <a:t>Mantenimento senza interventi</a:t>
            </a:r>
          </a:p>
        </p:txBody>
      </p:sp>
      <p:sp>
        <p:nvSpPr>
          <p:cNvPr id="15" name="Rettangolo con angoli arrotondati 14">
            <a:extLst>
              <a:ext uri="{FF2B5EF4-FFF2-40B4-BE49-F238E27FC236}">
                <a16:creationId xmlns:a16="http://schemas.microsoft.com/office/drawing/2014/main" id="{BB08ED04-98FE-4181-AFAA-271F432412C4}"/>
              </a:ext>
            </a:extLst>
          </p:cNvPr>
          <p:cNvSpPr/>
          <p:nvPr/>
        </p:nvSpPr>
        <p:spPr>
          <a:xfrm>
            <a:off x="6179735" y="3506167"/>
            <a:ext cx="3928905" cy="693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Arial" panose="020B0604020202020204" pitchFamily="34" charset="0"/>
                <a:cs typeface="Arial" panose="020B0604020202020204" pitchFamily="34" charset="0"/>
              </a:rPr>
              <a:t>Mantenimento senza interventi</a:t>
            </a:r>
          </a:p>
        </p:txBody>
      </p:sp>
      <p:sp>
        <p:nvSpPr>
          <p:cNvPr id="16" name="Rettangolo con angoli arrotondati 15">
            <a:extLst>
              <a:ext uri="{FF2B5EF4-FFF2-40B4-BE49-F238E27FC236}">
                <a16:creationId xmlns:a16="http://schemas.microsoft.com/office/drawing/2014/main" id="{44B6C252-2046-4A65-AB73-B7F71869321A}"/>
              </a:ext>
            </a:extLst>
          </p:cNvPr>
          <p:cNvSpPr/>
          <p:nvPr/>
        </p:nvSpPr>
        <p:spPr>
          <a:xfrm>
            <a:off x="6179736" y="4317347"/>
            <a:ext cx="3928904" cy="693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Arial" panose="020B0604020202020204" pitchFamily="34" charset="0"/>
                <a:cs typeface="Arial" panose="020B0604020202020204" pitchFamily="34" charset="0"/>
              </a:rPr>
              <a:t>Mantenimento senza interventi</a:t>
            </a:r>
          </a:p>
        </p:txBody>
      </p:sp>
      <p:sp>
        <p:nvSpPr>
          <p:cNvPr id="17" name="Rettangolo con angoli arrotondati 16">
            <a:extLst>
              <a:ext uri="{FF2B5EF4-FFF2-40B4-BE49-F238E27FC236}">
                <a16:creationId xmlns:a16="http://schemas.microsoft.com/office/drawing/2014/main" id="{9CFCCF88-A0ED-4F06-B189-57119455581F}"/>
              </a:ext>
            </a:extLst>
          </p:cNvPr>
          <p:cNvSpPr/>
          <p:nvPr/>
        </p:nvSpPr>
        <p:spPr>
          <a:xfrm>
            <a:off x="6179735" y="5124483"/>
            <a:ext cx="3928903" cy="693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Arial" panose="020B0604020202020204" pitchFamily="34" charset="0"/>
                <a:cs typeface="Arial" panose="020B0604020202020204" pitchFamily="34" charset="0"/>
              </a:rPr>
              <a:t>Quotata, mantenuta ex lege</a:t>
            </a:r>
          </a:p>
        </p:txBody>
      </p:sp>
    </p:spTree>
    <p:extLst>
      <p:ext uri="{BB962C8B-B14F-4D97-AF65-F5344CB8AC3E}">
        <p14:creationId xmlns:p14="http://schemas.microsoft.com/office/powerpoint/2010/main" val="160340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837341-3A15-464E-B398-E3C4EC5B5819}"/>
              </a:ext>
            </a:extLst>
          </p:cNvPr>
          <p:cNvSpPr>
            <a:spLocks noGrp="1"/>
          </p:cNvSpPr>
          <p:nvPr>
            <p:ph type="title"/>
          </p:nvPr>
        </p:nvSpPr>
        <p:spPr/>
        <p:txBody>
          <a:bodyPr>
            <a:normAutofit/>
          </a:bodyPr>
          <a:lstStyle/>
          <a:p>
            <a:r>
              <a:rPr lang="it-IT" sz="3000" b="1" dirty="0">
                <a:latin typeface="Arial" panose="020B0604020202020204" pitchFamily="34" charset="0"/>
                <a:cs typeface="Arial" panose="020B0604020202020204" pitchFamily="34" charset="0"/>
              </a:rPr>
              <a:t>STATO REVISIONE STRAORDINARIA DELLE PARTECIPATE AL 31.12.2019 – allegato B)</a:t>
            </a:r>
          </a:p>
        </p:txBody>
      </p:sp>
      <p:graphicFrame>
        <p:nvGraphicFramePr>
          <p:cNvPr id="4" name="Segnaposto contenuto 3">
            <a:extLst>
              <a:ext uri="{FF2B5EF4-FFF2-40B4-BE49-F238E27FC236}">
                <a16:creationId xmlns:a16="http://schemas.microsoft.com/office/drawing/2014/main" id="{40D93887-9DBE-43D4-A4ED-F3629FC0CDF9}"/>
              </a:ext>
            </a:extLst>
          </p:cNvPr>
          <p:cNvGraphicFramePr>
            <a:graphicFrameLocks noGrp="1"/>
          </p:cNvGraphicFramePr>
          <p:nvPr>
            <p:ph idx="1"/>
            <p:extLst>
              <p:ext uri="{D42A27DB-BD31-4B8C-83A1-F6EECF244321}">
                <p14:modId xmlns:p14="http://schemas.microsoft.com/office/powerpoint/2010/main" val="942063380"/>
              </p:ext>
            </p:extLst>
          </p:nvPr>
        </p:nvGraphicFramePr>
        <p:xfrm>
          <a:off x="-1706824" y="2475007"/>
          <a:ext cx="9613900" cy="3978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o 4">
            <a:extLst>
              <a:ext uri="{FF2B5EF4-FFF2-40B4-BE49-F238E27FC236}">
                <a16:creationId xmlns:a16="http://schemas.microsoft.com/office/drawing/2014/main" id="{F9C187EB-6F40-43A9-8148-7739E9210FAB}"/>
              </a:ext>
            </a:extLst>
          </p:cNvPr>
          <p:cNvGrpSpPr/>
          <p:nvPr/>
        </p:nvGrpSpPr>
        <p:grpSpPr>
          <a:xfrm>
            <a:off x="6622425" y="2475007"/>
            <a:ext cx="5064163" cy="1512125"/>
            <a:chOff x="2274868" y="439"/>
            <a:chExt cx="5064163" cy="1439193"/>
          </a:xfrm>
        </p:grpSpPr>
        <p:sp>
          <p:nvSpPr>
            <p:cNvPr id="6" name="Rettangolo con angoli arrotondati 5">
              <a:extLst>
                <a:ext uri="{FF2B5EF4-FFF2-40B4-BE49-F238E27FC236}">
                  <a16:creationId xmlns:a16="http://schemas.microsoft.com/office/drawing/2014/main" id="{34FF8663-78EE-4582-ABDD-81235658D7EB}"/>
                </a:ext>
              </a:extLst>
            </p:cNvPr>
            <p:cNvSpPr/>
            <p:nvPr/>
          </p:nvSpPr>
          <p:spPr>
            <a:xfrm>
              <a:off x="2274868" y="439"/>
              <a:ext cx="5064163" cy="1439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asellaDiTesto 6">
              <a:extLst>
                <a:ext uri="{FF2B5EF4-FFF2-40B4-BE49-F238E27FC236}">
                  <a16:creationId xmlns:a16="http://schemas.microsoft.com/office/drawing/2014/main" id="{71A44F25-A0FD-4EFB-8A79-A502E1BD9FFF}"/>
                </a:ext>
              </a:extLst>
            </p:cNvPr>
            <p:cNvSpPr txBox="1"/>
            <p:nvPr/>
          </p:nvSpPr>
          <p:spPr>
            <a:xfrm>
              <a:off x="2317021" y="42592"/>
              <a:ext cx="4979857" cy="1354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b="1" kern="1200" dirty="0">
                  <a:solidFill>
                    <a:prstClr val="white"/>
                  </a:solidFill>
                  <a:latin typeface="Arial" panose="020B0604020202020204" pitchFamily="34" charset="0"/>
                  <a:cs typeface="Arial" panose="020B0604020202020204" pitchFamily="34" charset="0"/>
                </a:rPr>
                <a:t>Banca Etica </a:t>
              </a:r>
              <a:r>
                <a:rPr lang="it-IT" b="1" kern="1200">
                  <a:solidFill>
                    <a:prstClr val="white"/>
                  </a:solidFill>
                  <a:latin typeface="Arial" panose="020B0604020202020204" pitchFamily="34" charset="0"/>
                  <a:cs typeface="Arial" panose="020B0604020202020204" pitchFamily="34" charset="0"/>
                </a:rPr>
                <a:t>– dismessa</a:t>
              </a:r>
              <a:endParaRPr lang="it-IT" kern="1200" dirty="0">
                <a:latin typeface="Arial" panose="020B0604020202020204" pitchFamily="34" charset="0"/>
                <a:cs typeface="Arial" panose="020B0604020202020204" pitchFamily="34" charset="0"/>
              </a:endParaRPr>
            </a:p>
          </p:txBody>
        </p:sp>
      </p:grpSp>
      <p:grpSp>
        <p:nvGrpSpPr>
          <p:cNvPr id="11" name="Gruppo 10">
            <a:extLst>
              <a:ext uri="{FF2B5EF4-FFF2-40B4-BE49-F238E27FC236}">
                <a16:creationId xmlns:a16="http://schemas.microsoft.com/office/drawing/2014/main" id="{F8DB92D5-FC9C-4BEF-B73E-8863FD735C76}"/>
              </a:ext>
            </a:extLst>
          </p:cNvPr>
          <p:cNvGrpSpPr/>
          <p:nvPr/>
        </p:nvGrpSpPr>
        <p:grpSpPr>
          <a:xfrm>
            <a:off x="6622425" y="4583304"/>
            <a:ext cx="5311669" cy="1882634"/>
            <a:chOff x="2274867" y="2243955"/>
            <a:chExt cx="5064163" cy="1439193"/>
          </a:xfrm>
        </p:grpSpPr>
        <p:sp>
          <p:nvSpPr>
            <p:cNvPr id="12" name="Rettangolo con angoli arrotondati 11">
              <a:extLst>
                <a:ext uri="{FF2B5EF4-FFF2-40B4-BE49-F238E27FC236}">
                  <a16:creationId xmlns:a16="http://schemas.microsoft.com/office/drawing/2014/main" id="{5CE9F149-6819-4DCD-913A-2EE0ED180F77}"/>
                </a:ext>
              </a:extLst>
            </p:cNvPr>
            <p:cNvSpPr/>
            <p:nvPr/>
          </p:nvSpPr>
          <p:spPr>
            <a:xfrm>
              <a:off x="2274867" y="2243955"/>
              <a:ext cx="5064163" cy="1439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9119C13C-3034-4632-A587-B279B5CC4D3A}"/>
                </a:ext>
              </a:extLst>
            </p:cNvPr>
            <p:cNvSpPr txBox="1"/>
            <p:nvPr/>
          </p:nvSpPr>
          <p:spPr>
            <a:xfrm>
              <a:off x="2421744" y="2243955"/>
              <a:ext cx="4875134" cy="1382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r>
                <a:rPr lang="it-IT" sz="1600" b="1" dirty="0">
                  <a:latin typeface="Arial" panose="020B0604020202020204" pitchFamily="34" charset="0"/>
                  <a:cs typeface="Arial" panose="020B0604020202020204" pitchFamily="34" charset="0"/>
                </a:rPr>
                <a:t>In data 20/03/2019 le azioni di Banca Popolare Etica sono state riacquisite dalla Banca stessa per un importo pari ad € 1.725,00 (€ 57,50 per n. 30 azioni). Tale entrata è stata regolarizzata dall'Ente con ordinativo di incasso n. 2330. La procedura di dismissione si è pertanto conclusa.</a:t>
              </a:r>
              <a:endParaRPr lang="it-IT" sz="1600" dirty="0">
                <a:latin typeface="Arial" panose="020B0604020202020204" pitchFamily="34" charset="0"/>
                <a:cs typeface="Arial" panose="020B0604020202020204" pitchFamily="34" charset="0"/>
              </a:endParaRPr>
            </a:p>
          </p:txBody>
        </p:sp>
      </p:grpSp>
      <p:grpSp>
        <p:nvGrpSpPr>
          <p:cNvPr id="17" name="Gruppo 16">
            <a:extLst>
              <a:ext uri="{FF2B5EF4-FFF2-40B4-BE49-F238E27FC236}">
                <a16:creationId xmlns:a16="http://schemas.microsoft.com/office/drawing/2014/main" id="{E01848F4-530F-4DE1-B077-16005972E236}"/>
              </a:ext>
            </a:extLst>
          </p:cNvPr>
          <p:cNvGrpSpPr/>
          <p:nvPr/>
        </p:nvGrpSpPr>
        <p:grpSpPr>
          <a:xfrm>
            <a:off x="8887278" y="3981486"/>
            <a:ext cx="534456" cy="449235"/>
            <a:chOff x="4493247" y="1564564"/>
            <a:chExt cx="534456" cy="449235"/>
          </a:xfrm>
        </p:grpSpPr>
        <p:sp>
          <p:nvSpPr>
            <p:cNvPr id="18" name="Freccia a destra 17">
              <a:extLst>
                <a:ext uri="{FF2B5EF4-FFF2-40B4-BE49-F238E27FC236}">
                  <a16:creationId xmlns:a16="http://schemas.microsoft.com/office/drawing/2014/main" id="{6CA803F8-906A-429B-9223-6D7CD3FC93E1}"/>
                </a:ext>
              </a:extLst>
            </p:cNvPr>
            <p:cNvSpPr/>
            <p:nvPr/>
          </p:nvSpPr>
          <p:spPr>
            <a:xfrm rot="5400000">
              <a:off x="4535857" y="1521954"/>
              <a:ext cx="449235" cy="53445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Freccia a destra 4">
              <a:extLst>
                <a:ext uri="{FF2B5EF4-FFF2-40B4-BE49-F238E27FC236}">
                  <a16:creationId xmlns:a16="http://schemas.microsoft.com/office/drawing/2014/main" id="{F19C9928-2A58-443B-A049-66664B8FC1E2}"/>
                </a:ext>
              </a:extLst>
            </p:cNvPr>
            <p:cNvSpPr txBox="1"/>
            <p:nvPr/>
          </p:nvSpPr>
          <p:spPr>
            <a:xfrm>
              <a:off x="4600138" y="1564564"/>
              <a:ext cx="320674" cy="314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it-IT" sz="2300" kern="1200"/>
            </a:p>
          </p:txBody>
        </p:sp>
      </p:grpSp>
    </p:spTree>
    <p:extLst>
      <p:ext uri="{BB962C8B-B14F-4D97-AF65-F5344CB8AC3E}">
        <p14:creationId xmlns:p14="http://schemas.microsoft.com/office/powerpoint/2010/main" val="348485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3"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5"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6"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id="{BBCE9F0F-BD4A-41D9-A8EB-19D29D77193F}"/>
              </a:ext>
            </a:extLst>
          </p:cNvPr>
          <p:cNvPicPr>
            <a:picLocks noChangeAspect="1"/>
          </p:cNvPicPr>
          <p:nvPr/>
        </p:nvPicPr>
        <p:blipFill rotWithShape="1">
          <a:blip r:embed="rId6"/>
          <a:srcRect r="56" b="2"/>
          <a:stretch/>
        </p:blipFill>
        <p:spPr>
          <a:xfrm>
            <a:off x="4644526" y="10"/>
            <a:ext cx="7552945" cy="6857990"/>
          </a:xfrm>
          <a:prstGeom prst="rect">
            <a:avLst/>
          </a:prstGeom>
          <a:ln>
            <a:noFill/>
          </a:ln>
          <a:effectLst/>
        </p:spPr>
      </p:pic>
      <p:pic>
        <p:nvPicPr>
          <p:cNvPr id="48" name="Picture 21">
            <a:extLst>
              <a:ext uri="{FF2B5EF4-FFF2-40B4-BE49-F238E27FC236}">
                <a16:creationId xmlns:a16="http://schemas.microsoft.com/office/drawing/2014/main" id="{25D611BD-13D6-4754-93F1-8ABAB8116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4" name="Rectangle 23">
            <a:extLst>
              <a:ext uri="{FF2B5EF4-FFF2-40B4-BE49-F238E27FC236}">
                <a16:creationId xmlns:a16="http://schemas.microsoft.com/office/drawing/2014/main" id="{D1564798-5942-49A9-89E9-7BF6D023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asellaDiTesto 5">
            <a:extLst>
              <a:ext uri="{FF2B5EF4-FFF2-40B4-BE49-F238E27FC236}">
                <a16:creationId xmlns:a16="http://schemas.microsoft.com/office/drawing/2014/main" id="{F4A649FB-63FD-40A6-B425-F8441DE24C27}"/>
              </a:ext>
            </a:extLst>
          </p:cNvPr>
          <p:cNvSpPr txBox="1"/>
          <p:nvPr/>
        </p:nvSpPr>
        <p:spPr>
          <a:xfrm>
            <a:off x="168965" y="2063262"/>
            <a:ext cx="4331929" cy="2661138"/>
          </a:xfrm>
          <a:prstGeom prst="rect">
            <a:avLst/>
          </a:prstGeom>
        </p:spPr>
        <p:txBody>
          <a:bodyPr vert="horz" lIns="91440" tIns="45720" rIns="91440" bIns="45720" rtlCol="0" anchor="b">
            <a:normAutofit/>
          </a:bodyPr>
          <a:lstStyle/>
          <a:p>
            <a:pPr marL="0" marR="0" lvl="0" indent="0" defTabSz="914400" fontAlgn="auto">
              <a:lnSpc>
                <a:spcPct val="90000"/>
              </a:lnSpc>
              <a:spcBef>
                <a:spcPct val="0"/>
              </a:spcBef>
              <a:spcAft>
                <a:spcPts val="600"/>
              </a:spcAft>
              <a:buClrTx/>
              <a:buSzTx/>
              <a:tabLst/>
              <a:defRPr/>
            </a:pPr>
            <a:r>
              <a:rPr kumimoji="0" lang="en-US" sz="2400" b="1" i="1"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Grazie</a:t>
            </a:r>
            <a:r>
              <a:rPr lang="en-US" sz="2400" b="1" i="1" dirty="0">
                <a:latin typeface="Arial" panose="020B0604020202020204" pitchFamily="34" charset="0"/>
                <a:ea typeface="+mj-ea"/>
                <a:cs typeface="Arial" panose="020B0604020202020204" pitchFamily="34" charset="0"/>
              </a:rPr>
              <a:t> </a:t>
            </a:r>
            <a:r>
              <a:rPr kumimoji="0" lang="en-US" sz="2400" b="1" i="1" u="none" strike="noStrike" cap="none" spc="0" normalizeH="0" baseline="0" noProof="0" dirty="0">
                <a:ln>
                  <a:noFill/>
                </a:ln>
                <a:effectLst/>
                <a:uLnTx/>
                <a:uFillTx/>
                <a:latin typeface="Arial" panose="020B0604020202020204" pitchFamily="34" charset="0"/>
                <a:ea typeface="+mj-ea"/>
                <a:cs typeface="Arial" panose="020B0604020202020204" pitchFamily="34" charset="0"/>
              </a:rPr>
              <a:t>per </a:t>
            </a:r>
            <a:r>
              <a:rPr kumimoji="0" lang="en-US" sz="2400" b="1" i="1"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l’attenzione</a:t>
            </a:r>
            <a:r>
              <a:rPr kumimoji="0" lang="en-US" sz="2400" b="1" i="1" u="none" strike="noStrike" cap="none" spc="0" normalizeH="0" baseline="0" noProof="0" dirty="0">
                <a:ln>
                  <a:noFill/>
                </a:ln>
                <a:effectLst/>
                <a:uLnTx/>
                <a:uFillTx/>
                <a:latin typeface="Arial" panose="020B0604020202020204" pitchFamily="34" charset="0"/>
                <a:ea typeface="+mj-ea"/>
                <a:cs typeface="Arial" panose="020B0604020202020204" pitchFamily="34" charset="0"/>
              </a:rPr>
              <a:t>.</a:t>
            </a:r>
            <a:endParaRPr kumimoji="0" lang="en-US" sz="2400" b="0" i="1" u="none" strike="noStrike"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2828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TRIBUTARIE</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3619464951"/>
              </p:ext>
            </p:extLst>
          </p:nvPr>
        </p:nvGraphicFramePr>
        <p:xfrm>
          <a:off x="681038" y="2336800"/>
          <a:ext cx="9613900" cy="427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89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RECUPERO EVASIONE TRIBUTARIA</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1810866829"/>
              </p:ext>
            </p:extLst>
          </p:nvPr>
        </p:nvGraphicFramePr>
        <p:xfrm>
          <a:off x="681038" y="2336800"/>
          <a:ext cx="9613900" cy="427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18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TRIBUTI LOCALI</a:t>
            </a:r>
          </a:p>
        </p:txBody>
      </p:sp>
      <p:graphicFrame>
        <p:nvGraphicFramePr>
          <p:cNvPr id="10" name="Segnaposto contenuto 9">
            <a:extLst>
              <a:ext uri="{FF2B5EF4-FFF2-40B4-BE49-F238E27FC236}">
                <a16:creationId xmlns:a16="http://schemas.microsoft.com/office/drawing/2014/main" id="{200FEB8F-1F86-4648-8CA9-1CAA480D7248}"/>
              </a:ext>
            </a:extLst>
          </p:cNvPr>
          <p:cNvGraphicFramePr>
            <a:graphicFrameLocks noGrp="1"/>
          </p:cNvGraphicFramePr>
          <p:nvPr>
            <p:ph idx="1"/>
            <p:extLst>
              <p:ext uri="{D42A27DB-BD31-4B8C-83A1-F6EECF244321}">
                <p14:modId xmlns:p14="http://schemas.microsoft.com/office/powerpoint/2010/main" val="1921053164"/>
              </p:ext>
            </p:extLst>
          </p:nvPr>
        </p:nvGraphicFramePr>
        <p:xfrm>
          <a:off x="877902" y="2210637"/>
          <a:ext cx="9793447" cy="428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9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TRIBUTI LOCALI</a:t>
            </a:r>
          </a:p>
        </p:txBody>
      </p:sp>
      <p:graphicFrame>
        <p:nvGraphicFramePr>
          <p:cNvPr id="9" name="Segnaposto contenuto 3">
            <a:extLst>
              <a:ext uri="{FF2B5EF4-FFF2-40B4-BE49-F238E27FC236}">
                <a16:creationId xmlns:a16="http://schemas.microsoft.com/office/drawing/2014/main" id="{2F74452C-608F-4D99-9F22-800737EF9F10}"/>
              </a:ext>
            </a:extLst>
          </p:cNvPr>
          <p:cNvGraphicFramePr>
            <a:graphicFrameLocks noGrp="1"/>
          </p:cNvGraphicFramePr>
          <p:nvPr>
            <p:ph idx="1"/>
            <p:extLst>
              <p:ext uri="{D42A27DB-BD31-4B8C-83A1-F6EECF244321}">
                <p14:modId xmlns:p14="http://schemas.microsoft.com/office/powerpoint/2010/main" val="3025060729"/>
              </p:ext>
            </p:extLst>
          </p:nvPr>
        </p:nvGraphicFramePr>
        <p:xfrm>
          <a:off x="681038" y="2230734"/>
          <a:ext cx="9613900" cy="3874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93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EXTRA-TRIBUTARIE</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2640000457"/>
              </p:ext>
            </p:extLst>
          </p:nvPr>
        </p:nvGraphicFramePr>
        <p:xfrm>
          <a:off x="681038" y="2336800"/>
          <a:ext cx="9613900" cy="427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37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DA PERMESSI DI COSTRUIRE</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3445317422"/>
              </p:ext>
            </p:extLst>
          </p:nvPr>
        </p:nvGraphicFramePr>
        <p:xfrm>
          <a:off x="681038" y="2336800"/>
          <a:ext cx="9613900" cy="427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408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SPESE PER TITOLI</a:t>
            </a:r>
          </a:p>
        </p:txBody>
      </p:sp>
      <p:graphicFrame>
        <p:nvGraphicFramePr>
          <p:cNvPr id="6" name="Segnaposto contenuto 5">
            <a:extLst>
              <a:ext uri="{FF2B5EF4-FFF2-40B4-BE49-F238E27FC236}">
                <a16:creationId xmlns:a16="http://schemas.microsoft.com/office/drawing/2014/main" id="{F197BE06-D303-485E-8925-DD0ECCD1BA24}"/>
              </a:ext>
            </a:extLst>
          </p:cNvPr>
          <p:cNvGraphicFramePr>
            <a:graphicFrameLocks noGrp="1"/>
          </p:cNvGraphicFramePr>
          <p:nvPr>
            <p:ph idx="1"/>
            <p:extLst>
              <p:ext uri="{D42A27DB-BD31-4B8C-83A1-F6EECF244321}">
                <p14:modId xmlns:p14="http://schemas.microsoft.com/office/powerpoint/2010/main" val="520349193"/>
              </p:ext>
            </p:extLst>
          </p:nvPr>
        </p:nvGraphicFramePr>
        <p:xfrm>
          <a:off x="681038" y="2336799"/>
          <a:ext cx="10231472" cy="4023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361551"/>
      </p:ext>
    </p:extLst>
  </p:cSld>
  <p:clrMapOvr>
    <a:masterClrMapping/>
  </p:clrMapOvr>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1086</Words>
  <Application>Microsoft Office PowerPoint</Application>
  <PresentationFormat>Widescreen</PresentationFormat>
  <Paragraphs>237</Paragraphs>
  <Slides>23</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Trebuchet MS</vt:lpstr>
      <vt:lpstr>Berlino</vt:lpstr>
      <vt:lpstr>BILANCIO DI PREVISIONE 2020 - 2022</vt:lpstr>
      <vt:lpstr>ENTRATE PER TITOLI</vt:lpstr>
      <vt:lpstr>ENTRATE TRIBUTARIE</vt:lpstr>
      <vt:lpstr>RECUPERO EVASIONE TRIBUTARIA</vt:lpstr>
      <vt:lpstr>TRIBUTI LOCALI</vt:lpstr>
      <vt:lpstr>TRIBUTI LOCALI</vt:lpstr>
      <vt:lpstr>ENTRATE EXTRA-TRIBUTARIE</vt:lpstr>
      <vt:lpstr>ENTRATE DA PERMESSI DI COSTRUIRE</vt:lpstr>
      <vt:lpstr>SPESE PER TITOLI</vt:lpstr>
      <vt:lpstr>PREVISIONI PER MISSIONI (1)</vt:lpstr>
      <vt:lpstr>PREVISIONI PER MISSIONI (2)</vt:lpstr>
      <vt:lpstr>FONDO CREDITI DUBBIA ESIGIBILITA’</vt:lpstr>
      <vt:lpstr>COMPOSIZIONE DEL FONDO CREDITI DUBBIA ESIGIBILITA’</vt:lpstr>
      <vt:lpstr>COMPOSIZIONE GRAFICA DEL FONDO CREDITI DUBBIA ESIGIBILITA’</vt:lpstr>
      <vt:lpstr>PERSONALE</vt:lpstr>
      <vt:lpstr>PERSONALE TEMPO INDETERMINATO</vt:lpstr>
      <vt:lpstr>PERSONALE TEMPO DETERMINATO</vt:lpstr>
      <vt:lpstr>ANDAMENTO INDEBITAMENTO</vt:lpstr>
      <vt:lpstr>PROGRAMMA BIENNALE DEGLI ACQUISTI DI FORNITURE E SERVIZI</vt:lpstr>
      <vt:lpstr>REVISIONE ORDINARIA DELLE PARTECIPATE</vt:lpstr>
      <vt:lpstr>ESITO REVISIONE ORDINARIA DELLE PARTECIPATE 2019 – allegato A)</vt:lpstr>
      <vt:lpstr>STATO REVISIONE STRAORDINARIA DELLE PARTECIPATE AL 31.12.2019 – allegato B)</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RENDICONTO DELLA GESTIONE 2018</dc:title>
  <dc:creator>Alessandra Gherardi</dc:creator>
  <cp:lastModifiedBy>Alessandra Gherardi</cp:lastModifiedBy>
  <cp:revision>173</cp:revision>
  <cp:lastPrinted>2019-04-19T11:30:58Z</cp:lastPrinted>
  <dcterms:created xsi:type="dcterms:W3CDTF">2019-04-17T08:36:13Z</dcterms:created>
  <dcterms:modified xsi:type="dcterms:W3CDTF">2020-01-02T14:09:41Z</dcterms:modified>
</cp:coreProperties>
</file>