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2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0"/>
  </p:notesMasterIdLst>
  <p:sldIdLst>
    <p:sldId id="256" r:id="rId2"/>
    <p:sldId id="306" r:id="rId3"/>
    <p:sldId id="282" r:id="rId4"/>
    <p:sldId id="296" r:id="rId5"/>
    <p:sldId id="259" r:id="rId6"/>
    <p:sldId id="260" r:id="rId7"/>
    <p:sldId id="277" r:id="rId8"/>
    <p:sldId id="261" r:id="rId9"/>
    <p:sldId id="262" r:id="rId10"/>
    <p:sldId id="263" r:id="rId11"/>
    <p:sldId id="281" r:id="rId12"/>
    <p:sldId id="280" r:id="rId13"/>
    <p:sldId id="264" r:id="rId14"/>
    <p:sldId id="265" r:id="rId15"/>
    <p:sldId id="283" r:id="rId16"/>
    <p:sldId id="297" r:id="rId17"/>
    <p:sldId id="266" r:id="rId18"/>
    <p:sldId id="276" r:id="rId19"/>
    <p:sldId id="303" r:id="rId20"/>
    <p:sldId id="267" r:id="rId21"/>
    <p:sldId id="278" r:id="rId22"/>
    <p:sldId id="310" r:id="rId23"/>
    <p:sldId id="268" r:id="rId24"/>
    <p:sldId id="269" r:id="rId25"/>
    <p:sldId id="279" r:id="rId26"/>
    <p:sldId id="284" r:id="rId27"/>
    <p:sldId id="270" r:id="rId28"/>
    <p:sldId id="298" r:id="rId29"/>
    <p:sldId id="271" r:id="rId30"/>
    <p:sldId id="272" r:id="rId31"/>
    <p:sldId id="309" r:id="rId32"/>
    <p:sldId id="275" r:id="rId33"/>
    <p:sldId id="273" r:id="rId34"/>
    <p:sldId id="274" r:id="rId35"/>
    <p:sldId id="299" r:id="rId36"/>
    <p:sldId id="300" r:id="rId37"/>
    <p:sldId id="302" r:id="rId38"/>
    <p:sldId id="301" r:id="rId39"/>
    <p:sldId id="285" r:id="rId40"/>
    <p:sldId id="286" r:id="rId41"/>
    <p:sldId id="287" r:id="rId42"/>
    <p:sldId id="288" r:id="rId43"/>
    <p:sldId id="289" r:id="rId44"/>
    <p:sldId id="295" r:id="rId45"/>
    <p:sldId id="290" r:id="rId46"/>
    <p:sldId id="291" r:id="rId47"/>
    <p:sldId id="292" r:id="rId48"/>
    <p:sldId id="305" r:id="rId49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0000"/>
    <a:srgbClr val="660033"/>
    <a:srgbClr val="663300"/>
    <a:srgbClr val="993300"/>
    <a:srgbClr val="C98018"/>
    <a:srgbClr val="788E8C"/>
    <a:srgbClr val="B22307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8582" autoAdjust="0"/>
  </p:normalViewPr>
  <p:slideViewPr>
    <p:cSldViewPr snapToGrid="0">
      <p:cViewPr varScale="1">
        <p:scale>
          <a:sx n="76" d="100"/>
          <a:sy n="76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artel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7625" cap="rnd" cmpd="sng">
              <a:solidFill>
                <a:srgbClr val="5AA6C0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totale!$B$19:$F$19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totale!$B$20:$F$20</c:f>
              <c:numCache>
                <c:formatCode>#,##0</c:formatCode>
                <c:ptCount val="5"/>
                <c:pt idx="0" formatCode="General">
                  <c:v>19160</c:v>
                </c:pt>
                <c:pt idx="1">
                  <c:v>19310</c:v>
                </c:pt>
                <c:pt idx="2">
                  <c:v>19215</c:v>
                </c:pt>
                <c:pt idx="3">
                  <c:v>19234</c:v>
                </c:pt>
                <c:pt idx="4">
                  <c:v>18982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41-4171-833E-23F058416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948352"/>
        <c:axId val="1268108416"/>
      </c:lineChart>
      <c:catAx>
        <c:axId val="12679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68108416"/>
        <c:crosses val="autoZero"/>
        <c:auto val="1"/>
        <c:lblAlgn val="ctr"/>
        <c:lblOffset val="100"/>
        <c:noMultiLvlLbl val="0"/>
      </c:catAx>
      <c:valAx>
        <c:axId val="12681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cap="rnd">
            <a:solidFill>
              <a:srgbClr val="5AA6C0">
                <a:lumMod val="50000"/>
                <a:alpha val="51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267948352"/>
        <c:crosses val="autoZero"/>
        <c:crossBetween val="between"/>
      </c:valAx>
      <c:spPr>
        <a:solidFill>
          <a:schemeClr val="accent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I.M.U.</c:v>
                </c:pt>
                <c:pt idx="1">
                  <c:v>TASI</c:v>
                </c:pt>
                <c:pt idx="2">
                  <c:v>TARI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424703.15</c:v>
                </c:pt>
                <c:pt idx="1">
                  <c:v>11146.97</c:v>
                </c:pt>
                <c:pt idx="2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2009644237139154E-2"/>
                  <c:y val="-3.48623301920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3.6011352366167966E-3"/>
                  <c:y val="-2.79201537342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I.M.U.</c:v>
                </c:pt>
                <c:pt idx="1">
                  <c:v>TASI</c:v>
                </c:pt>
                <c:pt idx="2">
                  <c:v>TARI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695225.79</c:v>
                </c:pt>
                <c:pt idx="1">
                  <c:v>43474.239999999998</c:v>
                </c:pt>
                <c:pt idx="2">
                  <c:v>329864.13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4726861453741433E-3"/>
                  <c:y val="0.45488654338794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6-49EA-9D2F-5CB19D6EFECE}"/>
                </c:ext>
              </c:extLst>
            </c:dLbl>
            <c:dLbl>
              <c:idx val="1"/>
              <c:layout>
                <c:manualLayout>
                  <c:x val="6.2372418442083744E-3"/>
                  <c:y val="0.32680514904631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6-49EA-9D2F-5CB19D6EFECE}"/>
                </c:ext>
              </c:extLst>
            </c:dLbl>
            <c:dLbl>
              <c:idx val="2"/>
              <c:layout>
                <c:manualLayout>
                  <c:x val="1.871768016569372E-2"/>
                  <c:y val="0.3392040202326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6-49EA-9D2F-5CB19D6EFECE}"/>
                </c:ext>
              </c:extLst>
            </c:dLbl>
            <c:dLbl>
              <c:idx val="3"/>
              <c:layout>
                <c:manualLayout>
                  <c:x val="6.1166368950765363E-3"/>
                  <c:y val="0.36475424582214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6-49EA-9D2F-5CB19D6EFECE}"/>
                </c:ext>
              </c:extLst>
            </c:dLbl>
            <c:dLbl>
              <c:idx val="4"/>
              <c:layout>
                <c:manualLayout>
                  <c:x val="1.1515409692460215E-2"/>
                  <c:y val="0.3618940100292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6-49EA-9D2F-5CB19D6EFECE}"/>
                </c:ext>
              </c:extLst>
            </c:dLbl>
            <c:dLbl>
              <c:idx val="5"/>
              <c:layout>
                <c:manualLayout>
                  <c:x val="-3.9630446019975245E-3"/>
                  <c:y val="0.24275584375168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D6-49EA-9D2F-5CB19D6EFECE}"/>
                </c:ext>
              </c:extLst>
            </c:dLbl>
            <c:dLbl>
              <c:idx val="6"/>
              <c:layout>
                <c:manualLayout>
                  <c:x val="-2.1712671563139385E-3"/>
                  <c:y val="0.20917373688174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6-49EA-9D2F-5CB19D6EFECE}"/>
                </c:ext>
              </c:extLst>
            </c:dLbl>
            <c:dLbl>
              <c:idx val="7"/>
              <c:layout>
                <c:manualLayout>
                  <c:x val="6.2431019592916713E-3"/>
                  <c:y val="0.25869378137811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6-49EA-9D2F-5CB19D6EFECE}"/>
                </c:ext>
              </c:extLst>
            </c:dLbl>
            <c:dLbl>
              <c:idx val="9"/>
              <c:layout>
                <c:manualLayout>
                  <c:x val="0"/>
                  <c:y val="0.1819114044423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6-49EA-9D2F-5CB19D6EFECE}"/>
                </c:ext>
              </c:extLst>
            </c:dLbl>
            <c:dLbl>
              <c:idx val="10"/>
              <c:layout>
                <c:manualLayout>
                  <c:x val="1.2492158551651764E-2"/>
                  <c:y val="0.25601828318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D6-49EA-9D2F-5CB19D6EF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Trasferimenti da amministrazioni pubbliche</c:v>
                </c:pt>
                <c:pt idx="1">
                  <c:v>Trasferimenti correnti da Imprese</c:v>
                </c:pt>
                <c:pt idx="2">
                  <c:v>Trasferimenti da U.E.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633978.18000000005</c:v>
                </c:pt>
                <c:pt idx="1">
                  <c:v>8550</c:v>
                </c:pt>
                <c:pt idx="2">
                  <c:v>16500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2009644237139197E-2"/>
                  <c:y val="-5.178652575300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9.6030272976447041E-3"/>
                  <c:y val="-4.202356685040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Trasferimenti da amministrazioni pubbliche</c:v>
                </c:pt>
                <c:pt idx="1">
                  <c:v>Trasferimenti correnti da Imprese</c:v>
                </c:pt>
                <c:pt idx="2">
                  <c:v>Trasferimenti da U.E.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605420.92000000004</c:v>
                </c:pt>
                <c:pt idx="1">
                  <c:v>4069.92</c:v>
                </c:pt>
                <c:pt idx="2">
                  <c:v>7191.18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7079408434612667E-4"/>
                  <c:y val="0.41539668236269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6-49EA-9D2F-5CB19D6EFECE}"/>
                </c:ext>
              </c:extLst>
            </c:dLbl>
            <c:dLbl>
              <c:idx val="1"/>
              <c:layout>
                <c:manualLayout>
                  <c:x val="2.3534978318046781E-4"/>
                  <c:y val="0.29577743198888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6-49EA-9D2F-5CB19D6EFECE}"/>
                </c:ext>
              </c:extLst>
            </c:dLbl>
            <c:dLbl>
              <c:idx val="2"/>
              <c:layout>
                <c:manualLayout>
                  <c:x val="1.5116544929077012E-2"/>
                  <c:y val="0.23201736130699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6-49EA-9D2F-5CB19D6EFECE}"/>
                </c:ext>
              </c:extLst>
            </c:dLbl>
            <c:dLbl>
              <c:idx val="3"/>
              <c:layout>
                <c:manualLayout>
                  <c:x val="6.1166368950765363E-3"/>
                  <c:y val="0.36475424582214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6-49EA-9D2F-5CB19D6EFECE}"/>
                </c:ext>
              </c:extLst>
            </c:dLbl>
            <c:dLbl>
              <c:idx val="4"/>
              <c:layout>
                <c:manualLayout>
                  <c:x val="1.1515409692460215E-2"/>
                  <c:y val="0.3618940100292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6-49EA-9D2F-5CB19D6EFECE}"/>
                </c:ext>
              </c:extLst>
            </c:dLbl>
            <c:dLbl>
              <c:idx val="5"/>
              <c:layout>
                <c:manualLayout>
                  <c:x val="-3.9630446019975245E-3"/>
                  <c:y val="0.24275584375168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D6-49EA-9D2F-5CB19D6EFECE}"/>
                </c:ext>
              </c:extLst>
            </c:dLbl>
            <c:dLbl>
              <c:idx val="6"/>
              <c:layout>
                <c:manualLayout>
                  <c:x val="-2.1712671563139385E-3"/>
                  <c:y val="0.20917373688174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6-49EA-9D2F-5CB19D6EFECE}"/>
                </c:ext>
              </c:extLst>
            </c:dLbl>
            <c:dLbl>
              <c:idx val="7"/>
              <c:layout>
                <c:manualLayout>
                  <c:x val="6.2431019592916713E-3"/>
                  <c:y val="0.25869378137811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6-49EA-9D2F-5CB19D6EFECE}"/>
                </c:ext>
              </c:extLst>
            </c:dLbl>
            <c:dLbl>
              <c:idx val="9"/>
              <c:layout>
                <c:manualLayout>
                  <c:x val="0"/>
                  <c:y val="0.1819114044423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6-49EA-9D2F-5CB19D6EFECE}"/>
                </c:ext>
              </c:extLst>
            </c:dLbl>
            <c:dLbl>
              <c:idx val="10"/>
              <c:layout>
                <c:manualLayout>
                  <c:x val="1.2492158551651764E-2"/>
                  <c:y val="0.25601828318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D6-49EA-9D2F-5CB19D6EF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Proventi beni e servizi</c:v>
                </c:pt>
                <c:pt idx="1">
                  <c:v>Proventi irregolarità</c:v>
                </c:pt>
                <c:pt idx="2">
                  <c:v>Interessi attivi</c:v>
                </c:pt>
                <c:pt idx="3">
                  <c:v>Redditi da capitale</c:v>
                </c:pt>
                <c:pt idx="4">
                  <c:v>Altre entrate</c:v>
                </c:pt>
              </c:strCache>
            </c:strRef>
          </c:cat>
          <c:val>
            <c:numRef>
              <c:f>Foglio1!$B$2:$B$6</c:f>
              <c:numCache>
                <c:formatCode>#,##0.00</c:formatCode>
                <c:ptCount val="5"/>
                <c:pt idx="0">
                  <c:v>1559681.51</c:v>
                </c:pt>
                <c:pt idx="1">
                  <c:v>17327.27</c:v>
                </c:pt>
                <c:pt idx="2">
                  <c:v>1333.57</c:v>
                </c:pt>
                <c:pt idx="3">
                  <c:v>265597.19</c:v>
                </c:pt>
                <c:pt idx="4">
                  <c:v>272023.71000000002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2009644237139154E-2"/>
                  <c:y val="-3.48623301920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3.6011352366167966E-3"/>
                  <c:y val="-2.79201537342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Proventi beni e servizi</c:v>
                </c:pt>
                <c:pt idx="1">
                  <c:v>Proventi irregolarità</c:v>
                </c:pt>
                <c:pt idx="2">
                  <c:v>Interessi attivi</c:v>
                </c:pt>
                <c:pt idx="3">
                  <c:v>Redditi da capitale</c:v>
                </c:pt>
                <c:pt idx="4">
                  <c:v>Altre entrate</c:v>
                </c:pt>
              </c:strCache>
            </c:strRef>
          </c:cat>
          <c:val>
            <c:numRef>
              <c:f>Foglio1!$C$2:$C$6</c:f>
              <c:numCache>
                <c:formatCode>#,##0.00</c:formatCode>
                <c:ptCount val="5"/>
                <c:pt idx="0">
                  <c:v>1373783.67</c:v>
                </c:pt>
                <c:pt idx="1">
                  <c:v>25654.93</c:v>
                </c:pt>
                <c:pt idx="2">
                  <c:v>13117.14</c:v>
                </c:pt>
                <c:pt idx="3">
                  <c:v>297468.84999999998</c:v>
                </c:pt>
                <c:pt idx="4">
                  <c:v>165333.85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RETTE SCUOLE</c:v>
                </c:pt>
                <c:pt idx="1">
                  <c:v>NIDI</c:v>
                </c:pt>
                <c:pt idx="2">
                  <c:v>TRASPORTO</c:v>
                </c:pt>
                <c:pt idx="3">
                  <c:v>REFEZIONE SCUOLE</c:v>
                </c:pt>
              </c:strCache>
            </c:strRef>
          </c:cat>
          <c:val>
            <c:numRef>
              <c:f>Foglio1!$B$2:$B$5</c:f>
              <c:numCache>
                <c:formatCode>_(* #,##0.00_);_(* \(#,##0.00\);_(* "-"??_);_(@_)</c:formatCode>
                <c:ptCount val="4"/>
                <c:pt idx="0">
                  <c:v>152183.65</c:v>
                </c:pt>
                <c:pt idx="1">
                  <c:v>236796.45</c:v>
                </c:pt>
                <c:pt idx="2">
                  <c:v>47370.2</c:v>
                </c:pt>
                <c:pt idx="3">
                  <c:v>580583.94999999995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0018920610279943E-3"/>
                  <c:y val="-5.262228380017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2009644237139154E-2"/>
                  <c:y val="-3.4862330192092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3.6011352366167966E-3"/>
                  <c:y val="-2.792015373427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9-4E58-A742-CEF9D8E09A81}"/>
                </c:ext>
              </c:extLst>
            </c:dLbl>
            <c:dLbl>
              <c:idx val="3"/>
              <c:layout>
                <c:manualLayout>
                  <c:x val="8.4026488854391929E-3"/>
                  <c:y val="-4.021332658494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6.0018920610278182E-3"/>
                  <c:y val="-3.2302372089421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RETTE SCUOLE</c:v>
                </c:pt>
                <c:pt idx="1">
                  <c:v>NIDI</c:v>
                </c:pt>
                <c:pt idx="2">
                  <c:v>TRASPORTO</c:v>
                </c:pt>
                <c:pt idx="3">
                  <c:v>REFEZIONE SCUOLE</c:v>
                </c:pt>
              </c:strCache>
            </c:strRef>
          </c:cat>
          <c:val>
            <c:numRef>
              <c:f>Foglio1!$C$2:$C$5</c:f>
              <c:numCache>
                <c:formatCode>_(* #,##0.00_);_(* \(#,##0.00\);_(* "-"??_);_(@_)</c:formatCode>
                <c:ptCount val="4"/>
                <c:pt idx="0">
                  <c:v>149420.19</c:v>
                </c:pt>
                <c:pt idx="1">
                  <c:v>251381.34</c:v>
                </c:pt>
                <c:pt idx="2">
                  <c:v>47135.199999999997</c:v>
                </c:pt>
                <c:pt idx="3">
                  <c:v>574608.69999999995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Contributi agli investimenti</c:v>
                </c:pt>
                <c:pt idx="1">
                  <c:v>Trasf. Conto capitale</c:v>
                </c:pt>
                <c:pt idx="2">
                  <c:v>Alienazione beni</c:v>
                </c:pt>
                <c:pt idx="3">
                  <c:v>Altre entrate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13757.02</c:v>
                </c:pt>
                <c:pt idx="1">
                  <c:v>281994.11</c:v>
                </c:pt>
                <c:pt idx="2">
                  <c:v>112160</c:v>
                </c:pt>
                <c:pt idx="3">
                  <c:v>868210.22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6693456"/>
        <c:crossesAt val="1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Andamento entrate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66294635891783E-2"/>
          <c:y val="0.18936036186984609"/>
          <c:w val="0.91301604967807026"/>
          <c:h val="0.64953097686686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334293.88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A-49A6-84D2-A02357BDEC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numFmt formatCode="#,##0.00\ _€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42A-49A6-84D2-A02357BDE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273706.08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A-49A6-84D2-A02357BDEC0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Foglio1!$D$2</c:f>
              <c:numCache>
                <c:formatCode>#,##0.00</c:formatCode>
                <c:ptCount val="1"/>
                <c:pt idx="0">
                  <c:v>543383.47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A-49A6-84D2-A02357BDE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914876128"/>
        <c:axId val="1666370608"/>
        <c:axId val="0"/>
      </c:bar3DChart>
      <c:catAx>
        <c:axId val="1914876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66370608"/>
        <c:crosses val="autoZero"/>
        <c:auto val="1"/>
        <c:lblAlgn val="ctr"/>
        <c:lblOffset val="100"/>
        <c:noMultiLvlLbl val="0"/>
      </c:catAx>
      <c:valAx>
        <c:axId val="16663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487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Parte corrente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7-460B-903D-FD1B286796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Parte capitale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numFmt formatCode="#,##0.00\ _€" sourceLinked="0"/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Importo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543383.47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67-460B-903D-FD1B286796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898981504"/>
        <c:axId val="69604672"/>
        <c:axId val="0"/>
      </c:bar3DChart>
      <c:catAx>
        <c:axId val="18989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604672"/>
        <c:crosses val="autoZero"/>
        <c:auto val="1"/>
        <c:lblAlgn val="ctr"/>
        <c:lblOffset val="100"/>
        <c:noMultiLvlLbl val="0"/>
      </c:catAx>
      <c:valAx>
        <c:axId val="6960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898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bg1">
            <a:lumMod val="65000"/>
            <a:lumOff val="35000"/>
          </a:schemeClr>
        </a:solidFill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233725.53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1-4687-806C-3E3FE451F69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265597.19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1-4687-806C-3E3FE451F69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Dividendi Iren Spa</c:v>
                </c:pt>
              </c:strCache>
            </c:strRef>
          </c:cat>
          <c:val>
            <c:numRef>
              <c:f>Foglio1!$D$2</c:f>
              <c:numCache>
                <c:formatCode>#,##0.00</c:formatCode>
                <c:ptCount val="1"/>
                <c:pt idx="0">
                  <c:v>297468.84999999998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1-4687-806C-3E3FE451F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8814896"/>
        <c:axId val="585666048"/>
        <c:axId val="0"/>
      </c:bar3DChart>
      <c:catAx>
        <c:axId val="881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85666048"/>
        <c:crosses val="autoZero"/>
        <c:auto val="1"/>
        <c:lblAlgn val="ctr"/>
        <c:lblOffset val="100"/>
        <c:noMultiLvlLbl val="0"/>
      </c:catAx>
      <c:valAx>
        <c:axId val="58566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14896"/>
        <c:crosses val="autoZero"/>
        <c:crossBetween val="between"/>
      </c:valAx>
      <c:spPr>
        <a:solidFill>
          <a:schemeClr val="bg1">
            <a:lumMod val="85000"/>
            <a:lumOff val="15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bg1">
            <a:lumMod val="75000"/>
            <a:lumOff val="2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6050198150594455E-3"/>
                  <c:y val="-3.528892319602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72-43A5-ADD4-96C51602F200}"/>
                </c:ext>
              </c:extLst>
            </c:dLbl>
            <c:dLbl>
              <c:idx val="1"/>
              <c:layout>
                <c:manualLayout>
                  <c:x val="-1.4531022163896179E-2"/>
                  <c:y val="-5.467275132334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72-43A5-ADD4-96C51602F200}"/>
                </c:ext>
              </c:extLst>
            </c:dLbl>
            <c:dLbl>
              <c:idx val="2"/>
              <c:layout>
                <c:manualLayout>
                  <c:x val="-5.416116248348745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72-43A5-ADD4-96C51602F200}"/>
                </c:ext>
              </c:extLst>
            </c:dLbl>
            <c:dLbl>
              <c:idx val="3"/>
              <c:layout>
                <c:manualLayout>
                  <c:x val="-4.4660433070866142E-3"/>
                  <c:y val="-9.624747065283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72-43A5-ADD4-96C51602F200}"/>
                </c:ext>
              </c:extLst>
            </c:dLbl>
            <c:dLbl>
              <c:idx val="4"/>
              <c:layout>
                <c:manualLayout>
                  <c:x val="-1.4216061533975005E-2"/>
                  <c:y val="-6.352013259281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72-43A5-ADD4-96C51602F200}"/>
                </c:ext>
              </c:extLst>
            </c:dLbl>
            <c:dLbl>
              <c:idx val="5"/>
              <c:layout>
                <c:manualLayout>
                  <c:x val="-7.0836067366579179E-3"/>
                  <c:y val="-2.465229196470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72-43A5-ADD4-96C51602F200}"/>
                </c:ext>
              </c:extLst>
            </c:dLbl>
            <c:dLbl>
              <c:idx val="6"/>
              <c:layout>
                <c:manualLayout>
                  <c:x val="2.0996919655876349E-2"/>
                  <c:y val="-4.031661475095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72-43A5-ADD4-96C51602F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Redditi da lavoro dipendente</c:v>
                </c:pt>
                <c:pt idx="1">
                  <c:v>imposte e tasse a carico ente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 delle entrate</c:v>
                </c:pt>
                <c:pt idx="6">
                  <c:v>altre spese correnti</c:v>
                </c:pt>
              </c:strCache>
            </c:strRef>
          </c:cat>
          <c:val>
            <c:numRef>
              <c:f>Foglio1!$B$2:$B$8</c:f>
              <c:numCache>
                <c:formatCode>#,##0.00</c:formatCode>
                <c:ptCount val="7"/>
                <c:pt idx="0">
                  <c:v>3085171.95</c:v>
                </c:pt>
                <c:pt idx="1">
                  <c:v>152214.73000000001</c:v>
                </c:pt>
                <c:pt idx="2">
                  <c:v>6845769.4000000004</c:v>
                </c:pt>
                <c:pt idx="3">
                  <c:v>2292384.75</c:v>
                </c:pt>
                <c:pt idx="4">
                  <c:v>35914.449999999997</c:v>
                </c:pt>
                <c:pt idx="5">
                  <c:v>15729.86</c:v>
                </c:pt>
                <c:pt idx="6">
                  <c:v>256725.83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2-43A5-ADD4-96C51602F20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5112285336855965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72-43A5-ADD4-96C51602F200}"/>
                </c:ext>
              </c:extLst>
            </c:dLbl>
            <c:dLbl>
              <c:idx val="1"/>
              <c:layout>
                <c:manualLayout>
                  <c:x val="2.7086705307669833E-2"/>
                  <c:y val="-5.022649026552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72-43A5-ADD4-96C51602F200}"/>
                </c:ext>
              </c:extLst>
            </c:dLbl>
            <c:dLbl>
              <c:idx val="2"/>
              <c:layout>
                <c:manualLayout>
                  <c:x val="7.7939233817701459E-2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72-43A5-ADD4-96C51602F200}"/>
                </c:ext>
              </c:extLst>
            </c:dLbl>
            <c:dLbl>
              <c:idx val="3"/>
              <c:layout>
                <c:manualLayout>
                  <c:x val="7.3649023038786815E-2"/>
                  <c:y val="-8.498404349691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72-43A5-ADD4-96C51602F200}"/>
                </c:ext>
              </c:extLst>
            </c:dLbl>
            <c:dLbl>
              <c:idx val="4"/>
              <c:layout>
                <c:manualLayout>
                  <c:x val="2.7892424905220096E-2"/>
                  <c:y val="-6.3279381413200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72-43A5-ADD4-96C51602F200}"/>
                </c:ext>
              </c:extLst>
            </c:dLbl>
            <c:dLbl>
              <c:idx val="5"/>
              <c:layout>
                <c:manualLayout>
                  <c:x val="2.8080526392534097E-2"/>
                  <c:y val="-2.465229196470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72-43A5-ADD4-96C51602F200}"/>
                </c:ext>
              </c:extLst>
            </c:dLbl>
            <c:dLbl>
              <c:idx val="6"/>
              <c:layout>
                <c:manualLayout>
                  <c:x val="6.4765875619714197E-2"/>
                  <c:y val="-4.10887253437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72-43A5-ADD4-96C51602F200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Redditi da lavoro dipendente</c:v>
                </c:pt>
                <c:pt idx="1">
                  <c:v>imposte e tasse a carico ente</c:v>
                </c:pt>
                <c:pt idx="2">
                  <c:v>acquisto beni e servizi</c:v>
                </c:pt>
                <c:pt idx="3">
                  <c:v>trasferimenti correnti</c:v>
                </c:pt>
                <c:pt idx="4">
                  <c:v>interessi passivi</c:v>
                </c:pt>
                <c:pt idx="5">
                  <c:v>Rimborsi e poste correttive delle entrate</c:v>
                </c:pt>
                <c:pt idx="6">
                  <c:v>altre spese correnti</c:v>
                </c:pt>
              </c:strCache>
            </c:strRef>
          </c:cat>
          <c:val>
            <c:numRef>
              <c:f>Foglio1!$C$2:$C$8</c:f>
              <c:numCache>
                <c:formatCode>#,##0\ _€</c:formatCode>
                <c:ptCount val="7"/>
                <c:pt idx="0">
                  <c:v>3053203.93</c:v>
                </c:pt>
                <c:pt idx="1">
                  <c:v>155510.51</c:v>
                </c:pt>
                <c:pt idx="2">
                  <c:v>6993434.3099999996</c:v>
                </c:pt>
                <c:pt idx="3">
                  <c:v>2428292.84</c:v>
                </c:pt>
                <c:pt idx="4" formatCode="General">
                  <c:v>30516.31</c:v>
                </c:pt>
                <c:pt idx="5" formatCode="General">
                  <c:v>25092.19</c:v>
                </c:pt>
                <c:pt idx="6" formatCode="General">
                  <c:v>191355.39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2-43A5-ADD4-96C51602F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5755904"/>
        <c:axId val="172246432"/>
        <c:axId val="0"/>
      </c:bar3DChart>
      <c:catAx>
        <c:axId val="15257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2246432"/>
        <c:crosses val="autoZero"/>
        <c:auto val="1"/>
        <c:lblAlgn val="ctr"/>
        <c:lblOffset val="100"/>
        <c:noMultiLvlLbl val="0"/>
      </c:catAx>
      <c:valAx>
        <c:axId val="1722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57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6050198150594455E-3"/>
                  <c:y val="-3.528892319602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72-43A5-ADD4-96C51602F200}"/>
                </c:ext>
              </c:extLst>
            </c:dLbl>
            <c:dLbl>
              <c:idx val="1"/>
              <c:layout>
                <c:manualLayout>
                  <c:x val="-1.4531022163896179E-2"/>
                  <c:y val="-5.467275132334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72-43A5-ADD4-96C51602F200}"/>
                </c:ext>
              </c:extLst>
            </c:dLbl>
            <c:dLbl>
              <c:idx val="2"/>
              <c:layout>
                <c:manualLayout>
                  <c:x val="-5.416116248348745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72-43A5-ADD4-96C51602F200}"/>
                </c:ext>
              </c:extLst>
            </c:dLbl>
            <c:dLbl>
              <c:idx val="3"/>
              <c:layout>
                <c:manualLayout>
                  <c:x val="-4.4660433070866142E-3"/>
                  <c:y val="-9.6247470652835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72-43A5-ADD4-96C51602F200}"/>
                </c:ext>
              </c:extLst>
            </c:dLbl>
            <c:dLbl>
              <c:idx val="4"/>
              <c:layout>
                <c:manualLayout>
                  <c:x val="-1.4216061533975005E-2"/>
                  <c:y val="-6.352013259281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72-43A5-ADD4-96C51602F200}"/>
                </c:ext>
              </c:extLst>
            </c:dLbl>
            <c:dLbl>
              <c:idx val="5"/>
              <c:layout>
                <c:manualLayout>
                  <c:x val="-7.0836067366579179E-3"/>
                  <c:y val="-2.465229196470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72-43A5-ADD4-96C51602F200}"/>
                </c:ext>
              </c:extLst>
            </c:dLbl>
            <c:dLbl>
              <c:idx val="6"/>
              <c:layout>
                <c:manualLayout>
                  <c:x val="2.0996919655876349E-2"/>
                  <c:y val="-4.031661475095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72-43A5-ADD4-96C51602F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Spese in conto capitale</c:v>
                </c:pt>
                <c:pt idx="1">
                  <c:v>Spese per rimborso prestiti</c:v>
                </c:pt>
              </c:strCache>
            </c:strRef>
          </c:cat>
          <c:val>
            <c:numRef>
              <c:f>Foglio1!$B$2:$B$3</c:f>
              <c:numCache>
                <c:formatCode>#,##0.00</c:formatCode>
                <c:ptCount val="2"/>
                <c:pt idx="0">
                  <c:v>717435.28</c:v>
                </c:pt>
                <c:pt idx="1">
                  <c:v>113617.11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2-43A5-ADD4-96C51602F20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5112277631962672E-2"/>
                  <c:y val="-4.9549826735508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72-43A5-ADD4-96C51602F200}"/>
                </c:ext>
              </c:extLst>
            </c:dLbl>
            <c:dLbl>
              <c:idx val="1"/>
              <c:layout>
                <c:manualLayout>
                  <c:x val="2.7086705307669833E-2"/>
                  <c:y val="-5.0226490265522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72-43A5-ADD4-96C51602F200}"/>
                </c:ext>
              </c:extLst>
            </c:dLbl>
            <c:dLbl>
              <c:idx val="2"/>
              <c:layout>
                <c:manualLayout>
                  <c:x val="7.7939233817701459E-2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72-43A5-ADD4-96C51602F200}"/>
                </c:ext>
              </c:extLst>
            </c:dLbl>
            <c:dLbl>
              <c:idx val="3"/>
              <c:layout>
                <c:manualLayout>
                  <c:x val="7.3649023038786815E-2"/>
                  <c:y val="-8.498404349691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72-43A5-ADD4-96C51602F200}"/>
                </c:ext>
              </c:extLst>
            </c:dLbl>
            <c:dLbl>
              <c:idx val="4"/>
              <c:layout>
                <c:manualLayout>
                  <c:x val="2.7892424905220096E-2"/>
                  <c:y val="-6.3279381413200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72-43A5-ADD4-96C51602F200}"/>
                </c:ext>
              </c:extLst>
            </c:dLbl>
            <c:dLbl>
              <c:idx val="5"/>
              <c:layout>
                <c:manualLayout>
                  <c:x val="2.8080526392534097E-2"/>
                  <c:y val="-2.465229196470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72-43A5-ADD4-96C51602F200}"/>
                </c:ext>
              </c:extLst>
            </c:dLbl>
            <c:dLbl>
              <c:idx val="6"/>
              <c:layout>
                <c:manualLayout>
                  <c:x val="6.4765875619714197E-2"/>
                  <c:y val="-4.10887253437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72-43A5-ADD4-96C51602F200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Spese in conto capitale</c:v>
                </c:pt>
                <c:pt idx="1">
                  <c:v>Spese per rimborso prestiti</c:v>
                </c:pt>
              </c:strCache>
            </c:strRef>
          </c:cat>
          <c:val>
            <c:numRef>
              <c:f>Foglio1!$C$2:$C$3</c:f>
              <c:numCache>
                <c:formatCode>#,##0\ _€</c:formatCode>
                <c:ptCount val="2"/>
                <c:pt idx="0">
                  <c:v>1133455.1200000001</c:v>
                </c:pt>
                <c:pt idx="1">
                  <c:v>119015.25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2-43A5-ADD4-96C51602F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5755904"/>
        <c:axId val="172246432"/>
        <c:axId val="0"/>
      </c:bar3DChart>
      <c:catAx>
        <c:axId val="15257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2246432"/>
        <c:crosses val="autoZero"/>
        <c:auto val="1"/>
        <c:lblAlgn val="ctr"/>
        <c:lblOffset val="100"/>
        <c:noMultiLvlLbl val="0"/>
      </c:catAx>
      <c:valAx>
        <c:axId val="1722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57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Foglio1!$C$4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Foglio1!$C$5</c:f>
              <c:numCache>
                <c:formatCode>_(* #,##0.00_);_(* \(#,##0.00\);_(* "-"??_);_(@_)</c:formatCode>
                <c:ptCount val="1"/>
                <c:pt idx="0">
                  <c:v>4849369.72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F-42AA-B978-DFA7AF5A3BEC}"/>
            </c:ext>
          </c:extLst>
        </c:ser>
        <c:ser>
          <c:idx val="1"/>
          <c:order val="1"/>
          <c:tx>
            <c:strRef>
              <c:f>Foglio1!$D$4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Foglio1!$D$5</c:f>
              <c:numCache>
                <c:formatCode>_(* #,##0.00_);_(* \(#,##0.00\);_(* "-"??_);_(@_)</c:formatCode>
                <c:ptCount val="1"/>
                <c:pt idx="0">
                  <c:v>6177001.1600000001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F-42AA-B978-DFA7AF5A3BEC}"/>
            </c:ext>
          </c:extLst>
        </c:ser>
        <c:ser>
          <c:idx val="2"/>
          <c:order val="2"/>
          <c:tx>
            <c:strRef>
              <c:f>Foglio1!$E$4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Foglio1!$E$5</c:f>
              <c:numCache>
                <c:formatCode>_(* #,##0.00_);_(* \(#,##0.00\);_(* "-"??_);_(@_)</c:formatCode>
                <c:ptCount val="1"/>
                <c:pt idx="0">
                  <c:v>7497681.0099999998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DF-42AA-B978-DFA7AF5A3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36717023"/>
        <c:axId val="722552687"/>
        <c:axId val="0"/>
      </c:bar3DChart>
      <c:catAx>
        <c:axId val="6367170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552687"/>
        <c:crosses val="autoZero"/>
        <c:auto val="1"/>
        <c:lblAlgn val="ctr"/>
        <c:lblOffset val="100"/>
        <c:noMultiLvlLbl val="0"/>
      </c:catAx>
      <c:valAx>
        <c:axId val="722552687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636717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  <a:scene3d>
      <a:camera prst="orthographicFront"/>
      <a:lightRig rig="threePt" dir="t"/>
    </a:scene3d>
    <a:sp3d prstMaterial="dkEdge">
      <a:bevelB w="114300" prst="artDeco"/>
    </a:sp3d>
  </c:spPr>
  <c:txPr>
    <a:bodyPr/>
    <a:lstStyle/>
    <a:p>
      <a:pPr>
        <a:defRPr sz="1100" b="1"/>
      </a:pPr>
      <a:endParaRPr lang="it-IT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30176894044444"/>
          <c:y val="7.3136733674933035E-2"/>
          <c:w val="0.63849448345374349"/>
          <c:h val="0.89496523002974537"/>
        </c:manualLayout>
      </c:layout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31866253856772492"/>
                  <c:y val="-1.44648241559452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3-4E3C-8FF1-76A236D50564}"/>
                </c:ext>
              </c:extLst>
            </c:dLbl>
            <c:dLbl>
              <c:idx val="1"/>
              <c:layout>
                <c:manualLayout>
                  <c:x val="6.1127951382799181E-2"/>
                  <c:y val="-3.681174962384699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3-4E3C-8FF1-76A236D50564}"/>
                </c:ext>
              </c:extLst>
            </c:dLbl>
            <c:dLbl>
              <c:idx val="2"/>
              <c:layout>
                <c:manualLayout>
                  <c:x val="0.23953055824797623"/>
                  <c:y val="-3.29279193040683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3-4E3C-8FF1-76A236D50564}"/>
                </c:ext>
              </c:extLst>
            </c:dLbl>
            <c:dLbl>
              <c:idx val="3"/>
              <c:layout>
                <c:manualLayout>
                  <c:x val="6.7941534681314739E-2"/>
                  <c:y val="-3.9911184501490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93-4E3C-8FF1-76A236D50564}"/>
                </c:ext>
              </c:extLst>
            </c:dLbl>
            <c:dLbl>
              <c:idx val="4"/>
              <c:layout>
                <c:manualLayout>
                  <c:x val="8.0736539758556825E-2"/>
                  <c:y val="-1.40666659832015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93-4E3C-8FF1-76A236D50564}"/>
                </c:ext>
              </c:extLst>
            </c:dLbl>
            <c:dLbl>
              <c:idx val="5"/>
              <c:layout>
                <c:manualLayout>
                  <c:x val="4.328278883779333E-2"/>
                  <c:y val="2.51936371939814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93-4E3C-8FF1-76A236D50564}"/>
                </c:ext>
              </c:extLst>
            </c:dLbl>
            <c:dLbl>
              <c:idx val="6"/>
              <c:layout>
                <c:manualLayout>
                  <c:x val="0.31489432365675091"/>
                  <c:y val="-1.12437960638607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93-4E3C-8FF1-76A236D50564}"/>
                </c:ext>
              </c:extLst>
            </c:dLbl>
            <c:dLbl>
              <c:idx val="7"/>
              <c:layout>
                <c:manualLayout>
                  <c:x val="0.13507790358523875"/>
                  <c:y val="-3.6232393719781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93-4E3C-8FF1-76A236D50564}"/>
                </c:ext>
              </c:extLst>
            </c:dLbl>
            <c:dLbl>
              <c:idx val="8"/>
              <c:layout>
                <c:manualLayout>
                  <c:x val="0.17450056766540553"/>
                  <c:y val="-3.62323937197819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93-4E3C-8FF1-76A236D50564}"/>
                </c:ext>
              </c:extLst>
            </c:dLbl>
            <c:dLbl>
              <c:idx val="9"/>
              <c:layout>
                <c:manualLayout>
                  <c:x val="5.0226377948385741E-2"/>
                  <c:y val="-5.5511032117505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93-4E3C-8FF1-76A236D50564}"/>
                </c:ext>
              </c:extLst>
            </c:dLbl>
            <c:dLbl>
              <c:idx val="10"/>
              <c:layout>
                <c:manualLayout>
                  <c:x val="4.1408271975000521E-2"/>
                  <c:y val="-3.255121875739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93-4E3C-8FF1-76A236D50564}"/>
                </c:ext>
              </c:extLst>
            </c:dLbl>
            <c:dLbl>
              <c:idx val="11"/>
              <c:layout>
                <c:manualLayout>
                  <c:x val="4.4937254879325032E-2"/>
                  <c:y val="-5.5511032117505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93-4E3C-8FF1-76A236D50564}"/>
                </c:ext>
              </c:extLst>
            </c:dLbl>
            <c:dLbl>
              <c:idx val="12"/>
              <c:layout>
                <c:manualLayout>
                  <c:x val="4.1493432886053547E-2"/>
                  <c:y val="3.11445521590777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93-4E3C-8FF1-76A236D50564}"/>
                </c:ext>
              </c:extLst>
            </c:dLbl>
            <c:dLbl>
              <c:idx val="13"/>
              <c:layout>
                <c:manualLayout>
                  <c:x val="4.1659314618949242E-2"/>
                  <c:y val="-2.775551605875260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93-4E3C-8FF1-76A236D5056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93-4E3C-8FF1-76A236D50564}"/>
                </c:ext>
              </c:extLst>
            </c:dLbl>
            <c:dLbl>
              <c:idx val="15"/>
              <c:layout>
                <c:manualLayout>
                  <c:x val="5.4390204807995002E-2"/>
                  <c:y val="3.255121875739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93-4E3C-8FF1-76A236D50564}"/>
                </c:ext>
              </c:extLst>
            </c:dLbl>
            <c:dLbl>
              <c:idx val="16"/>
              <c:layout>
                <c:manualLayout>
                  <c:x val="0.190712931804225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93-4E3C-8FF1-76A236D50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'Entrate per titoli (2)'!$A$31:$A$47</c:f>
              <c:strCache>
                <c:ptCount val="17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  <c:pt idx="4">
                  <c:v>MISSIONE 6: Politiche giovanili, sport e tempo libero</c:v>
                </c:pt>
                <c:pt idx="5">
                  <c:v>MISSIONE 8: Assetto del territorio ed edilizia abit.</c:v>
                </c:pt>
                <c:pt idx="6">
                  <c:v>MISSIONE 9: Sviluppo sostenibile e tutela del territorio e dell'ambiente</c:v>
                </c:pt>
                <c:pt idx="7">
                  <c:v>MISSIONE 10: Trasporti e diritto alla mobilità</c:v>
                </c:pt>
                <c:pt idx="8">
                  <c:v>MISSIONE 12: Diritti sociali, politiche sociali e famiglie</c:v>
                </c:pt>
                <c:pt idx="9">
                  <c:v>MISSIONE 14: Sviluppo economico e competitività</c:v>
                </c:pt>
                <c:pt idx="10">
                  <c:v>MISSIONE 15: Politiche per il lavoro e la formazione professionale</c:v>
                </c:pt>
                <c:pt idx="11">
                  <c:v>MISSIONE 17: Energia</c:v>
                </c:pt>
                <c:pt idx="12">
                  <c:v>MISSIONE 18:Relazioni con le altre autonomie territoriali e locali</c:v>
                </c:pt>
                <c:pt idx="13">
                  <c:v>MISSIONE 19: Relazioni internazionali</c:v>
                </c:pt>
                <c:pt idx="14">
                  <c:v>MISSIONE 20: Fondi e accantonamenti</c:v>
                </c:pt>
                <c:pt idx="15">
                  <c:v>MISSIONE 50: Debito pubblico</c:v>
                </c:pt>
                <c:pt idx="16">
                  <c:v>MISSIONE 99: Servizi per conto terzi</c:v>
                </c:pt>
              </c:strCache>
            </c:strRef>
          </c:cat>
          <c:val>
            <c:numRef>
              <c:f>'Entrate per titoli (2)'!$B$31:$B$47</c:f>
              <c:numCache>
                <c:formatCode>_-"€ "* #,##0.00_-;"-€ "* #,##0.00_-;_-"€ "* \-??_-;_-@_-</c:formatCode>
                <c:ptCount val="17"/>
                <c:pt idx="0">
                  <c:v>3378748.62</c:v>
                </c:pt>
                <c:pt idx="1">
                  <c:v>235411.61</c:v>
                </c:pt>
                <c:pt idx="2">
                  <c:v>2358314.2599999998</c:v>
                </c:pt>
                <c:pt idx="3">
                  <c:v>309869.59000000003</c:v>
                </c:pt>
                <c:pt idx="4">
                  <c:v>498978.35</c:v>
                </c:pt>
                <c:pt idx="5">
                  <c:v>17217.189999999999</c:v>
                </c:pt>
                <c:pt idx="6">
                  <c:v>3331082.57</c:v>
                </c:pt>
                <c:pt idx="7">
                  <c:v>1013579.57</c:v>
                </c:pt>
                <c:pt idx="8">
                  <c:v>1555469.32</c:v>
                </c:pt>
                <c:pt idx="9">
                  <c:v>107986.69</c:v>
                </c:pt>
                <c:pt idx="10">
                  <c:v>7440.94</c:v>
                </c:pt>
                <c:pt idx="11">
                  <c:v>15668</c:v>
                </c:pt>
                <c:pt idx="12">
                  <c:v>7204.6</c:v>
                </c:pt>
                <c:pt idx="13">
                  <c:v>9917.86</c:v>
                </c:pt>
                <c:pt idx="14">
                  <c:v>0</c:v>
                </c:pt>
                <c:pt idx="15">
                  <c:v>149531.56</c:v>
                </c:pt>
                <c:pt idx="16">
                  <c:v>1690078.04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A93-4E3C-8FF1-76A236D5056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'Entrate per titoli (2)'!$A$31:$A$47</c:f>
              <c:strCache>
                <c:ptCount val="17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  <c:pt idx="4">
                  <c:v>MISSIONE 6: Politiche giovanili, sport e tempo libero</c:v>
                </c:pt>
                <c:pt idx="5">
                  <c:v>MISSIONE 8: Assetto del territorio ed edilizia abit.</c:v>
                </c:pt>
                <c:pt idx="6">
                  <c:v>MISSIONE 9: Sviluppo sostenibile e tutela del territorio e dell'ambiente</c:v>
                </c:pt>
                <c:pt idx="7">
                  <c:v>MISSIONE 10: Trasporti e diritto alla mobilità</c:v>
                </c:pt>
                <c:pt idx="8">
                  <c:v>MISSIONE 12: Diritti sociali, politiche sociali e famiglie</c:v>
                </c:pt>
                <c:pt idx="9">
                  <c:v>MISSIONE 14: Sviluppo economico e competitività</c:v>
                </c:pt>
                <c:pt idx="10">
                  <c:v>MISSIONE 15: Politiche per il lavoro e la formazione professionale</c:v>
                </c:pt>
                <c:pt idx="11">
                  <c:v>MISSIONE 17: Energia</c:v>
                </c:pt>
                <c:pt idx="12">
                  <c:v>MISSIONE 18:Relazioni con le altre autonomie territoriali e locali</c:v>
                </c:pt>
                <c:pt idx="13">
                  <c:v>MISSIONE 19: Relazioni internazionali</c:v>
                </c:pt>
                <c:pt idx="14">
                  <c:v>MISSIONE 20: Fondi e accantonamenti</c:v>
                </c:pt>
                <c:pt idx="15">
                  <c:v>MISSIONE 50: Debito pubblico</c:v>
                </c:pt>
                <c:pt idx="16">
                  <c:v>MISSIONE 99: Servizi per conto terzi</c:v>
                </c:pt>
              </c:strCache>
            </c:strRef>
          </c:cat>
          <c:val>
            <c:numRef>
              <c:f>'Entrate per titoli (2)'!$C$31:$C$47</c:f>
              <c:numCache>
                <c:formatCode>0.00%</c:formatCode>
                <c:ptCount val="17"/>
                <c:pt idx="0">
                  <c:v>0.17274432517928798</c:v>
                </c:pt>
                <c:pt idx="1">
                  <c:v>1.2035822809694471E-2</c:v>
                </c:pt>
                <c:pt idx="2">
                  <c:v>0.12057286623601841</c:v>
                </c:pt>
                <c:pt idx="3">
                  <c:v>1.5842614896319999E-2</c:v>
                </c:pt>
                <c:pt idx="4">
                  <c:v>2.5511124988583659E-2</c:v>
                </c:pt>
                <c:pt idx="5">
                  <c:v>8.8025840408144504E-4</c:v>
                </c:pt>
                <c:pt idx="6">
                  <c:v>0.17030731652097225</c:v>
                </c:pt>
                <c:pt idx="7">
                  <c:v>5.182099603348498E-2</c:v>
                </c:pt>
                <c:pt idx="8">
                  <c:v>7.9526040034456888E-2</c:v>
                </c:pt>
                <c:pt idx="9">
                  <c:v>5.5210049608233249E-3</c:v>
                </c:pt>
                <c:pt idx="10">
                  <c:v>3.8043083507040276E-4</c:v>
                </c:pt>
                <c:pt idx="11">
                  <c:v>8.0105340506482655E-4</c:v>
                </c:pt>
                <c:pt idx="12">
                  <c:v>3.6834754672772851E-4</c:v>
                </c:pt>
                <c:pt idx="13">
                  <c:v>5.0706762343351048E-4</c:v>
                </c:pt>
                <c:pt idx="14">
                  <c:v>0</c:v>
                </c:pt>
                <c:pt idx="15">
                  <c:v>7.6450577803584005E-3</c:v>
                </c:pt>
                <c:pt idx="16">
                  <c:v>8.6408141994338022E-2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93-4E3C-8FF1-76A236D50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7363456"/>
        <c:axId val="1"/>
      </c:barChart>
      <c:catAx>
        <c:axId val="58736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&quot;€ &quot;* #,##0.00_-;&quot;-€ &quot;* #,##0.00_-;_-&quot;€ &quot;* \-??_-;_-@_-" sourceLinked="1"/>
        <c:majorTickMark val="none"/>
        <c:minorTickMark val="none"/>
        <c:tickLblPos val="nextTo"/>
        <c:crossAx val="5873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'Entrate per titoli (2)'!$F$30</c:f>
              <c:strCache>
                <c:ptCount val="1"/>
                <c:pt idx="0">
                  <c:v>Totale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CC-4069-867A-786CD845EFE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CC-4069-867A-786CD845EFE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CC-4069-867A-786CD845EFE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CC-4069-867A-786CD845EFE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CC-4069-867A-786CD845EFE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C-4069-867A-786CD845EFE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CC-4069-867A-786CD845EFE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CC-4069-867A-786CD845EFE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C-4069-867A-786CD845E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'Entrate per titoli (2)'!$E$31:$E$47</c:f>
              <c:strCache>
                <c:ptCount val="17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  <c:pt idx="4">
                  <c:v>MISSIONE 6: Politiche giovanili, sport e tempo libero</c:v>
                </c:pt>
                <c:pt idx="5">
                  <c:v>MISSIONE 8: Assetto del territorio ed edilizia abit.</c:v>
                </c:pt>
                <c:pt idx="6">
                  <c:v>MISSIONE 9: Sviluppo sostenibile e tutela del territorio e dell'ambiente</c:v>
                </c:pt>
                <c:pt idx="7">
                  <c:v>MISSIONE 10: Trasporti e diritto alla mobilità</c:v>
                </c:pt>
                <c:pt idx="8">
                  <c:v>MISSIONE 12: Diritti sociali, politiche sociali e famiglie</c:v>
                </c:pt>
                <c:pt idx="9">
                  <c:v>MISSIONE 14: Sviluppo economico e competitività</c:v>
                </c:pt>
                <c:pt idx="10">
                  <c:v>MISSIONE 15: Politiche per il lavoro e la formazione professionale</c:v>
                </c:pt>
                <c:pt idx="11">
                  <c:v>MISSIONE 17: Energia</c:v>
                </c:pt>
                <c:pt idx="12">
                  <c:v>MISSIONE 18:Relazioni con le altre autonomie territoriali e locali</c:v>
                </c:pt>
                <c:pt idx="13">
                  <c:v>MISSIONE 19: Relazioni internazionali</c:v>
                </c:pt>
                <c:pt idx="14">
                  <c:v>MISSIONE 20: Fondi e accantonamenti</c:v>
                </c:pt>
                <c:pt idx="15">
                  <c:v>MISSIONE 50: Debito pubblico</c:v>
                </c:pt>
                <c:pt idx="16">
                  <c:v>MISSIONE 99: Servizi per conto terzi</c:v>
                </c:pt>
              </c:strCache>
            </c:strRef>
          </c:cat>
          <c:val>
            <c:numRef>
              <c:f>'Entrate per titoli (2)'!$F$31:$F$47</c:f>
              <c:numCache>
                <c:formatCode>_-"€ "* #,##0.00_-;"-€ "* #,##0.00_-;_-"€ "* \-??_-;_-@_-</c:formatCode>
                <c:ptCount val="17"/>
                <c:pt idx="0">
                  <c:v>350449.99</c:v>
                </c:pt>
                <c:pt idx="1">
                  <c:v>0</c:v>
                </c:pt>
                <c:pt idx="2">
                  <c:v>7824.47</c:v>
                </c:pt>
                <c:pt idx="3">
                  <c:v>14727.07</c:v>
                </c:pt>
                <c:pt idx="4">
                  <c:v>439869.56</c:v>
                </c:pt>
                <c:pt idx="5">
                  <c:v>0</c:v>
                </c:pt>
                <c:pt idx="6">
                  <c:v>55956.51</c:v>
                </c:pt>
                <c:pt idx="7">
                  <c:v>232267.97</c:v>
                </c:pt>
                <c:pt idx="8">
                  <c:v>32359.55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C-4069-867A-786CD845EFE4}"/>
            </c:ext>
          </c:extLst>
        </c:ser>
        <c:ser>
          <c:idx val="1"/>
          <c:order val="1"/>
          <c:tx>
            <c:strRef>
              <c:f>'Entrate per titoli (2)'!$G$30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'Entrate per titoli (2)'!$E$31:$E$47</c:f>
              <c:strCache>
                <c:ptCount val="17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  <c:pt idx="4">
                  <c:v>MISSIONE 6: Politiche giovanili, sport e tempo libero</c:v>
                </c:pt>
                <c:pt idx="5">
                  <c:v>MISSIONE 8: Assetto del territorio ed edilizia abit.</c:v>
                </c:pt>
                <c:pt idx="6">
                  <c:v>MISSIONE 9: Sviluppo sostenibile e tutela del territorio e dell'ambiente</c:v>
                </c:pt>
                <c:pt idx="7">
                  <c:v>MISSIONE 10: Trasporti e diritto alla mobilità</c:v>
                </c:pt>
                <c:pt idx="8">
                  <c:v>MISSIONE 12: Diritti sociali, politiche sociali e famiglie</c:v>
                </c:pt>
                <c:pt idx="9">
                  <c:v>MISSIONE 14: Sviluppo economico e competitività</c:v>
                </c:pt>
                <c:pt idx="10">
                  <c:v>MISSIONE 15: Politiche per il lavoro e la formazione professionale</c:v>
                </c:pt>
                <c:pt idx="11">
                  <c:v>MISSIONE 17: Energia</c:v>
                </c:pt>
                <c:pt idx="12">
                  <c:v>MISSIONE 18:Relazioni con le altre autonomie territoriali e locali</c:v>
                </c:pt>
                <c:pt idx="13">
                  <c:v>MISSIONE 19: Relazioni internazionali</c:v>
                </c:pt>
                <c:pt idx="14">
                  <c:v>MISSIONE 20: Fondi e accantonamenti</c:v>
                </c:pt>
                <c:pt idx="15">
                  <c:v>MISSIONE 50: Debito pubblico</c:v>
                </c:pt>
                <c:pt idx="16">
                  <c:v>MISSIONE 99: Servizi per conto terzi</c:v>
                </c:pt>
              </c:strCache>
            </c:strRef>
          </c:cat>
          <c:val>
            <c:numRef>
              <c:f>'Entrate per titoli (2)'!$G$31:$G$47</c:f>
              <c:numCache>
                <c:formatCode>0.00%</c:formatCode>
                <c:ptCount val="17"/>
                <c:pt idx="0">
                  <c:v>1.7917357530918714E-2</c:v>
                </c:pt>
                <c:pt idx="1">
                  <c:v>0</c:v>
                </c:pt>
                <c:pt idx="2">
                  <c:v>4.0003946491751235E-4</c:v>
                </c:pt>
                <c:pt idx="3">
                  <c:v>7.5294674305131828E-4</c:v>
                </c:pt>
                <c:pt idx="4">
                  <c:v>2.2489086598312932E-2</c:v>
                </c:pt>
                <c:pt idx="5">
                  <c:v>0</c:v>
                </c:pt>
                <c:pt idx="6">
                  <c:v>2.8608726621804966E-3</c:v>
                </c:pt>
                <c:pt idx="7">
                  <c:v>1.1875098816440834E-2</c:v>
                </c:pt>
                <c:pt idx="8">
                  <c:v>1.6544375615180947E-3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CC-4069-867A-786CD845E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874743456"/>
        <c:axId val="819047616"/>
      </c:barChart>
      <c:catAx>
        <c:axId val="87474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19047616"/>
        <c:crosses val="autoZero"/>
        <c:auto val="1"/>
        <c:lblAlgn val="ctr"/>
        <c:lblOffset val="100"/>
        <c:noMultiLvlLbl val="0"/>
      </c:catAx>
      <c:valAx>
        <c:axId val="819047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&quot;€ &quot;* #,##0.00_-;&quot;-€ &quot;* #,##0.00_-;_-&quot;€ &quot;* \-??_-;_-@_-" sourceLinked="1"/>
        <c:majorTickMark val="none"/>
        <c:minorTickMark val="none"/>
        <c:tickLblPos val="nextTo"/>
        <c:crossAx val="87474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6528276875903"/>
          <c:y val="9.2193733032033917E-2"/>
          <c:w val="0.87360344155464154"/>
          <c:h val="0.874656369395691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C38E-4721-B281-A0E10EB0FA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Foglio1!$B$2</c:f>
              <c:numCache>
                <c:formatCode>#,##0.00</c:formatCode>
                <c:ptCount val="1"/>
                <c:pt idx="0">
                  <c:v>928031.09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3-440B-A6B5-DF86FB56B0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CC"/>
            </a:solidFill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Foglio1!$C$2</c:f>
              <c:numCache>
                <c:formatCode>#,##0.00</c:formatCode>
                <c:ptCount val="1"/>
                <c:pt idx="0">
                  <c:v>819563.87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3-440B-A6B5-DF86FB56B0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/>
                </a:solidFill>
                <a:miter lim="800000"/>
              </a:ln>
              <a:effectLst>
                <a:glow rad="63500">
                  <a:schemeClr val="accent3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C38E-4721-B281-A0E10EB0FA8A}"/>
              </c:ext>
            </c:extLst>
          </c:dPt>
          <c:dLbls>
            <c:dLbl>
              <c:idx val="0"/>
              <c:numFmt formatCode="#,##0.00\ _€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E-4721-B281-A0E10EB0F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Foglio1!$D$2</c:f>
              <c:numCache>
                <c:formatCode>#,##0.00</c:formatCode>
                <c:ptCount val="1"/>
                <c:pt idx="0">
                  <c:v>705946.76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83-440B-A6B5-DF86FB56B0B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586931.51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83-440B-A6B5-DF86FB56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435893184"/>
        <c:axId val="300599472"/>
      </c:barChart>
      <c:catAx>
        <c:axId val="4358931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00599472"/>
        <c:crosses val="autoZero"/>
        <c:auto val="1"/>
        <c:lblAlgn val="ctr"/>
        <c:lblOffset val="100"/>
        <c:noMultiLvlLbl val="0"/>
      </c:catAx>
      <c:valAx>
        <c:axId val="30059947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3589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l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56528276875903"/>
          <c:y val="9.2193733032033917E-2"/>
          <c:w val="0.87360344155464154"/>
          <c:h val="0.874656369395691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Foglio1!$B$2</c:f>
              <c:numCache>
                <c:formatCode>0.00</c:formatCode>
                <c:ptCount val="1"/>
                <c:pt idx="0">
                  <c:v>48.059611082340751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A83-440B-A6B5-DF86FB56B0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A83-440B-A6B5-DF86FB56B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Foglio1!$C$2</c:f>
              <c:numCache>
                <c:formatCode>0.00</c:formatCode>
                <c:ptCount val="1"/>
                <c:pt idx="0">
                  <c:v>42.652296122820715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A83-440B-A6B5-DF86FB56B0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Foglio1!$D$2</c:f>
              <c:numCache>
                <c:formatCode>0.00</c:formatCode>
                <c:ptCount val="1"/>
                <c:pt idx="0">
                  <c:v>36.703065405011955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7A83-440B-A6B5-DF86FB56B0B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Indebitamento procapite</c:v>
                </c:pt>
              </c:strCache>
            </c:strRef>
          </c:cat>
          <c:val>
            <c:numRef>
              <c:f>Foglio1!$E$2</c:f>
              <c:numCache>
                <c:formatCode>0.00</c:formatCode>
                <c:ptCount val="1"/>
                <c:pt idx="0">
                  <c:v>30.920425139605943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7A83-440B-A6B5-DF86FB56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35893184"/>
        <c:axId val="300599472"/>
        <c:axId val="0"/>
      </c:bar3DChart>
      <c:catAx>
        <c:axId val="43589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0599472"/>
        <c:crosses val="autoZero"/>
        <c:auto val="1"/>
        <c:lblAlgn val="ctr"/>
        <c:lblOffset val="100"/>
        <c:noMultiLvlLbl val="0"/>
      </c:catAx>
      <c:valAx>
        <c:axId val="3005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3589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12908988864624"/>
          <c:y val="0.92230539565278646"/>
          <c:w val="0.23343945346789766"/>
          <c:h val="5.9035038219735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3161-4F0A-A77F-1DA6FEBEA23E}"/>
              </c:ext>
            </c:extLst>
          </c:dPt>
          <c:dLbls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layout>
                <c:manualLayout>
                  <c:x val="-0.11492734478203434"/>
                  <c:y val="-3.16281604190258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dLbl>
              <c:idx val="3"/>
              <c:layout>
                <c:manualLayout>
                  <c:x val="-3.1704095112285384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dLbl>
              <c:idx val="4"/>
              <c:layout>
                <c:manualLayout>
                  <c:x val="0.2298546895640686"/>
                  <c:y val="1.23154502172182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61-4F0A-A77F-1DA6FEBEA23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Avanzo destinato agli investimenti</c:v>
                </c:pt>
                <c:pt idx="1">
                  <c:v>Avanzo vincolato</c:v>
                </c:pt>
                <c:pt idx="2">
                  <c:v>Avanzo accantonato i rinnovi contrattuali</c:v>
                </c:pt>
                <c:pt idx="3">
                  <c:v>Avanzo libero per elemento perequativo rinnovi contrattuali</c:v>
                </c:pt>
                <c:pt idx="4">
                  <c:v>Avanzo accantonato per rimborsi tributari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300000</c:v>
                </c:pt>
                <c:pt idx="1">
                  <c:v>75000</c:v>
                </c:pt>
                <c:pt idx="2">
                  <c:v>47500</c:v>
                </c:pt>
                <c:pt idx="3">
                  <c:v>25000</c:v>
                </c:pt>
                <c:pt idx="4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layout>
                <c:manualLayout>
                  <c:x val="7.9260237780713096E-3"/>
                  <c:y val="6.32563208380504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Parte accantonata</c:v>
                </c:pt>
                <c:pt idx="1">
                  <c:v>Parte vincolata</c:v>
                </c:pt>
                <c:pt idx="2">
                  <c:v>Parte destinata agli investimenti</c:v>
                </c:pt>
                <c:pt idx="3">
                  <c:v>Parte disponibile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2713228.25</c:v>
                </c:pt>
                <c:pt idx="1">
                  <c:v>1734561.03</c:v>
                </c:pt>
                <c:pt idx="2">
                  <c:v>405781.91</c:v>
                </c:pt>
                <c:pt idx="3">
                  <c:v>2784580.39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'RESIDUI ATTIVIACCERTAMENTI (2)'!$B$116</c:f>
              <c:strCache>
                <c:ptCount val="1"/>
                <c:pt idx="0">
                  <c:v>Totale residui  attivi  finali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'RESIDUI ATTIVIACCERTAMENTI (2)'!$C$115:$D$115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'RESIDUI ATTIVIACCERTAMENTI (2)'!$C$116:$D$116</c:f>
              <c:numCache>
                <c:formatCode>#,##0.00</c:formatCode>
                <c:ptCount val="2"/>
                <c:pt idx="0">
                  <c:v>5314399.8899999997</c:v>
                </c:pt>
                <c:pt idx="1">
                  <c:v>5846169.0499999998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6-45EF-BB6A-38FCF78B0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4737856"/>
        <c:axId val="1"/>
        <c:axId val="0"/>
      </c:bar3DChart>
      <c:catAx>
        <c:axId val="8747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473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'RESIDUI ATTIVIACCERTAMENTI (2)'!$B$120</c:f>
              <c:strCache>
                <c:ptCount val="1"/>
                <c:pt idx="0">
                  <c:v>Totale residui passivi finali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7688277302904055E-4"/>
                  <c:y val="-5.1711873242936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F4-441E-8C1E-7140DA358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'RESIDUI ATTIVIACCERTAMENTI (2)'!$C$119:$D$119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'RESIDUI ATTIVIACCERTAMENTI (2)'!$C$120:$D$120</c:f>
              <c:numCache>
                <c:formatCode>#,##0.00</c:formatCode>
                <c:ptCount val="2"/>
                <c:pt idx="0">
                  <c:v>2857831.9</c:v>
                </c:pt>
                <c:pt idx="1">
                  <c:v>2612296.2000000002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4-441E-8C1E-7140DA358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4738256"/>
        <c:axId val="1"/>
        <c:axId val="0"/>
      </c:bar3DChart>
      <c:catAx>
        <c:axId val="87473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473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78302417807222E-2"/>
          <c:y val="7.1431927194661654E-2"/>
          <c:w val="0.93718544806312054"/>
          <c:h val="0.5350434476316349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8EBD-4676-B98D-5B3469C01A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660C-473B-A3C1-1CBD0CE4C15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A-660C-473B-A3C1-1CBD0CE4C15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9-660C-473B-A3C1-1CBD0CE4C15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8-660C-473B-A3C1-1CBD0CE4C15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C-660C-473B-A3C1-1CBD0CE4C15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B-660C-473B-A3C1-1CBD0CE4C15B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660C-473B-A3C1-1CBD0CE4C15B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6-660C-473B-A3C1-1CBD0CE4C15B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660C-473B-A3C1-1CBD0CE4C15B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660C-473B-A3C1-1CBD0CE4C15B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660C-473B-A3C1-1CBD0CE4C15B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19-8EBD-4676-B98D-5B3469C01AF6}"/>
              </c:ext>
            </c:extLst>
          </c:dPt>
          <c:dLbls>
            <c:dLbl>
              <c:idx val="1"/>
              <c:layout>
                <c:manualLayout>
                  <c:x val="0.16143539922374761"/>
                  <c:y val="-0.14351196716494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C-473B-A3C1-1CBD0CE4C15B}"/>
                </c:ext>
              </c:extLst>
            </c:dLbl>
            <c:dLbl>
              <c:idx val="2"/>
              <c:layout>
                <c:manualLayout>
                  <c:x val="0.20949384443963537"/>
                  <c:y val="-8.85209621449903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0C-473B-A3C1-1CBD0CE4C15B}"/>
                </c:ext>
              </c:extLst>
            </c:dLbl>
            <c:dLbl>
              <c:idx val="3"/>
              <c:layout>
                <c:manualLayout>
                  <c:x val="0.17492331960308935"/>
                  <c:y val="-1.45890746032279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0C-473B-A3C1-1CBD0CE4C15B}"/>
                </c:ext>
              </c:extLst>
            </c:dLbl>
            <c:dLbl>
              <c:idx val="4"/>
              <c:layout>
                <c:manualLayout>
                  <c:x val="0.14472129531744229"/>
                  <c:y val="4.3107665578694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0C-473B-A3C1-1CBD0CE4C15B}"/>
                </c:ext>
              </c:extLst>
            </c:dLbl>
            <c:dLbl>
              <c:idx val="5"/>
              <c:layout>
                <c:manualLayout>
                  <c:x val="8.7121223900905168E-2"/>
                  <c:y val="6.54648977316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0C-473B-A3C1-1CBD0CE4C15B}"/>
                </c:ext>
              </c:extLst>
            </c:dLbl>
            <c:dLbl>
              <c:idx val="6"/>
              <c:layout>
                <c:manualLayout>
                  <c:x val="1.2775218461613886E-2"/>
                  <c:y val="6.9918327201266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0C-473B-A3C1-1CBD0CE4C15B}"/>
                </c:ext>
              </c:extLst>
            </c:dLbl>
            <c:dLbl>
              <c:idx val="7"/>
              <c:layout>
                <c:manualLayout>
                  <c:x val="-6.1930339241356658E-2"/>
                  <c:y val="6.97548490539499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0C-473B-A3C1-1CBD0CE4C15B}"/>
                </c:ext>
              </c:extLst>
            </c:dLbl>
            <c:dLbl>
              <c:idx val="8"/>
              <c:layout>
                <c:manualLayout>
                  <c:x val="-4.5303036428470687E-2"/>
                  <c:y val="2.11733656296768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0C-473B-A3C1-1CBD0CE4C15B}"/>
                </c:ext>
              </c:extLst>
            </c:dLbl>
            <c:dLbl>
              <c:idx val="9"/>
              <c:layout>
                <c:manualLayout>
                  <c:x val="-0.130166059912694"/>
                  <c:y val="-3.35424757219007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0C-473B-A3C1-1CBD0CE4C15B}"/>
                </c:ext>
              </c:extLst>
            </c:dLbl>
            <c:dLbl>
              <c:idx val="10"/>
              <c:layout>
                <c:manualLayout>
                  <c:x val="-0.10549927458432891"/>
                  <c:y val="-7.45801544893038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0C-473B-A3C1-1CBD0CE4C15B}"/>
                </c:ext>
              </c:extLst>
            </c:dLbl>
            <c:dLbl>
              <c:idx val="11"/>
              <c:layout>
                <c:manualLayout>
                  <c:x val="-8.5227697835606964E-2"/>
                  <c:y val="-0.125455977617730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C-473B-A3C1-1CBD0CE4C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Foglio1!$A$2:$A$14</c:f>
              <c:strCache>
                <c:ptCount val="13"/>
                <c:pt idx="0">
                  <c:v>IMU recupero</c:v>
                </c:pt>
                <c:pt idx="1">
                  <c:v>ICI recupero</c:v>
                </c:pt>
                <c:pt idx="2">
                  <c:v>Rette scuole/nidi</c:v>
                </c:pt>
                <c:pt idx="3">
                  <c:v>Trasporto scolastico</c:v>
                </c:pt>
                <c:pt idx="4">
                  <c:v>Refezione primaria</c:v>
                </c:pt>
                <c:pt idx="5">
                  <c:v>Refezione statale</c:v>
                </c:pt>
                <c:pt idx="6">
                  <c:v>Servizio abitativo</c:v>
                </c:pt>
                <c:pt idx="7">
                  <c:v>Cosap</c:v>
                </c:pt>
                <c:pt idx="8">
                  <c:v>Ruoli serv. Educativi Istituzione</c:v>
                </c:pt>
                <c:pt idx="9">
                  <c:v>Ruoli sanzioni codice della strada</c:v>
                </c:pt>
                <c:pt idx="10">
                  <c:v>Recupero Tasi</c:v>
                </c:pt>
                <c:pt idx="11">
                  <c:v>Recupero Tari</c:v>
                </c:pt>
                <c:pt idx="12">
                  <c:v>Tari</c:v>
                </c:pt>
              </c:strCache>
            </c:strRef>
          </c:cat>
          <c:val>
            <c:numRef>
              <c:f>Foglio1!$B$2:$B$14</c:f>
              <c:numCache>
                <c:formatCode>#,##0.00\ _€</c:formatCode>
                <c:ptCount val="13"/>
                <c:pt idx="0">
                  <c:v>923532.47</c:v>
                </c:pt>
                <c:pt idx="1">
                  <c:v>165000</c:v>
                </c:pt>
                <c:pt idx="2">
                  <c:v>10000</c:v>
                </c:pt>
                <c:pt idx="3">
                  <c:v>9500</c:v>
                </c:pt>
                <c:pt idx="4">
                  <c:v>25000</c:v>
                </c:pt>
                <c:pt idx="5">
                  <c:v>16000</c:v>
                </c:pt>
                <c:pt idx="6">
                  <c:v>2850</c:v>
                </c:pt>
                <c:pt idx="7">
                  <c:v>2200</c:v>
                </c:pt>
                <c:pt idx="8">
                  <c:v>144263.49</c:v>
                </c:pt>
                <c:pt idx="9">
                  <c:v>6568.03</c:v>
                </c:pt>
                <c:pt idx="10">
                  <c:v>49430.8</c:v>
                </c:pt>
                <c:pt idx="11">
                  <c:v>185000</c:v>
                </c:pt>
                <c:pt idx="12">
                  <c:v>749074.99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C-473B-A3C1-1CBD0CE4C1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% accantonamento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8EBD-4676-B98D-5B3469C01A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8EBD-4676-B98D-5B3469C01A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8EBD-4676-B98D-5B3469C01A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8EBD-4676-B98D-5B3469C01A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8EBD-4676-B98D-5B3469C01A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8EBD-4676-B98D-5B3469C01AF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7-8EBD-4676-B98D-5B3469C01AF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9-8EBD-4676-B98D-5B3469C01AF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B-8EBD-4676-B98D-5B3469C01AF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D-8EBD-4676-B98D-5B3469C01AF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F-8EBD-4676-B98D-5B3469C01AF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1-8EBD-4676-B98D-5B3469C01AF6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80000"/>
                      <a:lumOff val="2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3-8EBD-4676-B98D-5B3469C01A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Foglio1!$A$2:$A$14</c:f>
              <c:strCache>
                <c:ptCount val="13"/>
                <c:pt idx="0">
                  <c:v>IMU recupero</c:v>
                </c:pt>
                <c:pt idx="1">
                  <c:v>ICI recupero</c:v>
                </c:pt>
                <c:pt idx="2">
                  <c:v>Rette scuole/nidi</c:v>
                </c:pt>
                <c:pt idx="3">
                  <c:v>Trasporto scolastico</c:v>
                </c:pt>
                <c:pt idx="4">
                  <c:v>Refezione primaria</c:v>
                </c:pt>
                <c:pt idx="5">
                  <c:v>Refezione statale</c:v>
                </c:pt>
                <c:pt idx="6">
                  <c:v>Servizio abitativo</c:v>
                </c:pt>
                <c:pt idx="7">
                  <c:v>Cosap</c:v>
                </c:pt>
                <c:pt idx="8">
                  <c:v>Ruoli serv. Educativi Istituzione</c:v>
                </c:pt>
                <c:pt idx="9">
                  <c:v>Ruoli sanzioni codice della strada</c:v>
                </c:pt>
                <c:pt idx="10">
                  <c:v>Recupero Tasi</c:v>
                </c:pt>
                <c:pt idx="11">
                  <c:v>Recupero Tari</c:v>
                </c:pt>
                <c:pt idx="12">
                  <c:v>Tari</c:v>
                </c:pt>
              </c:strCache>
            </c:strRef>
          </c:cat>
          <c:val>
            <c:numRef>
              <c:f>Foglio1!$C$2:$C$14</c:f>
              <c:numCache>
                <c:formatCode>0.00%</c:formatCode>
                <c:ptCount val="13"/>
                <c:pt idx="0">
                  <c:v>0.83499999999999996</c:v>
                </c:pt>
                <c:pt idx="1">
                  <c:v>0.77900000000000003</c:v>
                </c:pt>
                <c:pt idx="2">
                  <c:v>7.2099999999999997E-2</c:v>
                </c:pt>
                <c:pt idx="3">
                  <c:v>0.52890000000000004</c:v>
                </c:pt>
                <c:pt idx="4">
                  <c:v>0.1406</c:v>
                </c:pt>
                <c:pt idx="5">
                  <c:v>0.21879999999999999</c:v>
                </c:pt>
                <c:pt idx="6">
                  <c:v>0.66049999999999998</c:v>
                </c:pt>
                <c:pt idx="7">
                  <c:v>0.23019999999999999</c:v>
                </c:pt>
                <c:pt idx="8">
                  <c:v>1</c:v>
                </c:pt>
                <c:pt idx="9">
                  <c:v>1</c:v>
                </c:pt>
                <c:pt idx="10">
                  <c:v>0.95269999999999999</c:v>
                </c:pt>
                <c:pt idx="11">
                  <c:v>0.5907</c:v>
                </c:pt>
                <c:pt idx="12">
                  <c:v>0.58069999999999999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0C-473B-A3C1-1CBD0CE4C1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942321999677675E-2"/>
          <c:y val="0.76482832122128908"/>
          <c:w val="0.89159009907764009"/>
          <c:h val="0.23517167877871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8734429697853636E-3"/>
                  <c:y val="0.48054370774267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6-49EA-9D2F-5CB19D6EFECE}"/>
                </c:ext>
              </c:extLst>
            </c:dLbl>
            <c:dLbl>
              <c:idx val="1"/>
              <c:layout>
                <c:manualLayout>
                  <c:x val="8.6379986686196154E-3"/>
                  <c:y val="0.40942352821340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6-49EA-9D2F-5CB19D6EFECE}"/>
                </c:ext>
              </c:extLst>
            </c:dLbl>
            <c:dLbl>
              <c:idx val="2"/>
              <c:layout>
                <c:manualLayout>
                  <c:x val="1.0315031280254617E-2"/>
                  <c:y val="0.44098820245262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6-49EA-9D2F-5CB19D6EFECE}"/>
                </c:ext>
              </c:extLst>
            </c:dLbl>
            <c:dLbl>
              <c:idx val="3"/>
              <c:layout>
                <c:manualLayout>
                  <c:x val="8.5173937194878216E-3"/>
                  <c:y val="0.42001022517616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6-49EA-9D2F-5CB19D6EFECE}"/>
                </c:ext>
              </c:extLst>
            </c:dLbl>
            <c:dLbl>
              <c:idx val="4"/>
              <c:layout>
                <c:manualLayout>
                  <c:x val="-6.4902664906237688E-3"/>
                  <c:y val="0.1813691232412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6-49EA-9D2F-5CB19D6EFECE}"/>
                </c:ext>
              </c:extLst>
            </c:dLbl>
            <c:dLbl>
              <c:idx val="5"/>
              <c:layout>
                <c:manualLayout>
                  <c:x val="-3.9630446019975245E-3"/>
                  <c:y val="0.24275584375168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D6-49EA-9D2F-5CB19D6EFECE}"/>
                </c:ext>
              </c:extLst>
            </c:dLbl>
            <c:dLbl>
              <c:idx val="6"/>
              <c:layout>
                <c:manualLayout>
                  <c:x val="-2.1712671563139385E-3"/>
                  <c:y val="0.20917373688174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6-49EA-9D2F-5CB19D6EFECE}"/>
                </c:ext>
              </c:extLst>
            </c:dLbl>
            <c:dLbl>
              <c:idx val="7"/>
              <c:layout>
                <c:manualLayout>
                  <c:x val="6.2431019592916713E-3"/>
                  <c:y val="0.25869378137811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6-49EA-9D2F-5CB19D6EFECE}"/>
                </c:ext>
              </c:extLst>
            </c:dLbl>
            <c:dLbl>
              <c:idx val="9"/>
              <c:layout>
                <c:manualLayout>
                  <c:x val="0"/>
                  <c:y val="0.1819114044423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6-49EA-9D2F-5CB19D6EFECE}"/>
                </c:ext>
              </c:extLst>
            </c:dLbl>
            <c:dLbl>
              <c:idx val="10"/>
              <c:layout>
                <c:manualLayout>
                  <c:x val="1.2492158551651764E-2"/>
                  <c:y val="0.25601828318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D6-49EA-9D2F-5CB19D6EF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Entrate tributarie</c:v>
                </c:pt>
                <c:pt idx="1">
                  <c:v>Trasferimenti correnti</c:v>
                </c:pt>
                <c:pt idx="2">
                  <c:v>Entrate extratributarie</c:v>
                </c:pt>
                <c:pt idx="3">
                  <c:v>Entrate in conto capitale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>
                  <c:v>11366937.199999999</c:v>
                </c:pt>
                <c:pt idx="1">
                  <c:v>659028.18000000005</c:v>
                </c:pt>
                <c:pt idx="2">
                  <c:v>2115963.25</c:v>
                </c:pt>
                <c:pt idx="3">
                  <c:v>1144514.4099999999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3210039630118891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8.4026488854391044E-3"/>
                  <c:y val="-1.861343582285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D6-49DE-B273-06D0CFA61C34}"/>
                </c:ext>
              </c:extLst>
            </c:dLbl>
            <c:dLbl>
              <c:idx val="3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-4.8436252437381215E-17"/>
                  <c:y val="-1.058667695880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Entrate tributarie</c:v>
                </c:pt>
                <c:pt idx="1">
                  <c:v>Trasferimenti correnti</c:v>
                </c:pt>
                <c:pt idx="2">
                  <c:v>Entrate extratributarie</c:v>
                </c:pt>
                <c:pt idx="3">
                  <c:v>Entrate in conto capitale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>
                  <c:v>12294140.98</c:v>
                </c:pt>
                <c:pt idx="1">
                  <c:v>616682.02</c:v>
                </c:pt>
                <c:pt idx="2">
                  <c:v>1875358.44</c:v>
                </c:pt>
                <c:pt idx="3">
                  <c:v>1276121.3500000001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6.7314763888874449E-3"/>
                  <c:y val="0.25097799926083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D6-49EA-9D2F-5CB19D6EFECE}"/>
                </c:ext>
              </c:extLst>
            </c:dLbl>
            <c:dLbl>
              <c:idx val="1"/>
              <c:layout>
                <c:manualLayout>
                  <c:x val="2.3534978318042382E-4"/>
                  <c:y val="0.22949364859249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D6-49EA-9D2F-5CB19D6EFECE}"/>
                </c:ext>
              </c:extLst>
            </c:dLbl>
            <c:dLbl>
              <c:idx val="2"/>
              <c:layout>
                <c:manualLayout>
                  <c:x val="-6.4902664906237688E-3"/>
                  <c:y val="0.18970681884412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D6-49EA-9D2F-5CB19D6EFECE}"/>
                </c:ext>
              </c:extLst>
            </c:dLbl>
            <c:dLbl>
              <c:idx val="3"/>
              <c:layout>
                <c:manualLayout>
                  <c:x val="1.1474483404862969E-4"/>
                  <c:y val="0.24008034555526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D6-49EA-9D2F-5CB19D6EFECE}"/>
                </c:ext>
              </c:extLst>
            </c:dLbl>
            <c:dLbl>
              <c:idx val="4"/>
              <c:layout>
                <c:manualLayout>
                  <c:x val="-6.4902664906237688E-3"/>
                  <c:y val="0.18136912324121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D6-49EA-9D2F-5CB19D6EFECE}"/>
                </c:ext>
              </c:extLst>
            </c:dLbl>
            <c:dLbl>
              <c:idx val="5"/>
              <c:layout>
                <c:manualLayout>
                  <c:x val="-3.9630446019975245E-3"/>
                  <c:y val="0.24275584375168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D6-49EA-9D2F-5CB19D6EFECE}"/>
                </c:ext>
              </c:extLst>
            </c:dLbl>
            <c:dLbl>
              <c:idx val="6"/>
              <c:layout>
                <c:manualLayout>
                  <c:x val="-2.1712671563139385E-3"/>
                  <c:y val="0.20917373688174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D6-49EA-9D2F-5CB19D6EFECE}"/>
                </c:ext>
              </c:extLst>
            </c:dLbl>
            <c:dLbl>
              <c:idx val="7"/>
              <c:layout>
                <c:manualLayout>
                  <c:x val="6.2431019592916713E-3"/>
                  <c:y val="0.2555915420743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D6-49EA-9D2F-5CB19D6EFECE}"/>
                </c:ext>
              </c:extLst>
            </c:dLbl>
            <c:dLbl>
              <c:idx val="9"/>
              <c:layout>
                <c:manualLayout>
                  <c:x val="0"/>
                  <c:y val="0.1819114044423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D6-49EA-9D2F-5CB19D6EFECE}"/>
                </c:ext>
              </c:extLst>
            </c:dLbl>
            <c:dLbl>
              <c:idx val="10"/>
              <c:layout>
                <c:manualLayout>
                  <c:x val="1.2492158551651764E-2"/>
                  <c:y val="0.2560182831816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ED6-49EA-9D2F-5CB19D6EFE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Foglio1!$A$2:$A$12</c:f>
              <c:strCache>
                <c:ptCount val="11"/>
                <c:pt idx="0">
                  <c:v>IMU</c:v>
                </c:pt>
                <c:pt idx="1">
                  <c:v>IMU recupero evasione</c:v>
                </c:pt>
                <c:pt idx="2">
                  <c:v>ICI recupero evasione</c:v>
                </c:pt>
                <c:pt idx="3">
                  <c:v>TASI</c:v>
                </c:pt>
                <c:pt idx="4">
                  <c:v>TASI recupero evasione</c:v>
                </c:pt>
                <c:pt idx="5">
                  <c:v>Addizionale comunale Irpef</c:v>
                </c:pt>
                <c:pt idx="6">
                  <c:v>Imposta comunale sulla pubblicità</c:v>
                </c:pt>
                <c:pt idx="7">
                  <c:v>Tari</c:v>
                </c:pt>
                <c:pt idx="8">
                  <c:v>Tari recupero evasione</c:v>
                </c:pt>
                <c:pt idx="9">
                  <c:v>Diritti sulle pubbliche affissioni</c:v>
                </c:pt>
                <c:pt idx="10">
                  <c:v>Fondo di solidarietà comunale</c:v>
                </c:pt>
              </c:strCache>
            </c:strRef>
          </c:cat>
          <c:val>
            <c:numRef>
              <c:f>Foglio1!$B$2:$B$12</c:f>
              <c:numCache>
                <c:formatCode>#,##0.00</c:formatCode>
                <c:ptCount val="11"/>
                <c:pt idx="0">
                  <c:v>2815845.87</c:v>
                </c:pt>
                <c:pt idx="1">
                  <c:v>424703.15</c:v>
                </c:pt>
                <c:pt idx="2">
                  <c:v>17448.88</c:v>
                </c:pt>
                <c:pt idx="3">
                  <c:v>850323.76</c:v>
                </c:pt>
                <c:pt idx="4">
                  <c:v>11146.97</c:v>
                </c:pt>
                <c:pt idx="5">
                  <c:v>1850000</c:v>
                </c:pt>
                <c:pt idx="6">
                  <c:v>102826.38</c:v>
                </c:pt>
                <c:pt idx="7">
                  <c:v>2949283.33</c:v>
                </c:pt>
                <c:pt idx="8">
                  <c:v>0</c:v>
                </c:pt>
                <c:pt idx="9">
                  <c:v>12488.38</c:v>
                </c:pt>
                <c:pt idx="10">
                  <c:v>1965535.74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ED6-49EA-9D2F-5CB19D6EFEC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D6-49EA-9D2F-5CB19D6EFECE}"/>
                </c:ext>
              </c:extLst>
            </c:dLbl>
            <c:dLbl>
              <c:idx val="1"/>
              <c:layout>
                <c:manualLayout>
                  <c:x val="1.3210039630118891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D6-49EA-9D2F-5CB19D6EFECE}"/>
                </c:ext>
              </c:extLst>
            </c:dLbl>
            <c:dLbl>
              <c:idx val="2"/>
              <c:layout>
                <c:manualLayout>
                  <c:x val="2.4007568244111977E-3"/>
                  <c:y val="-0.10857837563330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17-406D-8B25-84AFA3493F09}"/>
                </c:ext>
              </c:extLst>
            </c:dLbl>
            <c:dLbl>
              <c:idx val="3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D6-49EA-9D2F-5CB19D6EFECE}"/>
                </c:ext>
              </c:extLst>
            </c:dLbl>
            <c:dLbl>
              <c:idx val="4"/>
              <c:layout>
                <c:manualLayout>
                  <c:x val="-4.8436252437381215E-17"/>
                  <c:y val="-1.058667695880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D6-49EA-9D2F-5CB19D6EFECE}"/>
                </c:ext>
              </c:extLst>
            </c:dLbl>
            <c:dLbl>
              <c:idx val="5"/>
              <c:layout>
                <c:manualLayout>
                  <c:x val="6.6050198150594455E-3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D6-49EA-9D2F-5CB19D6EFECE}"/>
                </c:ext>
              </c:extLst>
            </c:dLbl>
            <c:dLbl>
              <c:idx val="6"/>
              <c:layout>
                <c:manualLayout>
                  <c:x val="-8.802673333607547E-17"/>
                  <c:y val="-1.240895721523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D6-49EA-9D2F-5CB19D6EFECE}"/>
                </c:ext>
              </c:extLst>
            </c:dLbl>
            <c:dLbl>
              <c:idx val="7"/>
              <c:layout>
                <c:manualLayout>
                  <c:x val="0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D6-49EA-9D2F-5CB19D6EFECE}"/>
                </c:ext>
              </c:extLst>
            </c:dLbl>
            <c:dLbl>
              <c:idx val="8"/>
              <c:layout>
                <c:manualLayout>
                  <c:x val="1.3210022649344708E-2"/>
                  <c:y val="-4.513807041203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D6-49EA-9D2F-5CB19D6EFECE}"/>
                </c:ext>
              </c:extLst>
            </c:dLbl>
            <c:dLbl>
              <c:idx val="9"/>
              <c:layout>
                <c:manualLayout>
                  <c:x val="0"/>
                  <c:y val="-2.171567512666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D6-49EA-9D2F-5CB19D6EFECE}"/>
                </c:ext>
              </c:extLst>
            </c:dLbl>
            <c:dLbl>
              <c:idx val="10"/>
              <c:layout>
                <c:manualLayout>
                  <c:x val="2.377807133421400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D6-49EA-9D2F-5CB19D6EFECE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Foglio1!$A$2:$A$12</c:f>
              <c:strCache>
                <c:ptCount val="11"/>
                <c:pt idx="0">
                  <c:v>IMU</c:v>
                </c:pt>
                <c:pt idx="1">
                  <c:v>IMU recupero evasione</c:v>
                </c:pt>
                <c:pt idx="2">
                  <c:v>ICI recupero evasione</c:v>
                </c:pt>
                <c:pt idx="3">
                  <c:v>TASI</c:v>
                </c:pt>
                <c:pt idx="4">
                  <c:v>TASI recupero evasione</c:v>
                </c:pt>
                <c:pt idx="5">
                  <c:v>Addizionale comunale Irpef</c:v>
                </c:pt>
                <c:pt idx="6">
                  <c:v>Imposta comunale sulla pubblicità</c:v>
                </c:pt>
                <c:pt idx="7">
                  <c:v>Tari</c:v>
                </c:pt>
                <c:pt idx="8">
                  <c:v>Tari recupero evasione</c:v>
                </c:pt>
                <c:pt idx="9">
                  <c:v>Diritti sulle pubbliche affissioni</c:v>
                </c:pt>
                <c:pt idx="10">
                  <c:v>Fondo di solidarietà comunale</c:v>
                </c:pt>
              </c:strCache>
            </c:str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2805768.75</c:v>
                </c:pt>
                <c:pt idx="1">
                  <c:v>695225.79</c:v>
                </c:pt>
                <c:pt idx="2">
                  <c:v>0</c:v>
                </c:pt>
                <c:pt idx="3">
                  <c:v>840299.15</c:v>
                </c:pt>
                <c:pt idx="4" formatCode="#,##0.00">
                  <c:v>43474.239999999998</c:v>
                </c:pt>
                <c:pt idx="5" formatCode="#,##0.00">
                  <c:v>1900000</c:v>
                </c:pt>
                <c:pt idx="6" formatCode="#,##0.00">
                  <c:v>117904.18</c:v>
                </c:pt>
                <c:pt idx="7" formatCode="#,##0.00">
                  <c:v>3036783.06</c:v>
                </c:pt>
                <c:pt idx="8">
                  <c:v>329864.13</c:v>
                </c:pt>
                <c:pt idx="9" formatCode="#,##0.00">
                  <c:v>12085.35</c:v>
                </c:pt>
                <c:pt idx="10" formatCode="#,##0.00">
                  <c:v>2041401.13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DED6-49EA-9D2F-5CB19D6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4210976"/>
        <c:axId val="1916693456"/>
        <c:axId val="1976169744"/>
      </c:bar3DChart>
      <c:catAx>
        <c:axId val="19842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16693456"/>
        <c:crossesAt val="1"/>
        <c:auto val="0"/>
        <c:lblAlgn val="ctr"/>
        <c:lblOffset val="100"/>
        <c:tickLblSkip val="1"/>
        <c:noMultiLvlLbl val="0"/>
      </c:catAx>
      <c:valAx>
        <c:axId val="191669345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4210976"/>
        <c:crosses val="autoZero"/>
        <c:crossBetween val="between"/>
        <c:majorUnit val="100"/>
      </c:valAx>
      <c:serAx>
        <c:axId val="1976169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16693456"/>
        <c:crossesAt val="1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BAE9C-20F7-4CBF-BA45-BA8AB00219CC}" type="doc">
      <dgm:prSet loTypeId="urn:microsoft.com/office/officeart/2005/8/layout/hierarchy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B161F9-8F25-474E-A98F-B7A5EC9E7622}">
      <dgm:prSet phldrT="[Testo]"/>
      <dgm:spPr/>
      <dgm:t>
        <a:bodyPr/>
        <a:lstStyle/>
        <a:p>
          <a:r>
            <a:rPr lang="it-IT" b="1" dirty="0"/>
            <a:t>Fondo di cassa netto al 31.12.2018 da Contabilità</a:t>
          </a:r>
        </a:p>
        <a:p>
          <a:r>
            <a:rPr lang="it-IT" b="1" dirty="0"/>
            <a:t> € 7.497.681,01</a:t>
          </a:r>
        </a:p>
      </dgm:t>
    </dgm:pt>
    <dgm:pt modelId="{2DE0C0D6-F642-4266-B9AD-16EEB231748B}" type="parTrans" cxnId="{079ACEF1-8D20-4E4A-B4AB-C21EC0FF1EE7}">
      <dgm:prSet/>
      <dgm:spPr/>
      <dgm:t>
        <a:bodyPr/>
        <a:lstStyle/>
        <a:p>
          <a:endParaRPr lang="it-IT"/>
        </a:p>
      </dgm:t>
    </dgm:pt>
    <dgm:pt modelId="{7E303CDF-BF40-484E-8464-E51713C74361}" type="sibTrans" cxnId="{079ACEF1-8D20-4E4A-B4AB-C21EC0FF1EE7}">
      <dgm:prSet/>
      <dgm:spPr/>
      <dgm:t>
        <a:bodyPr/>
        <a:lstStyle/>
        <a:p>
          <a:endParaRPr lang="it-IT"/>
        </a:p>
      </dgm:t>
    </dgm:pt>
    <dgm:pt modelId="{EFAF75BF-579A-48A6-B8F1-8BB66181D53F}">
      <dgm:prSet phldrT="[Testo]"/>
      <dgm:spPr/>
      <dgm:t>
        <a:bodyPr/>
        <a:lstStyle/>
        <a:p>
          <a:r>
            <a:rPr lang="it-IT" b="1" dirty="0"/>
            <a:t>Fondo di cassa netto al 31.12.2018 da Conto del Tesoriere € 7.497.681,01</a:t>
          </a:r>
        </a:p>
      </dgm:t>
    </dgm:pt>
    <dgm:pt modelId="{83E61E7A-DCC2-478F-A8BE-37748611C204}" type="parTrans" cxnId="{897F2F0D-FB03-4182-A818-67B0CA77F6A4}">
      <dgm:prSet/>
      <dgm:spPr/>
      <dgm:t>
        <a:bodyPr/>
        <a:lstStyle/>
        <a:p>
          <a:endParaRPr lang="it-IT"/>
        </a:p>
      </dgm:t>
    </dgm:pt>
    <dgm:pt modelId="{E0B29436-68AE-40C3-ADB4-7B01DBDEB46D}" type="sibTrans" cxnId="{897F2F0D-FB03-4182-A818-67B0CA77F6A4}">
      <dgm:prSet/>
      <dgm:spPr/>
      <dgm:t>
        <a:bodyPr/>
        <a:lstStyle/>
        <a:p>
          <a:endParaRPr lang="it-IT"/>
        </a:p>
      </dgm:t>
    </dgm:pt>
    <dgm:pt modelId="{3FB10523-6B2B-4F5F-9DCC-F842C735BEB3}" type="pres">
      <dgm:prSet presAssocID="{FF1BAE9C-20F7-4CBF-BA45-BA8AB00219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D14E2A-A027-4FC7-BBC5-4B2E2FC5B20B}" type="pres">
      <dgm:prSet presAssocID="{E6B161F9-8F25-474E-A98F-B7A5EC9E7622}" presName="root" presStyleCnt="0"/>
      <dgm:spPr/>
    </dgm:pt>
    <dgm:pt modelId="{31EC0DA4-2362-4BED-9A31-DB9424197DF7}" type="pres">
      <dgm:prSet presAssocID="{E6B161F9-8F25-474E-A98F-B7A5EC9E7622}" presName="rootComposite" presStyleCnt="0"/>
      <dgm:spPr/>
    </dgm:pt>
    <dgm:pt modelId="{969B55E9-CA2E-49C6-8381-171D88765E61}" type="pres">
      <dgm:prSet presAssocID="{E6B161F9-8F25-474E-A98F-B7A5EC9E7622}" presName="rootText" presStyleLbl="node1" presStyleIdx="0" presStyleCnt="2"/>
      <dgm:spPr/>
    </dgm:pt>
    <dgm:pt modelId="{34F7A886-D7AB-415F-B639-29A4014728A8}" type="pres">
      <dgm:prSet presAssocID="{E6B161F9-8F25-474E-A98F-B7A5EC9E7622}" presName="rootConnector" presStyleLbl="node1" presStyleIdx="0" presStyleCnt="2"/>
      <dgm:spPr/>
    </dgm:pt>
    <dgm:pt modelId="{48C5BB18-75A5-46B3-93C2-26422C253B1F}" type="pres">
      <dgm:prSet presAssocID="{E6B161F9-8F25-474E-A98F-B7A5EC9E7622}" presName="childShape" presStyleCnt="0"/>
      <dgm:spPr/>
    </dgm:pt>
    <dgm:pt modelId="{6AFFE85D-C691-4E8F-976B-FA847DADCDDD}" type="pres">
      <dgm:prSet presAssocID="{EFAF75BF-579A-48A6-B8F1-8BB66181D53F}" presName="root" presStyleCnt="0"/>
      <dgm:spPr/>
    </dgm:pt>
    <dgm:pt modelId="{4CAB7E4D-B93C-489A-BE66-C8B3171224D7}" type="pres">
      <dgm:prSet presAssocID="{EFAF75BF-579A-48A6-B8F1-8BB66181D53F}" presName="rootComposite" presStyleCnt="0"/>
      <dgm:spPr/>
    </dgm:pt>
    <dgm:pt modelId="{931FDD68-F814-4332-8EEB-023C8F5FFDF2}" type="pres">
      <dgm:prSet presAssocID="{EFAF75BF-579A-48A6-B8F1-8BB66181D53F}" presName="rootText" presStyleLbl="node1" presStyleIdx="1" presStyleCnt="2"/>
      <dgm:spPr/>
    </dgm:pt>
    <dgm:pt modelId="{C512B042-4C02-4FF7-AD36-A327C8A10D95}" type="pres">
      <dgm:prSet presAssocID="{EFAF75BF-579A-48A6-B8F1-8BB66181D53F}" presName="rootConnector" presStyleLbl="node1" presStyleIdx="1" presStyleCnt="2"/>
      <dgm:spPr/>
    </dgm:pt>
    <dgm:pt modelId="{A6DDDAED-3632-483D-9364-E8880726E0A3}" type="pres">
      <dgm:prSet presAssocID="{EFAF75BF-579A-48A6-B8F1-8BB66181D53F}" presName="childShape" presStyleCnt="0"/>
      <dgm:spPr/>
    </dgm:pt>
  </dgm:ptLst>
  <dgm:cxnLst>
    <dgm:cxn modelId="{897F2F0D-FB03-4182-A818-67B0CA77F6A4}" srcId="{FF1BAE9C-20F7-4CBF-BA45-BA8AB00219CC}" destId="{EFAF75BF-579A-48A6-B8F1-8BB66181D53F}" srcOrd="1" destOrd="0" parTransId="{83E61E7A-DCC2-478F-A8BE-37748611C204}" sibTransId="{E0B29436-68AE-40C3-ADB4-7B01DBDEB46D}"/>
    <dgm:cxn modelId="{CD34A023-2CAA-42C5-81E8-EB43F8902E89}" type="presOf" srcId="{FF1BAE9C-20F7-4CBF-BA45-BA8AB00219CC}" destId="{3FB10523-6B2B-4F5F-9DCC-F842C735BEB3}" srcOrd="0" destOrd="0" presId="urn:microsoft.com/office/officeart/2005/8/layout/hierarchy3"/>
    <dgm:cxn modelId="{791E2F28-0F1D-40CD-A7E0-10E2EDA6EC53}" type="presOf" srcId="{E6B161F9-8F25-474E-A98F-B7A5EC9E7622}" destId="{34F7A886-D7AB-415F-B639-29A4014728A8}" srcOrd="1" destOrd="0" presId="urn:microsoft.com/office/officeart/2005/8/layout/hierarchy3"/>
    <dgm:cxn modelId="{3BC11584-80A3-4FA9-B4E7-8D2A3A60EDF7}" type="presOf" srcId="{EFAF75BF-579A-48A6-B8F1-8BB66181D53F}" destId="{C512B042-4C02-4FF7-AD36-A327C8A10D95}" srcOrd="1" destOrd="0" presId="urn:microsoft.com/office/officeart/2005/8/layout/hierarchy3"/>
    <dgm:cxn modelId="{3E88B89B-13D6-4B00-811D-FCC2E2879542}" type="presOf" srcId="{EFAF75BF-579A-48A6-B8F1-8BB66181D53F}" destId="{931FDD68-F814-4332-8EEB-023C8F5FFDF2}" srcOrd="0" destOrd="0" presId="urn:microsoft.com/office/officeart/2005/8/layout/hierarchy3"/>
    <dgm:cxn modelId="{D6BAE3D9-6A89-40C6-B9DD-CA6A1972A0F2}" type="presOf" srcId="{E6B161F9-8F25-474E-A98F-B7A5EC9E7622}" destId="{969B55E9-CA2E-49C6-8381-171D88765E61}" srcOrd="0" destOrd="0" presId="urn:microsoft.com/office/officeart/2005/8/layout/hierarchy3"/>
    <dgm:cxn modelId="{079ACEF1-8D20-4E4A-B4AB-C21EC0FF1EE7}" srcId="{FF1BAE9C-20F7-4CBF-BA45-BA8AB00219CC}" destId="{E6B161F9-8F25-474E-A98F-B7A5EC9E7622}" srcOrd="0" destOrd="0" parTransId="{2DE0C0D6-F642-4266-B9AD-16EEB231748B}" sibTransId="{7E303CDF-BF40-484E-8464-E51713C74361}"/>
    <dgm:cxn modelId="{F6231F58-0BDB-4A8C-A210-77E69DBD223F}" type="presParOf" srcId="{3FB10523-6B2B-4F5F-9DCC-F842C735BEB3}" destId="{86D14E2A-A027-4FC7-BBC5-4B2E2FC5B20B}" srcOrd="0" destOrd="0" presId="urn:microsoft.com/office/officeart/2005/8/layout/hierarchy3"/>
    <dgm:cxn modelId="{F66C2143-7BA8-47B7-8C16-1FC0FA761D5A}" type="presParOf" srcId="{86D14E2A-A027-4FC7-BBC5-4B2E2FC5B20B}" destId="{31EC0DA4-2362-4BED-9A31-DB9424197DF7}" srcOrd="0" destOrd="0" presId="urn:microsoft.com/office/officeart/2005/8/layout/hierarchy3"/>
    <dgm:cxn modelId="{B921772D-E90E-40DD-8DF1-414F6C5B580E}" type="presParOf" srcId="{31EC0DA4-2362-4BED-9A31-DB9424197DF7}" destId="{969B55E9-CA2E-49C6-8381-171D88765E61}" srcOrd="0" destOrd="0" presId="urn:microsoft.com/office/officeart/2005/8/layout/hierarchy3"/>
    <dgm:cxn modelId="{DFADEAF1-7446-47C1-A988-CCA9C1535B73}" type="presParOf" srcId="{31EC0DA4-2362-4BED-9A31-DB9424197DF7}" destId="{34F7A886-D7AB-415F-B639-29A4014728A8}" srcOrd="1" destOrd="0" presId="urn:microsoft.com/office/officeart/2005/8/layout/hierarchy3"/>
    <dgm:cxn modelId="{C649DEA0-1BA3-4687-B21C-2D23BF3BE77F}" type="presParOf" srcId="{86D14E2A-A027-4FC7-BBC5-4B2E2FC5B20B}" destId="{48C5BB18-75A5-46B3-93C2-26422C253B1F}" srcOrd="1" destOrd="0" presId="urn:microsoft.com/office/officeart/2005/8/layout/hierarchy3"/>
    <dgm:cxn modelId="{E1CE232A-8524-4C4F-A92B-EB07A77506F3}" type="presParOf" srcId="{3FB10523-6B2B-4F5F-9DCC-F842C735BEB3}" destId="{6AFFE85D-C691-4E8F-976B-FA847DADCDDD}" srcOrd="1" destOrd="0" presId="urn:microsoft.com/office/officeart/2005/8/layout/hierarchy3"/>
    <dgm:cxn modelId="{06EFD4F0-53B9-413A-A96C-79DAE5C5945D}" type="presParOf" srcId="{6AFFE85D-C691-4E8F-976B-FA847DADCDDD}" destId="{4CAB7E4D-B93C-489A-BE66-C8B3171224D7}" srcOrd="0" destOrd="0" presId="urn:microsoft.com/office/officeart/2005/8/layout/hierarchy3"/>
    <dgm:cxn modelId="{26325395-CD0E-4D54-B4C9-3C037508440A}" type="presParOf" srcId="{4CAB7E4D-B93C-489A-BE66-C8B3171224D7}" destId="{931FDD68-F814-4332-8EEB-023C8F5FFDF2}" srcOrd="0" destOrd="0" presId="urn:microsoft.com/office/officeart/2005/8/layout/hierarchy3"/>
    <dgm:cxn modelId="{C2A5442B-0C3C-43A5-9202-C93B25AC1A76}" type="presParOf" srcId="{4CAB7E4D-B93C-489A-BE66-C8B3171224D7}" destId="{C512B042-4C02-4FF7-AD36-A327C8A10D95}" srcOrd="1" destOrd="0" presId="urn:microsoft.com/office/officeart/2005/8/layout/hierarchy3"/>
    <dgm:cxn modelId="{D02EBF88-517D-4A35-BC5D-0497F1238D82}" type="presParOf" srcId="{6AFFE85D-C691-4E8F-976B-FA847DADCDDD}" destId="{A6DDDAED-3632-483D-9364-E8880726E0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Avvisi di accertamento </a:t>
          </a:r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Imu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emessi 266	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Atti di determinazione </a:t>
          </a:r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	 50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Bollettini </a:t>
          </a:r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temporanea 92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Documenti aggiornamento catasto fabbricati controllati 60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4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4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Mandati di pagamento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Reversali d’incasso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Visti contabili rilasciati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Fatture registrate in entrate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Tempo medio rilascio visto contabile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Pratiche immigrazione/emigrazione 	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Variazioni anagrafiche all’interno del Comune 	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Atti di stato civile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Carte d’identità rilasciate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Elenco iscritti liste elettorali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Letture per bambini e ragazzi in biblioteca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Presenze letture per bambini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Incontri iniziative culturali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Presenze spettacoli teatrali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Prestiti libri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ScaleY="143082" custLinFactY="5869" custLinFactNeighborX="0" custLinFactNeighborY="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Y="3377" custLinFactNeighborX="508" custLinFactNeighborY="100000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 custLinFactNeighborX="0" custLinFactNeighborY="44806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 custLinFactNeighborX="508" custLinFactNeighborY="-18046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 custLinFactY="-2038" custLinFactNeighborX="0" custLinFactNeighborY="-100000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Segnalazioni – pratiche gestite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Segnalazioni – tempo medio di evasione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Accesso agli atti – pratiche gestite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Contrassegni invalidi rilasciati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Anagrafe canina – pratiche iscrizioni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/>
      <dgm:spPr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Ristrutturazione funzionale locali piano primo bocciodromo capoluogo per sedi EMA ambulanze ed AVIS - € 325.000,00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/>
      <dgm:spPr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Riqualificazione energetica impianti di pubblica illuminazione - € 26.000,00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E8AC7A7C-6890-4CF8-ABC9-01312121B74B}">
      <dgm:prSet phldrT="[Testo]"/>
      <dgm:spPr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 di miglioramento impiantistica sportiva (coperture campi tennis, miglioramento impiantistico termica </a:t>
          </a:r>
          <a:r>
            <a:rPr lang="it-IT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Palakeope</a:t>
          </a:r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- € 100.000,00 </a:t>
          </a:r>
        </a:p>
      </dgm:t>
    </dgm:pt>
    <dgm:pt modelId="{7238CD46-1F79-42B2-90A0-7E9B2D02CA72}" type="parTrans" cxnId="{CC2DC152-0C2C-4BDC-96FC-F74D10030D21}">
      <dgm:prSet/>
      <dgm:spPr/>
      <dgm:t>
        <a:bodyPr/>
        <a:lstStyle/>
        <a:p>
          <a:endParaRPr lang="it-IT"/>
        </a:p>
      </dgm:t>
    </dgm:pt>
    <dgm:pt modelId="{D8E091BD-A926-4AB0-BAD0-1B1C7DB4DA32}" type="sibTrans" cxnId="{CC2DC152-0C2C-4BDC-96FC-F74D10030D21}">
      <dgm:prSet/>
      <dgm:spPr/>
      <dgm:t>
        <a:bodyPr/>
        <a:lstStyle/>
        <a:p>
          <a:endParaRPr lang="it-IT"/>
        </a:p>
      </dgm:t>
    </dgm:pt>
    <dgm:pt modelId="{A5256553-7F10-4C51-9BFE-161D6DC39ADA}">
      <dgm:prSet/>
      <dgm:spPr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Sistemazioni stradali viabilità pubblica - € 200.000,00</a:t>
          </a:r>
        </a:p>
      </dgm:t>
    </dgm:pt>
    <dgm:pt modelId="{F7B7A065-F477-416F-BADF-31267183A0E2}" type="parTrans" cxnId="{DDD41FB8-5EF0-46B8-AE89-5A6C68D6A1C8}">
      <dgm:prSet/>
      <dgm:spPr/>
      <dgm:t>
        <a:bodyPr/>
        <a:lstStyle/>
        <a:p>
          <a:endParaRPr lang="it-IT"/>
        </a:p>
      </dgm:t>
    </dgm:pt>
    <dgm:pt modelId="{F59692A6-A12E-4A37-B3B4-4E6A1050E3CA}" type="sibTrans" cxnId="{DDD41FB8-5EF0-46B8-AE89-5A6C68D6A1C8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4" custLinFactY="-1120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4" custLinFactNeighborX="-482" custLinFactNeighborY="-39789">
        <dgm:presLayoutVars>
          <dgm:chMax val="0"/>
          <dgm:bulletEnabled val="1"/>
        </dgm:presLayoutVars>
      </dgm:prSet>
      <dgm:spPr/>
    </dgm:pt>
    <dgm:pt modelId="{29E13E3F-5531-496C-918E-E1D9882516CE}" type="pres">
      <dgm:prSet presAssocID="{75EE615D-F21B-4B4A-97A4-2467D29997FE}" presName="spacer" presStyleCnt="0"/>
      <dgm:spPr/>
    </dgm:pt>
    <dgm:pt modelId="{A5947D9C-3DDB-45B5-9EFD-5A1D41F3ABC3}" type="pres">
      <dgm:prSet presAssocID="{E8AC7A7C-6890-4CF8-ABC9-01312121B7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0398A00-52DF-45B1-A109-56F1F66312DB}" type="pres">
      <dgm:prSet presAssocID="{D8E091BD-A926-4AB0-BAD0-1B1C7DB4DA32}" presName="spacer" presStyleCnt="0"/>
      <dgm:spPr/>
    </dgm:pt>
    <dgm:pt modelId="{8E92ECF0-860B-489B-9923-EADA545331ED}" type="pres">
      <dgm:prSet presAssocID="{A5256553-7F10-4C51-9BFE-161D6DC39ADA}" presName="parentText" presStyleLbl="node1" presStyleIdx="3" presStyleCnt="4" custScaleY="59863" custLinFactY="601" custLinFactNeighborX="96" custLinFactNeighborY="100000">
        <dgm:presLayoutVars>
          <dgm:chMax val="0"/>
          <dgm:bulletEnabled val="1"/>
        </dgm:presLayoutVars>
      </dgm:prSet>
      <dgm:spPr/>
    </dgm:pt>
  </dgm:ptLst>
  <dgm:cxnLst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CC2DC152-0C2C-4BDC-96FC-F74D10030D21}" srcId="{41A7D8E3-6B1B-4771-8A19-64A869A4EFAC}" destId="{E8AC7A7C-6890-4CF8-ABC9-01312121B74B}" srcOrd="2" destOrd="0" parTransId="{7238CD46-1F79-42B2-90A0-7E9B2D02CA72}" sibTransId="{D8E091BD-A926-4AB0-BAD0-1B1C7DB4DA32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AD15B0A7-32E9-4505-A8E8-8AE133865867}" type="presOf" srcId="{E8AC7A7C-6890-4CF8-ABC9-01312121B74B}" destId="{A5947D9C-3DDB-45B5-9EFD-5A1D41F3ABC3}" srcOrd="0" destOrd="0" presId="urn:microsoft.com/office/officeart/2005/8/layout/vList2"/>
    <dgm:cxn modelId="{DDD41FB8-5EF0-46B8-AE89-5A6C68D6A1C8}" srcId="{41A7D8E3-6B1B-4771-8A19-64A869A4EFAC}" destId="{A5256553-7F10-4C51-9BFE-161D6DC39ADA}" srcOrd="3" destOrd="0" parTransId="{F7B7A065-F477-416F-BADF-31267183A0E2}" sibTransId="{F59692A6-A12E-4A37-B3B4-4E6A1050E3CA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559E7AFE-3061-4AF4-9378-C3E0A6CDE536}" type="presOf" srcId="{A5256553-7F10-4C51-9BFE-161D6DC39ADA}" destId="{8E92ECF0-860B-489B-9923-EADA545331ED}" srcOrd="0" destOrd="0" presId="urn:microsoft.com/office/officeart/2005/8/layout/vList2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6BFD5FE9-7A54-4CE5-84F3-38FB6564A8D0}" type="presParOf" srcId="{0968FFC4-7262-490F-88EC-FE13D0DC5BC9}" destId="{29E13E3F-5531-496C-918E-E1D9882516CE}" srcOrd="3" destOrd="0" presId="urn:microsoft.com/office/officeart/2005/8/layout/vList2"/>
    <dgm:cxn modelId="{FB9F331C-1BEE-4750-A7B9-417BB31E7941}" type="presParOf" srcId="{0968FFC4-7262-490F-88EC-FE13D0DC5BC9}" destId="{A5947D9C-3DDB-45B5-9EFD-5A1D41F3ABC3}" srcOrd="4" destOrd="0" presId="urn:microsoft.com/office/officeart/2005/8/layout/vList2"/>
    <dgm:cxn modelId="{A80932E7-A96D-449E-8C9F-826151E02F4B}" type="presParOf" srcId="{0968FFC4-7262-490F-88EC-FE13D0DC5BC9}" destId="{60398A00-52DF-45B1-A109-56F1F66312DB}" srcOrd="5" destOrd="0" presId="urn:microsoft.com/office/officeart/2005/8/layout/vList2"/>
    <dgm:cxn modelId="{521D0252-ADC4-4AE3-BFB0-2D55DAF1F531}" type="presParOf" srcId="{0968FFC4-7262-490F-88EC-FE13D0DC5BC9}" destId="{8E92ECF0-860B-489B-9923-EADA545331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3FA432-5F76-4B62-8771-B47DD0F4DD87}" type="doc">
      <dgm:prSet loTypeId="urn:microsoft.com/office/officeart/2005/8/layout/vList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21B502-6C9C-4E80-A335-741BF6618123}">
      <dgm:prSet phldrT="[Testo]" custT="1"/>
      <dgm:spPr/>
      <dgm:t>
        <a:bodyPr/>
        <a:lstStyle/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Spesa di personale complessiva </a:t>
          </a:r>
        </a:p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(compresa quota parte Unione) </a:t>
          </a:r>
        </a:p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3.881.562,21</a:t>
          </a:r>
        </a:p>
      </dgm:t>
    </dgm:pt>
    <dgm:pt modelId="{727C4BD3-E6FB-4BCD-9299-A639D6CDA88C}" type="parTrans" cxnId="{0ABA722B-2BB2-40E4-9061-E79877D56C5B}">
      <dgm:prSet/>
      <dgm:spPr/>
      <dgm:t>
        <a:bodyPr/>
        <a:lstStyle/>
        <a:p>
          <a:endParaRPr lang="it-IT"/>
        </a:p>
      </dgm:t>
    </dgm:pt>
    <dgm:pt modelId="{D17FE149-8675-44CE-B963-732A54A453E3}" type="sibTrans" cxnId="{0ABA722B-2BB2-40E4-9061-E79877D56C5B}">
      <dgm:prSet/>
      <dgm:spPr/>
      <dgm:t>
        <a:bodyPr/>
        <a:lstStyle/>
        <a:p>
          <a:endParaRPr lang="it-IT"/>
        </a:p>
      </dgm:t>
    </dgm:pt>
    <dgm:pt modelId="{D5D7D28F-FA2B-46FD-9CF0-E0870F7FEBF5}">
      <dgm:prSet phldrT="[Testo]" custT="1"/>
      <dgm:spPr/>
      <dgm:t>
        <a:bodyPr/>
        <a:lstStyle/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Limite (spesa media triennio 2011/2013)</a:t>
          </a:r>
        </a:p>
        <a:p>
          <a:pPr algn="ctr"/>
          <a:r>
            <a:rPr lang="it-IT" sz="2800" b="1" dirty="0">
              <a:latin typeface="Arial" panose="020B0604020202020204" pitchFamily="34" charset="0"/>
              <a:cs typeface="Arial" panose="020B0604020202020204" pitchFamily="34" charset="0"/>
            </a:rPr>
            <a:t>4.196.529,39</a:t>
          </a:r>
        </a:p>
      </dgm:t>
    </dgm:pt>
    <dgm:pt modelId="{ABA71EBA-3079-4319-B3FE-BA8CFC1B4C87}" type="sibTrans" cxnId="{120C9B46-70DC-40D8-9E3D-1E1C6691FBA2}">
      <dgm:prSet/>
      <dgm:spPr/>
      <dgm:t>
        <a:bodyPr/>
        <a:lstStyle/>
        <a:p>
          <a:endParaRPr lang="it-IT"/>
        </a:p>
      </dgm:t>
    </dgm:pt>
    <dgm:pt modelId="{DF840BFB-2DCB-48CD-8517-231E3A7E2949}" type="parTrans" cxnId="{120C9B46-70DC-40D8-9E3D-1E1C6691FBA2}">
      <dgm:prSet/>
      <dgm:spPr/>
      <dgm:t>
        <a:bodyPr/>
        <a:lstStyle/>
        <a:p>
          <a:endParaRPr lang="it-IT"/>
        </a:p>
      </dgm:t>
    </dgm:pt>
    <dgm:pt modelId="{E45387ED-3322-40EB-8953-156226FB14E0}" type="pres">
      <dgm:prSet presAssocID="{4B3FA432-5F76-4B62-8771-B47DD0F4DD87}" presName="linear" presStyleCnt="0">
        <dgm:presLayoutVars>
          <dgm:animLvl val="lvl"/>
          <dgm:resizeHandles val="exact"/>
        </dgm:presLayoutVars>
      </dgm:prSet>
      <dgm:spPr/>
    </dgm:pt>
    <dgm:pt modelId="{31582C13-DCCE-469C-9D72-77CB7924AB63}" type="pres">
      <dgm:prSet presAssocID="{6521B502-6C9C-4E80-A335-741BF66181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4F2596-B693-40B8-B36D-93F12E9DED01}" type="pres">
      <dgm:prSet presAssocID="{D17FE149-8675-44CE-B963-732A54A453E3}" presName="spacer" presStyleCnt="0"/>
      <dgm:spPr/>
    </dgm:pt>
    <dgm:pt modelId="{564B4BDE-EBA6-4615-8BDC-00D7D31EDC46}" type="pres">
      <dgm:prSet presAssocID="{D5D7D28F-FA2B-46FD-9CF0-E0870F7FEBF5}" presName="parentText" presStyleLbl="node1" presStyleIdx="1" presStyleCnt="2" custLinFactNeighborY="12698">
        <dgm:presLayoutVars>
          <dgm:chMax val="0"/>
          <dgm:bulletEnabled val="1"/>
        </dgm:presLayoutVars>
      </dgm:prSet>
      <dgm:spPr/>
    </dgm:pt>
  </dgm:ptLst>
  <dgm:cxnLst>
    <dgm:cxn modelId="{0ABA722B-2BB2-40E4-9061-E79877D56C5B}" srcId="{4B3FA432-5F76-4B62-8771-B47DD0F4DD87}" destId="{6521B502-6C9C-4E80-A335-741BF6618123}" srcOrd="0" destOrd="0" parTransId="{727C4BD3-E6FB-4BCD-9299-A639D6CDA88C}" sibTransId="{D17FE149-8675-44CE-B963-732A54A453E3}"/>
    <dgm:cxn modelId="{3BF65A5C-69B4-42A7-8E2A-607B1F43E029}" type="presOf" srcId="{6521B502-6C9C-4E80-A335-741BF6618123}" destId="{31582C13-DCCE-469C-9D72-77CB7924AB63}" srcOrd="0" destOrd="0" presId="urn:microsoft.com/office/officeart/2005/8/layout/vList2"/>
    <dgm:cxn modelId="{120C9B46-70DC-40D8-9E3D-1E1C6691FBA2}" srcId="{4B3FA432-5F76-4B62-8771-B47DD0F4DD87}" destId="{D5D7D28F-FA2B-46FD-9CF0-E0870F7FEBF5}" srcOrd="1" destOrd="0" parTransId="{DF840BFB-2DCB-48CD-8517-231E3A7E2949}" sibTransId="{ABA71EBA-3079-4319-B3FE-BA8CFC1B4C87}"/>
    <dgm:cxn modelId="{FE418F74-7797-4C1E-BB4A-8DB913D7D983}" type="presOf" srcId="{4B3FA432-5F76-4B62-8771-B47DD0F4DD87}" destId="{E45387ED-3322-40EB-8953-156226FB14E0}" srcOrd="0" destOrd="0" presId="urn:microsoft.com/office/officeart/2005/8/layout/vList2"/>
    <dgm:cxn modelId="{D9A172E3-5888-4256-8443-66C3253523B7}" type="presOf" srcId="{D5D7D28F-FA2B-46FD-9CF0-E0870F7FEBF5}" destId="{564B4BDE-EBA6-4615-8BDC-00D7D31EDC46}" srcOrd="0" destOrd="0" presId="urn:microsoft.com/office/officeart/2005/8/layout/vList2"/>
    <dgm:cxn modelId="{06C5E2A4-61ED-4CDE-BB81-D38CFE1C4736}" type="presParOf" srcId="{E45387ED-3322-40EB-8953-156226FB14E0}" destId="{31582C13-DCCE-469C-9D72-77CB7924AB63}" srcOrd="0" destOrd="0" presId="urn:microsoft.com/office/officeart/2005/8/layout/vList2"/>
    <dgm:cxn modelId="{02F664FC-5464-4C8F-A63E-A9E801383286}" type="presParOf" srcId="{E45387ED-3322-40EB-8953-156226FB14E0}" destId="{424F2596-B693-40B8-B36D-93F12E9DED01}" srcOrd="1" destOrd="0" presId="urn:microsoft.com/office/officeart/2005/8/layout/vList2"/>
    <dgm:cxn modelId="{685F582D-C95D-496B-9432-A56676DFFA3D}" type="presParOf" srcId="{E45387ED-3322-40EB-8953-156226FB14E0}" destId="{564B4BDE-EBA6-4615-8BDC-00D7D31EDC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/>
      <dgm:t>
        <a:bodyPr/>
        <a:lstStyle/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Rigidità strutturale di bilancio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23% 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(soglia massima per legge 48%)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/>
      <dgm:t>
        <a:bodyPr/>
        <a:lstStyle/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Incidenza incassi entrate proprie sulle previsioni di entrata 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58%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 (soglia minima per legge: 22%)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E8AC7A7C-6890-4CF8-ABC9-01312121B74B}">
      <dgm:prSet phldrT="[Testo]" custT="1"/>
      <dgm:spPr/>
      <dgm:t>
        <a:bodyPr/>
        <a:lstStyle/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Impatto sostenibilità debiti finanziari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1% </a:t>
          </a:r>
        </a:p>
        <a:p>
          <a:pPr algn="ctr"/>
          <a:r>
            <a:rPr lang="it-IT" sz="2400" b="1" dirty="0">
              <a:latin typeface="Arial" panose="020B0604020202020204" pitchFamily="34" charset="0"/>
              <a:cs typeface="Arial" panose="020B0604020202020204" pitchFamily="34" charset="0"/>
            </a:rPr>
            <a:t>(soglia massima per legge: 16%)</a:t>
          </a:r>
        </a:p>
      </dgm:t>
    </dgm:pt>
    <dgm:pt modelId="{7238CD46-1F79-42B2-90A0-7E9B2D02CA72}" type="parTrans" cxnId="{CC2DC152-0C2C-4BDC-96FC-F74D10030D21}">
      <dgm:prSet/>
      <dgm:spPr/>
      <dgm:t>
        <a:bodyPr/>
        <a:lstStyle/>
        <a:p>
          <a:endParaRPr lang="it-IT"/>
        </a:p>
      </dgm:t>
    </dgm:pt>
    <dgm:pt modelId="{D8E091BD-A926-4AB0-BAD0-1B1C7DB4DA32}" type="sibTrans" cxnId="{CC2DC152-0C2C-4BDC-96FC-F74D10030D21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3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E13E3F-5531-496C-918E-E1D9882516CE}" type="pres">
      <dgm:prSet presAssocID="{75EE615D-F21B-4B4A-97A4-2467D29997FE}" presName="spacer" presStyleCnt="0"/>
      <dgm:spPr/>
    </dgm:pt>
    <dgm:pt modelId="{A5947D9C-3DDB-45B5-9EFD-5A1D41F3ABC3}" type="pres">
      <dgm:prSet presAssocID="{E8AC7A7C-6890-4CF8-ABC9-01312121B74B}" presName="parentText" presStyleLbl="node1" presStyleIdx="2" presStyleCnt="3" custLinFactNeighborX="-386" custLinFactNeighborY="-60330">
        <dgm:presLayoutVars>
          <dgm:chMax val="0"/>
          <dgm:bulletEnabled val="1"/>
        </dgm:presLayoutVars>
      </dgm:prSet>
      <dgm:spPr/>
    </dgm:pt>
  </dgm:ptLst>
  <dgm:cxnLst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CC2DC152-0C2C-4BDC-96FC-F74D10030D21}" srcId="{41A7D8E3-6B1B-4771-8A19-64A869A4EFAC}" destId="{E8AC7A7C-6890-4CF8-ABC9-01312121B74B}" srcOrd="2" destOrd="0" parTransId="{7238CD46-1F79-42B2-90A0-7E9B2D02CA72}" sibTransId="{D8E091BD-A926-4AB0-BAD0-1B1C7DB4DA32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AD15B0A7-32E9-4505-A8E8-8AE133865867}" type="presOf" srcId="{E8AC7A7C-6890-4CF8-ABC9-01312121B74B}" destId="{A5947D9C-3DDB-45B5-9EFD-5A1D41F3ABC3}" srcOrd="0" destOrd="0" presId="urn:microsoft.com/office/officeart/2005/8/layout/vList2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6BFD5FE9-7A54-4CE5-84F3-38FB6564A8D0}" type="presParOf" srcId="{0968FFC4-7262-490F-88EC-FE13D0DC5BC9}" destId="{29E13E3F-5531-496C-918E-E1D9882516CE}" srcOrd="3" destOrd="0" presId="urn:microsoft.com/office/officeart/2005/8/layout/vList2"/>
    <dgm:cxn modelId="{FB9F331C-1BEE-4750-A7B9-417BB31E7941}" type="presParOf" srcId="{0968FFC4-7262-490F-88EC-FE13D0DC5BC9}" destId="{A5947D9C-3DDB-45B5-9EFD-5A1D41F3AB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077EC9-212B-49C7-9F3F-0EFDC184C694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8817662-F001-41E6-AD55-7E0EC6169140}">
      <dgm:prSet phldrT="[Testo]" custT="1"/>
      <dgm:spPr/>
      <dgm:t>
        <a:bodyPr/>
        <a:lstStyle/>
        <a:p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  <a:endParaRPr lang="it-IT" sz="2600" dirty="0"/>
        </a:p>
      </dgm:t>
    </dgm:pt>
    <dgm:pt modelId="{DAD3371A-065B-49BC-B63A-CFE5A0F878A8}" type="parTrans" cxnId="{BBA03896-4788-433C-A0E6-DBC5B5C2E770}">
      <dgm:prSet/>
      <dgm:spPr/>
      <dgm:t>
        <a:bodyPr/>
        <a:lstStyle/>
        <a:p>
          <a:endParaRPr lang="it-IT"/>
        </a:p>
      </dgm:t>
    </dgm:pt>
    <dgm:pt modelId="{12A47E9B-AC5A-4D07-802D-74791EAA4376}" type="sibTrans" cxnId="{BBA03896-4788-433C-A0E6-DBC5B5C2E770}">
      <dgm:prSet/>
      <dgm:spPr/>
      <dgm:t>
        <a:bodyPr/>
        <a:lstStyle/>
        <a:p>
          <a:endParaRPr lang="it-IT"/>
        </a:p>
      </dgm:t>
    </dgm:pt>
    <dgm:pt modelId="{C20E892D-8C4C-48AE-B0A2-CADFE8C6F154}">
      <dgm:prSet phldrT="[Testo]"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  <a:endParaRPr lang="it-IT" sz="2600" dirty="0"/>
        </a:p>
      </dgm:t>
    </dgm:pt>
    <dgm:pt modelId="{47FEE3C6-20B1-48F3-B3A5-E56017490F5B}" type="parTrans" cxnId="{291CF589-4B0F-4638-B1B4-CC2EACA2987B}">
      <dgm:prSet/>
      <dgm:spPr/>
      <dgm:t>
        <a:bodyPr/>
        <a:lstStyle/>
        <a:p>
          <a:endParaRPr lang="it-IT"/>
        </a:p>
      </dgm:t>
    </dgm:pt>
    <dgm:pt modelId="{DDAC956B-9935-485E-AB81-5C7BCDB7AC21}" type="sibTrans" cxnId="{291CF589-4B0F-4638-B1B4-CC2EACA2987B}">
      <dgm:prSet/>
      <dgm:spPr/>
      <dgm:t>
        <a:bodyPr/>
        <a:lstStyle/>
        <a:p>
          <a:endParaRPr lang="it-IT"/>
        </a:p>
      </dgm:t>
    </dgm:pt>
    <dgm:pt modelId="{7F4A4249-7492-4076-BC05-7C5E15D26BB1}">
      <dgm:prSet phldrT="[Testo]"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Agenzia per la mobilità Spa – 1,97%</a:t>
          </a:r>
          <a:endParaRPr lang="it-IT" sz="2600" dirty="0"/>
        </a:p>
      </dgm:t>
    </dgm:pt>
    <dgm:pt modelId="{088EA758-941D-404C-9E61-53230397F9E5}" type="parTrans" cxnId="{C4BAE2FA-E547-47A1-8E32-680545A0DFCC}">
      <dgm:prSet/>
      <dgm:spPr/>
      <dgm:t>
        <a:bodyPr/>
        <a:lstStyle/>
        <a:p>
          <a:endParaRPr lang="it-IT"/>
        </a:p>
      </dgm:t>
    </dgm:pt>
    <dgm:pt modelId="{20D20F5B-07FC-4BF8-86CB-78EC2E6B8469}" type="sibTrans" cxnId="{C4BAE2FA-E547-47A1-8E32-680545A0DFCC}">
      <dgm:prSet/>
      <dgm:spPr/>
      <dgm:t>
        <a:bodyPr/>
        <a:lstStyle/>
        <a:p>
          <a:endParaRPr lang="it-IT"/>
        </a:p>
      </dgm:t>
    </dgm:pt>
    <dgm:pt modelId="{1EC7F378-B9BA-4CEE-AC9E-07D4ED2D617E}">
      <dgm:prSet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F3392850-6674-4977-90BC-AD61EC07A7B1}" type="parTrans" cxnId="{CDDB017D-3B6E-4CB1-B078-668B1FAEB396}">
      <dgm:prSet/>
      <dgm:spPr/>
      <dgm:t>
        <a:bodyPr/>
        <a:lstStyle/>
        <a:p>
          <a:endParaRPr lang="it-IT"/>
        </a:p>
      </dgm:t>
    </dgm:pt>
    <dgm:pt modelId="{D84789DA-EA50-40DD-B531-6163F336EF9F}" type="sibTrans" cxnId="{CDDB017D-3B6E-4CB1-B078-668B1FAEB396}">
      <dgm:prSet/>
      <dgm:spPr/>
      <dgm:t>
        <a:bodyPr/>
        <a:lstStyle/>
        <a:p>
          <a:endParaRPr lang="it-IT"/>
        </a:p>
      </dgm:t>
    </dgm:pt>
    <dgm:pt modelId="{56146E80-A74E-41D0-A21B-D8BFF18A214C}">
      <dgm:prSet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7BA11F64-300A-47B9-8B97-7EA630183882}" type="parTrans" cxnId="{BECD3CDE-C02A-4556-A9D3-D6FFAD65C4FF}">
      <dgm:prSet/>
      <dgm:spPr/>
      <dgm:t>
        <a:bodyPr/>
        <a:lstStyle/>
        <a:p>
          <a:endParaRPr lang="it-IT"/>
        </a:p>
      </dgm:t>
    </dgm:pt>
    <dgm:pt modelId="{4681676E-D08F-45BE-ABDB-52442151F8FF}" type="sibTrans" cxnId="{BECD3CDE-C02A-4556-A9D3-D6FFAD65C4FF}">
      <dgm:prSet/>
      <dgm:spPr/>
      <dgm:t>
        <a:bodyPr/>
        <a:lstStyle/>
        <a:p>
          <a:endParaRPr lang="it-IT"/>
        </a:p>
      </dgm:t>
    </dgm:pt>
    <dgm:pt modelId="{BCAE79FB-C720-4BE6-877F-44FBA992D68B}">
      <dgm:prSet custT="1"/>
      <dgm:spPr/>
      <dgm:t>
        <a:bodyPr/>
        <a:lstStyle/>
        <a:p>
          <a:r>
            <a:rPr lang="it-IT" sz="2600" b="1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 Spa – 0,33</a:t>
          </a:r>
        </a:p>
      </dgm:t>
    </dgm:pt>
    <dgm:pt modelId="{85AC786D-C25C-4648-9436-A9BE3BD606B6}" type="parTrans" cxnId="{1877DCB6-1E70-4DDD-A652-115BEF49914C}">
      <dgm:prSet/>
      <dgm:spPr/>
      <dgm:t>
        <a:bodyPr/>
        <a:lstStyle/>
        <a:p>
          <a:endParaRPr lang="it-IT"/>
        </a:p>
      </dgm:t>
    </dgm:pt>
    <dgm:pt modelId="{0FCFDC44-A087-4C3F-A63D-7478D9D7B1CE}" type="sibTrans" cxnId="{1877DCB6-1E70-4DDD-A652-115BEF49914C}">
      <dgm:prSet/>
      <dgm:spPr/>
      <dgm:t>
        <a:bodyPr/>
        <a:lstStyle/>
        <a:p>
          <a:endParaRPr lang="it-IT"/>
        </a:p>
      </dgm:t>
    </dgm:pt>
    <dgm:pt modelId="{9551B2C4-A04A-46EB-B8A1-3FC4243FA9C6}">
      <dgm:prSet custT="1"/>
      <dgm:spPr/>
      <dgm:t>
        <a:bodyPr/>
        <a:lstStyle/>
        <a:p>
          <a:r>
            <a:rPr lang="it-IT" sz="2600" b="1" dirty="0">
              <a:latin typeface="Arial" panose="020B0604020202020204" pitchFamily="34" charset="0"/>
              <a:cs typeface="Arial" panose="020B0604020202020204" pitchFamily="34" charset="0"/>
            </a:rPr>
            <a:t>Azienda Consorziale Trasporti – 1,97%</a:t>
          </a:r>
        </a:p>
      </dgm:t>
    </dgm:pt>
    <dgm:pt modelId="{84CD2567-989E-4915-B608-17BA46B563E7}" type="parTrans" cxnId="{F9C24AD0-A689-4875-8C44-D3D778C3F87C}">
      <dgm:prSet/>
      <dgm:spPr/>
      <dgm:t>
        <a:bodyPr/>
        <a:lstStyle/>
        <a:p>
          <a:endParaRPr lang="it-IT"/>
        </a:p>
      </dgm:t>
    </dgm:pt>
    <dgm:pt modelId="{47F5FA36-B90A-4BF3-9848-F40F33EDE81A}" type="sibTrans" cxnId="{F9C24AD0-A689-4875-8C44-D3D778C3F87C}">
      <dgm:prSet/>
      <dgm:spPr/>
      <dgm:t>
        <a:bodyPr/>
        <a:lstStyle/>
        <a:p>
          <a:endParaRPr lang="it-IT"/>
        </a:p>
      </dgm:t>
    </dgm:pt>
    <dgm:pt modelId="{9CACC61E-E03A-40F3-8FC4-506CAEB8831D}">
      <dgm:prSet phldrT="[Testo]" custT="1"/>
      <dgm:spPr/>
      <dgm:t>
        <a:bodyPr/>
        <a:lstStyle/>
        <a:p>
          <a:r>
            <a:rPr lang="it-IT" sz="3600" dirty="0"/>
            <a:t> </a:t>
          </a:r>
          <a:r>
            <a:rPr lang="it-IT" sz="3000" b="1" dirty="0">
              <a:latin typeface="Arial" panose="020B0604020202020204" pitchFamily="34" charset="0"/>
              <a:cs typeface="Arial" panose="020B0604020202020204" pitchFamily="34" charset="0"/>
            </a:rPr>
            <a:t>Comune di Casalgrande</a:t>
          </a:r>
        </a:p>
      </dgm:t>
    </dgm:pt>
    <dgm:pt modelId="{830EB2C4-A9D3-45D6-9FA7-F9F51C2B7654}" type="sibTrans" cxnId="{F0003F6B-3E79-4C7D-A721-DB47D74B4B4C}">
      <dgm:prSet/>
      <dgm:spPr/>
      <dgm:t>
        <a:bodyPr/>
        <a:lstStyle/>
        <a:p>
          <a:endParaRPr lang="it-IT"/>
        </a:p>
      </dgm:t>
    </dgm:pt>
    <dgm:pt modelId="{51434C14-A557-4C61-939E-7D8876E635BC}" type="parTrans" cxnId="{F0003F6B-3E79-4C7D-A721-DB47D74B4B4C}">
      <dgm:prSet/>
      <dgm:spPr/>
      <dgm:t>
        <a:bodyPr/>
        <a:lstStyle/>
        <a:p>
          <a:endParaRPr lang="it-IT"/>
        </a:p>
      </dgm:t>
    </dgm:pt>
    <dgm:pt modelId="{47832488-2145-48F6-A064-202BA2FF9930}" type="pres">
      <dgm:prSet presAssocID="{8E077EC9-212B-49C7-9F3F-0EFDC184C6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51BEE7-B294-47F6-B83D-8BDC41F1A84B}" type="pres">
      <dgm:prSet presAssocID="{9CACC61E-E03A-40F3-8FC4-506CAEB8831D}" presName="root1" presStyleCnt="0"/>
      <dgm:spPr/>
    </dgm:pt>
    <dgm:pt modelId="{A865699F-A675-469E-8F6A-8C71819DD259}" type="pres">
      <dgm:prSet presAssocID="{9CACC61E-E03A-40F3-8FC4-506CAEB8831D}" presName="LevelOneTextNode" presStyleLbl="node0" presStyleIdx="0" presStyleCnt="1" custScaleX="256686" custScaleY="153584" custLinFactNeighborY="0">
        <dgm:presLayoutVars>
          <dgm:chPref val="3"/>
        </dgm:presLayoutVars>
      </dgm:prSet>
      <dgm:spPr/>
    </dgm:pt>
    <dgm:pt modelId="{77F1BC23-5899-4B27-9922-37EDC8C0F4AF}" type="pres">
      <dgm:prSet presAssocID="{9CACC61E-E03A-40F3-8FC4-506CAEB8831D}" presName="level2hierChild" presStyleCnt="0"/>
      <dgm:spPr/>
    </dgm:pt>
    <dgm:pt modelId="{EAC45EE2-BAE8-4BA8-958C-3CDF070EB359}" type="pres">
      <dgm:prSet presAssocID="{DAD3371A-065B-49BC-B63A-CFE5A0F878A8}" presName="conn2-1" presStyleLbl="parChTrans1D2" presStyleIdx="0" presStyleCnt="7"/>
      <dgm:spPr/>
    </dgm:pt>
    <dgm:pt modelId="{7CF6738D-04A3-44EA-98FB-1030DB11FCEA}" type="pres">
      <dgm:prSet presAssocID="{DAD3371A-065B-49BC-B63A-CFE5A0F878A8}" presName="connTx" presStyleLbl="parChTrans1D2" presStyleIdx="0" presStyleCnt="7"/>
      <dgm:spPr/>
    </dgm:pt>
    <dgm:pt modelId="{FEBA693C-251B-4F36-817F-9B9831C2BB0D}" type="pres">
      <dgm:prSet presAssocID="{18817662-F001-41E6-AD55-7E0EC6169140}" presName="root2" presStyleCnt="0"/>
      <dgm:spPr/>
    </dgm:pt>
    <dgm:pt modelId="{F6DD52A3-54D2-4724-B4CD-3E75595260BF}" type="pres">
      <dgm:prSet presAssocID="{18817662-F001-41E6-AD55-7E0EC6169140}" presName="LevelTwoTextNode" presStyleLbl="node2" presStyleIdx="0" presStyleCnt="7" custScaleX="541448" custScaleY="112290">
        <dgm:presLayoutVars>
          <dgm:chPref val="3"/>
        </dgm:presLayoutVars>
      </dgm:prSet>
      <dgm:spPr/>
    </dgm:pt>
    <dgm:pt modelId="{18B1767C-20C6-4E8D-BE94-3E0764520794}" type="pres">
      <dgm:prSet presAssocID="{18817662-F001-41E6-AD55-7E0EC6169140}" presName="level3hierChild" presStyleCnt="0"/>
      <dgm:spPr/>
    </dgm:pt>
    <dgm:pt modelId="{8538DA84-0020-4FC5-83F0-24843E5348A9}" type="pres">
      <dgm:prSet presAssocID="{47FEE3C6-20B1-48F3-B3A5-E56017490F5B}" presName="conn2-1" presStyleLbl="parChTrans1D2" presStyleIdx="1" presStyleCnt="7"/>
      <dgm:spPr/>
    </dgm:pt>
    <dgm:pt modelId="{581FED45-FD44-4C1F-8639-9CACA54596CC}" type="pres">
      <dgm:prSet presAssocID="{47FEE3C6-20B1-48F3-B3A5-E56017490F5B}" presName="connTx" presStyleLbl="parChTrans1D2" presStyleIdx="1" presStyleCnt="7"/>
      <dgm:spPr/>
    </dgm:pt>
    <dgm:pt modelId="{8C0964A0-2FAD-4B03-AFD6-99EE61C8FF32}" type="pres">
      <dgm:prSet presAssocID="{C20E892D-8C4C-48AE-B0A2-CADFE8C6F154}" presName="root2" presStyleCnt="0"/>
      <dgm:spPr/>
    </dgm:pt>
    <dgm:pt modelId="{9F5218FE-A607-453D-BACF-55343DB6B5D1}" type="pres">
      <dgm:prSet presAssocID="{C20E892D-8C4C-48AE-B0A2-CADFE8C6F154}" presName="LevelTwoTextNode" presStyleLbl="node2" presStyleIdx="1" presStyleCnt="7" custScaleX="543352">
        <dgm:presLayoutVars>
          <dgm:chPref val="3"/>
        </dgm:presLayoutVars>
      </dgm:prSet>
      <dgm:spPr/>
    </dgm:pt>
    <dgm:pt modelId="{B6966945-D986-4ADE-BC66-B73574B9181C}" type="pres">
      <dgm:prSet presAssocID="{C20E892D-8C4C-48AE-B0A2-CADFE8C6F154}" presName="level3hierChild" presStyleCnt="0"/>
      <dgm:spPr/>
    </dgm:pt>
    <dgm:pt modelId="{5773D590-5F60-4E68-A0E8-DADA15381CF0}" type="pres">
      <dgm:prSet presAssocID="{088EA758-941D-404C-9E61-53230397F9E5}" presName="conn2-1" presStyleLbl="parChTrans1D2" presStyleIdx="2" presStyleCnt="7"/>
      <dgm:spPr/>
    </dgm:pt>
    <dgm:pt modelId="{C4065ED0-6D9D-425B-91DA-173EEE51C608}" type="pres">
      <dgm:prSet presAssocID="{088EA758-941D-404C-9E61-53230397F9E5}" presName="connTx" presStyleLbl="parChTrans1D2" presStyleIdx="2" presStyleCnt="7"/>
      <dgm:spPr/>
    </dgm:pt>
    <dgm:pt modelId="{ACFFB633-5E54-4720-BA1B-E65B2458C9A6}" type="pres">
      <dgm:prSet presAssocID="{7F4A4249-7492-4076-BC05-7C5E15D26BB1}" presName="root2" presStyleCnt="0"/>
      <dgm:spPr/>
    </dgm:pt>
    <dgm:pt modelId="{B466C83F-688C-424C-A967-5CEF725218DF}" type="pres">
      <dgm:prSet presAssocID="{7F4A4249-7492-4076-BC05-7C5E15D26BB1}" presName="LevelTwoTextNode" presStyleLbl="node2" presStyleIdx="2" presStyleCnt="7" custScaleX="544803">
        <dgm:presLayoutVars>
          <dgm:chPref val="3"/>
        </dgm:presLayoutVars>
      </dgm:prSet>
      <dgm:spPr/>
    </dgm:pt>
    <dgm:pt modelId="{D516537D-180A-430B-AF25-AF046D174440}" type="pres">
      <dgm:prSet presAssocID="{7F4A4249-7492-4076-BC05-7C5E15D26BB1}" presName="level3hierChild" presStyleCnt="0"/>
      <dgm:spPr/>
    </dgm:pt>
    <dgm:pt modelId="{CD06D673-DD86-40FE-8020-BD327E03F261}" type="pres">
      <dgm:prSet presAssocID="{F3392850-6674-4977-90BC-AD61EC07A7B1}" presName="conn2-1" presStyleLbl="parChTrans1D2" presStyleIdx="3" presStyleCnt="7"/>
      <dgm:spPr/>
    </dgm:pt>
    <dgm:pt modelId="{79268D92-121E-49DF-B488-23B26F591188}" type="pres">
      <dgm:prSet presAssocID="{F3392850-6674-4977-90BC-AD61EC07A7B1}" presName="connTx" presStyleLbl="parChTrans1D2" presStyleIdx="3" presStyleCnt="7"/>
      <dgm:spPr/>
    </dgm:pt>
    <dgm:pt modelId="{7D9F612F-629C-4A4E-A73A-E55B65CA72DE}" type="pres">
      <dgm:prSet presAssocID="{1EC7F378-B9BA-4CEE-AC9E-07D4ED2D617E}" presName="root2" presStyleCnt="0"/>
      <dgm:spPr/>
    </dgm:pt>
    <dgm:pt modelId="{30E4CEEA-C15E-4270-B74E-18B50CBA4E1D}" type="pres">
      <dgm:prSet presAssocID="{1EC7F378-B9BA-4CEE-AC9E-07D4ED2D617E}" presName="LevelTwoTextNode" presStyleLbl="node2" presStyleIdx="3" presStyleCnt="7" custScaleX="544804" custLinFactNeighborX="2181">
        <dgm:presLayoutVars>
          <dgm:chPref val="3"/>
        </dgm:presLayoutVars>
      </dgm:prSet>
      <dgm:spPr/>
    </dgm:pt>
    <dgm:pt modelId="{88F17709-0922-4A2C-8E7F-88AC66DFFE34}" type="pres">
      <dgm:prSet presAssocID="{1EC7F378-B9BA-4CEE-AC9E-07D4ED2D617E}" presName="level3hierChild" presStyleCnt="0"/>
      <dgm:spPr/>
    </dgm:pt>
    <dgm:pt modelId="{8BA49767-D642-4508-98AF-49ABC22C3DD1}" type="pres">
      <dgm:prSet presAssocID="{7BA11F64-300A-47B9-8B97-7EA630183882}" presName="conn2-1" presStyleLbl="parChTrans1D2" presStyleIdx="4" presStyleCnt="7"/>
      <dgm:spPr/>
    </dgm:pt>
    <dgm:pt modelId="{676E80AB-72D2-43D0-BA16-6CEB0AC43FFF}" type="pres">
      <dgm:prSet presAssocID="{7BA11F64-300A-47B9-8B97-7EA630183882}" presName="connTx" presStyleLbl="parChTrans1D2" presStyleIdx="4" presStyleCnt="7"/>
      <dgm:spPr/>
    </dgm:pt>
    <dgm:pt modelId="{FACE782E-392C-43DC-8DB4-D2D4BD98E7B5}" type="pres">
      <dgm:prSet presAssocID="{56146E80-A74E-41D0-A21B-D8BFF18A214C}" presName="root2" presStyleCnt="0"/>
      <dgm:spPr/>
    </dgm:pt>
    <dgm:pt modelId="{EB6DCDAA-6F11-46C7-B21C-F0BF1F520C79}" type="pres">
      <dgm:prSet presAssocID="{56146E80-A74E-41D0-A21B-D8BFF18A214C}" presName="LevelTwoTextNode" presStyleLbl="node2" presStyleIdx="4" presStyleCnt="7" custScaleX="544353">
        <dgm:presLayoutVars>
          <dgm:chPref val="3"/>
        </dgm:presLayoutVars>
      </dgm:prSet>
      <dgm:spPr/>
    </dgm:pt>
    <dgm:pt modelId="{BCC6A884-E927-48D9-A8B5-90121278EBF8}" type="pres">
      <dgm:prSet presAssocID="{56146E80-A74E-41D0-A21B-D8BFF18A214C}" presName="level3hierChild" presStyleCnt="0"/>
      <dgm:spPr/>
    </dgm:pt>
    <dgm:pt modelId="{B7E2F148-F415-491D-8E0A-376A98752076}" type="pres">
      <dgm:prSet presAssocID="{85AC786D-C25C-4648-9436-A9BE3BD606B6}" presName="conn2-1" presStyleLbl="parChTrans1D2" presStyleIdx="5" presStyleCnt="7"/>
      <dgm:spPr/>
    </dgm:pt>
    <dgm:pt modelId="{6108F820-E15D-4DD8-83BE-0144C52052C0}" type="pres">
      <dgm:prSet presAssocID="{85AC786D-C25C-4648-9436-A9BE3BD606B6}" presName="connTx" presStyleLbl="parChTrans1D2" presStyleIdx="5" presStyleCnt="7"/>
      <dgm:spPr/>
    </dgm:pt>
    <dgm:pt modelId="{1D7CCC2F-F46D-45A3-9DA5-BF57AD7F56FC}" type="pres">
      <dgm:prSet presAssocID="{BCAE79FB-C720-4BE6-877F-44FBA992D68B}" presName="root2" presStyleCnt="0"/>
      <dgm:spPr/>
    </dgm:pt>
    <dgm:pt modelId="{BAFB2246-D6EF-47E3-BD21-A0A496871402}" type="pres">
      <dgm:prSet presAssocID="{BCAE79FB-C720-4BE6-877F-44FBA992D68B}" presName="LevelTwoTextNode" presStyleLbl="node2" presStyleIdx="5" presStyleCnt="7" custScaleX="546256">
        <dgm:presLayoutVars>
          <dgm:chPref val="3"/>
        </dgm:presLayoutVars>
      </dgm:prSet>
      <dgm:spPr/>
    </dgm:pt>
    <dgm:pt modelId="{3671FFC2-D8A8-490A-A60F-025EC66E44E3}" type="pres">
      <dgm:prSet presAssocID="{BCAE79FB-C720-4BE6-877F-44FBA992D68B}" presName="level3hierChild" presStyleCnt="0"/>
      <dgm:spPr/>
    </dgm:pt>
    <dgm:pt modelId="{819F2ABB-B9FB-47AE-8ECD-A8C9394757E4}" type="pres">
      <dgm:prSet presAssocID="{84CD2567-989E-4915-B608-17BA46B563E7}" presName="conn2-1" presStyleLbl="parChTrans1D2" presStyleIdx="6" presStyleCnt="7"/>
      <dgm:spPr/>
    </dgm:pt>
    <dgm:pt modelId="{51EFCF8F-96A7-49E3-BB92-50A3B1A8CAC2}" type="pres">
      <dgm:prSet presAssocID="{84CD2567-989E-4915-B608-17BA46B563E7}" presName="connTx" presStyleLbl="parChTrans1D2" presStyleIdx="6" presStyleCnt="7"/>
      <dgm:spPr/>
    </dgm:pt>
    <dgm:pt modelId="{61705F3A-B9B9-4709-932C-6A42AD4858A1}" type="pres">
      <dgm:prSet presAssocID="{9551B2C4-A04A-46EB-B8A1-3FC4243FA9C6}" presName="root2" presStyleCnt="0"/>
      <dgm:spPr/>
    </dgm:pt>
    <dgm:pt modelId="{07016BA8-3991-4420-BF3A-5D584645FA1F}" type="pres">
      <dgm:prSet presAssocID="{9551B2C4-A04A-46EB-B8A1-3FC4243FA9C6}" presName="LevelTwoTextNode" presStyleLbl="node2" presStyleIdx="6" presStyleCnt="7" custScaleX="547257">
        <dgm:presLayoutVars>
          <dgm:chPref val="3"/>
        </dgm:presLayoutVars>
      </dgm:prSet>
      <dgm:spPr/>
    </dgm:pt>
    <dgm:pt modelId="{72D7635A-83B9-4319-A78D-84A7CDDEDFCB}" type="pres">
      <dgm:prSet presAssocID="{9551B2C4-A04A-46EB-B8A1-3FC4243FA9C6}" presName="level3hierChild" presStyleCnt="0"/>
      <dgm:spPr/>
    </dgm:pt>
  </dgm:ptLst>
  <dgm:cxnLst>
    <dgm:cxn modelId="{69039901-5DE7-4962-859A-B88602B95D64}" type="presOf" srcId="{C20E892D-8C4C-48AE-B0A2-CADFE8C6F154}" destId="{9F5218FE-A607-453D-BACF-55343DB6B5D1}" srcOrd="0" destOrd="0" presId="urn:microsoft.com/office/officeart/2008/layout/HorizontalMultiLevelHierarchy"/>
    <dgm:cxn modelId="{F1777322-164F-44F4-B1E7-D963B15E69AB}" type="presOf" srcId="{1EC7F378-B9BA-4CEE-AC9E-07D4ED2D617E}" destId="{30E4CEEA-C15E-4270-B74E-18B50CBA4E1D}" srcOrd="0" destOrd="0" presId="urn:microsoft.com/office/officeart/2008/layout/HorizontalMultiLevelHierarchy"/>
    <dgm:cxn modelId="{BFD47124-1E21-40A4-B391-DF16EF658F7C}" type="presOf" srcId="{9CACC61E-E03A-40F3-8FC4-506CAEB8831D}" destId="{A865699F-A675-469E-8F6A-8C71819DD259}" srcOrd="0" destOrd="0" presId="urn:microsoft.com/office/officeart/2008/layout/HorizontalMultiLevelHierarchy"/>
    <dgm:cxn modelId="{56C1762F-3860-414E-BECD-C37FA9C68549}" type="presOf" srcId="{7BA11F64-300A-47B9-8B97-7EA630183882}" destId="{676E80AB-72D2-43D0-BA16-6CEB0AC43FFF}" srcOrd="1" destOrd="0" presId="urn:microsoft.com/office/officeart/2008/layout/HorizontalMultiLevelHierarchy"/>
    <dgm:cxn modelId="{64B3FA34-7771-4D63-98DC-711C1794209A}" type="presOf" srcId="{8E077EC9-212B-49C7-9F3F-0EFDC184C694}" destId="{47832488-2145-48F6-A064-202BA2FF9930}" srcOrd="0" destOrd="0" presId="urn:microsoft.com/office/officeart/2008/layout/HorizontalMultiLevelHierarchy"/>
    <dgm:cxn modelId="{CDC37035-1A35-41DD-9CB0-96D523B84D69}" type="presOf" srcId="{DAD3371A-065B-49BC-B63A-CFE5A0F878A8}" destId="{7CF6738D-04A3-44EA-98FB-1030DB11FCEA}" srcOrd="1" destOrd="0" presId="urn:microsoft.com/office/officeart/2008/layout/HorizontalMultiLevelHierarchy"/>
    <dgm:cxn modelId="{98C4C25B-4643-4B01-BA00-822CBC64119D}" type="presOf" srcId="{85AC786D-C25C-4648-9436-A9BE3BD606B6}" destId="{6108F820-E15D-4DD8-83BE-0144C52052C0}" srcOrd="1" destOrd="0" presId="urn:microsoft.com/office/officeart/2008/layout/HorizontalMultiLevelHierarchy"/>
    <dgm:cxn modelId="{B393EE66-457D-499F-95B0-81DF58FCE061}" type="presOf" srcId="{84CD2567-989E-4915-B608-17BA46B563E7}" destId="{51EFCF8F-96A7-49E3-BB92-50A3B1A8CAC2}" srcOrd="1" destOrd="0" presId="urn:microsoft.com/office/officeart/2008/layout/HorizontalMultiLevelHierarchy"/>
    <dgm:cxn modelId="{F0003F6B-3E79-4C7D-A721-DB47D74B4B4C}" srcId="{8E077EC9-212B-49C7-9F3F-0EFDC184C694}" destId="{9CACC61E-E03A-40F3-8FC4-506CAEB8831D}" srcOrd="0" destOrd="0" parTransId="{51434C14-A557-4C61-939E-7D8876E635BC}" sibTransId="{830EB2C4-A9D3-45D6-9FA7-F9F51C2B7654}"/>
    <dgm:cxn modelId="{ABC41E72-7A9F-4985-BD71-4B4024F95496}" type="presOf" srcId="{84CD2567-989E-4915-B608-17BA46B563E7}" destId="{819F2ABB-B9FB-47AE-8ECD-A8C9394757E4}" srcOrd="0" destOrd="0" presId="urn:microsoft.com/office/officeart/2008/layout/HorizontalMultiLevelHierarchy"/>
    <dgm:cxn modelId="{56578959-F4F1-44D1-9992-9897ECF65682}" type="presOf" srcId="{F3392850-6674-4977-90BC-AD61EC07A7B1}" destId="{CD06D673-DD86-40FE-8020-BD327E03F261}" srcOrd="0" destOrd="0" presId="urn:microsoft.com/office/officeart/2008/layout/HorizontalMultiLevelHierarchy"/>
    <dgm:cxn modelId="{3EA6B47A-F05B-4AAA-9BDC-C874E2711867}" type="presOf" srcId="{7F4A4249-7492-4076-BC05-7C5E15D26BB1}" destId="{B466C83F-688C-424C-A967-5CEF725218DF}" srcOrd="0" destOrd="0" presId="urn:microsoft.com/office/officeart/2008/layout/HorizontalMultiLevelHierarchy"/>
    <dgm:cxn modelId="{CDDB017D-3B6E-4CB1-B078-668B1FAEB396}" srcId="{9CACC61E-E03A-40F3-8FC4-506CAEB8831D}" destId="{1EC7F378-B9BA-4CEE-AC9E-07D4ED2D617E}" srcOrd="3" destOrd="0" parTransId="{F3392850-6674-4977-90BC-AD61EC07A7B1}" sibTransId="{D84789DA-EA50-40DD-B531-6163F336EF9F}"/>
    <dgm:cxn modelId="{1434EE81-5DA9-4096-9F9F-97416AB72A34}" type="presOf" srcId="{BCAE79FB-C720-4BE6-877F-44FBA992D68B}" destId="{BAFB2246-D6EF-47E3-BD21-A0A496871402}" srcOrd="0" destOrd="0" presId="urn:microsoft.com/office/officeart/2008/layout/HorizontalMultiLevelHierarchy"/>
    <dgm:cxn modelId="{6D203D84-9278-47CD-8E5C-A27D0346EC13}" type="presOf" srcId="{18817662-F001-41E6-AD55-7E0EC6169140}" destId="{F6DD52A3-54D2-4724-B4CD-3E75595260BF}" srcOrd="0" destOrd="0" presId="urn:microsoft.com/office/officeart/2008/layout/HorizontalMultiLevelHierarchy"/>
    <dgm:cxn modelId="{291CF589-4B0F-4638-B1B4-CC2EACA2987B}" srcId="{9CACC61E-E03A-40F3-8FC4-506CAEB8831D}" destId="{C20E892D-8C4C-48AE-B0A2-CADFE8C6F154}" srcOrd="1" destOrd="0" parTransId="{47FEE3C6-20B1-48F3-B3A5-E56017490F5B}" sibTransId="{DDAC956B-9935-485E-AB81-5C7BCDB7AC21}"/>
    <dgm:cxn modelId="{BBA03896-4788-433C-A0E6-DBC5B5C2E770}" srcId="{9CACC61E-E03A-40F3-8FC4-506CAEB8831D}" destId="{18817662-F001-41E6-AD55-7E0EC6169140}" srcOrd="0" destOrd="0" parTransId="{DAD3371A-065B-49BC-B63A-CFE5A0F878A8}" sibTransId="{12A47E9B-AC5A-4D07-802D-74791EAA4376}"/>
    <dgm:cxn modelId="{DDF8E59E-B465-4DCF-8FCF-1BC71EC24614}" type="presOf" srcId="{088EA758-941D-404C-9E61-53230397F9E5}" destId="{C4065ED0-6D9D-425B-91DA-173EEE51C608}" srcOrd="1" destOrd="0" presId="urn:microsoft.com/office/officeart/2008/layout/HorizontalMultiLevelHierarchy"/>
    <dgm:cxn modelId="{1742BAA6-1537-4201-BDB3-B6553EC8F914}" type="presOf" srcId="{F3392850-6674-4977-90BC-AD61EC07A7B1}" destId="{79268D92-121E-49DF-B488-23B26F591188}" srcOrd="1" destOrd="0" presId="urn:microsoft.com/office/officeart/2008/layout/HorizontalMultiLevelHierarchy"/>
    <dgm:cxn modelId="{1877DCB6-1E70-4DDD-A652-115BEF49914C}" srcId="{9CACC61E-E03A-40F3-8FC4-506CAEB8831D}" destId="{BCAE79FB-C720-4BE6-877F-44FBA992D68B}" srcOrd="5" destOrd="0" parTransId="{85AC786D-C25C-4648-9436-A9BE3BD606B6}" sibTransId="{0FCFDC44-A087-4C3F-A63D-7478D9D7B1CE}"/>
    <dgm:cxn modelId="{BB02CEBD-C6C4-4E17-97D8-392ABDD6A9FD}" type="presOf" srcId="{088EA758-941D-404C-9E61-53230397F9E5}" destId="{5773D590-5F60-4E68-A0E8-DADA15381CF0}" srcOrd="0" destOrd="0" presId="urn:microsoft.com/office/officeart/2008/layout/HorizontalMultiLevelHierarchy"/>
    <dgm:cxn modelId="{0611A3C3-2E33-4485-85FE-ED8559DC9CDF}" type="presOf" srcId="{7BA11F64-300A-47B9-8B97-7EA630183882}" destId="{8BA49767-D642-4508-98AF-49ABC22C3DD1}" srcOrd="0" destOrd="0" presId="urn:microsoft.com/office/officeart/2008/layout/HorizontalMultiLevelHierarchy"/>
    <dgm:cxn modelId="{C8267DC5-B479-45A2-B672-4456E2F89C7A}" type="presOf" srcId="{47FEE3C6-20B1-48F3-B3A5-E56017490F5B}" destId="{8538DA84-0020-4FC5-83F0-24843E5348A9}" srcOrd="0" destOrd="0" presId="urn:microsoft.com/office/officeart/2008/layout/HorizontalMultiLevelHierarchy"/>
    <dgm:cxn modelId="{F9C24AD0-A689-4875-8C44-D3D778C3F87C}" srcId="{9CACC61E-E03A-40F3-8FC4-506CAEB8831D}" destId="{9551B2C4-A04A-46EB-B8A1-3FC4243FA9C6}" srcOrd="6" destOrd="0" parTransId="{84CD2567-989E-4915-B608-17BA46B563E7}" sibTransId="{47F5FA36-B90A-4BF3-9848-F40F33EDE81A}"/>
    <dgm:cxn modelId="{181CF5D7-0213-43A7-85CD-73C275C4057E}" type="presOf" srcId="{9551B2C4-A04A-46EB-B8A1-3FC4243FA9C6}" destId="{07016BA8-3991-4420-BF3A-5D584645FA1F}" srcOrd="0" destOrd="0" presId="urn:microsoft.com/office/officeart/2008/layout/HorizontalMultiLevelHierarchy"/>
    <dgm:cxn modelId="{AF1786DB-E9B3-419F-A91E-DD50F4CE986C}" type="presOf" srcId="{85AC786D-C25C-4648-9436-A9BE3BD606B6}" destId="{B7E2F148-F415-491D-8E0A-376A98752076}" srcOrd="0" destOrd="0" presId="urn:microsoft.com/office/officeart/2008/layout/HorizontalMultiLevelHierarchy"/>
    <dgm:cxn modelId="{BECD3CDE-C02A-4556-A9D3-D6FFAD65C4FF}" srcId="{9CACC61E-E03A-40F3-8FC4-506CAEB8831D}" destId="{56146E80-A74E-41D0-A21B-D8BFF18A214C}" srcOrd="4" destOrd="0" parTransId="{7BA11F64-300A-47B9-8B97-7EA630183882}" sibTransId="{4681676E-D08F-45BE-ABDB-52442151F8FF}"/>
    <dgm:cxn modelId="{701BE3E6-3E12-4CDE-8B56-647B0C456597}" type="presOf" srcId="{56146E80-A74E-41D0-A21B-D8BFF18A214C}" destId="{EB6DCDAA-6F11-46C7-B21C-F0BF1F520C79}" srcOrd="0" destOrd="0" presId="urn:microsoft.com/office/officeart/2008/layout/HorizontalMultiLevelHierarchy"/>
    <dgm:cxn modelId="{CC8167F0-790B-4180-B353-A1CD25D84ED5}" type="presOf" srcId="{DAD3371A-065B-49BC-B63A-CFE5A0F878A8}" destId="{EAC45EE2-BAE8-4BA8-958C-3CDF070EB359}" srcOrd="0" destOrd="0" presId="urn:microsoft.com/office/officeart/2008/layout/HorizontalMultiLevelHierarchy"/>
    <dgm:cxn modelId="{34AE50F0-52E8-4E46-96C5-A68567178163}" type="presOf" srcId="{47FEE3C6-20B1-48F3-B3A5-E56017490F5B}" destId="{581FED45-FD44-4C1F-8639-9CACA54596CC}" srcOrd="1" destOrd="0" presId="urn:microsoft.com/office/officeart/2008/layout/HorizontalMultiLevelHierarchy"/>
    <dgm:cxn modelId="{C4BAE2FA-E547-47A1-8E32-680545A0DFCC}" srcId="{9CACC61E-E03A-40F3-8FC4-506CAEB8831D}" destId="{7F4A4249-7492-4076-BC05-7C5E15D26BB1}" srcOrd="2" destOrd="0" parTransId="{088EA758-941D-404C-9E61-53230397F9E5}" sibTransId="{20D20F5B-07FC-4BF8-86CB-78EC2E6B8469}"/>
    <dgm:cxn modelId="{2ABE6DDA-D450-4A13-ABF6-59727F69C620}" type="presParOf" srcId="{47832488-2145-48F6-A064-202BA2FF9930}" destId="{F051BEE7-B294-47F6-B83D-8BDC41F1A84B}" srcOrd="0" destOrd="0" presId="urn:microsoft.com/office/officeart/2008/layout/HorizontalMultiLevelHierarchy"/>
    <dgm:cxn modelId="{F2522385-9F0C-4B68-A0B5-58C021838689}" type="presParOf" srcId="{F051BEE7-B294-47F6-B83D-8BDC41F1A84B}" destId="{A865699F-A675-469E-8F6A-8C71819DD259}" srcOrd="0" destOrd="0" presId="urn:microsoft.com/office/officeart/2008/layout/HorizontalMultiLevelHierarchy"/>
    <dgm:cxn modelId="{40C3906A-C47B-43E1-811A-700204FA0154}" type="presParOf" srcId="{F051BEE7-B294-47F6-B83D-8BDC41F1A84B}" destId="{77F1BC23-5899-4B27-9922-37EDC8C0F4AF}" srcOrd="1" destOrd="0" presId="urn:microsoft.com/office/officeart/2008/layout/HorizontalMultiLevelHierarchy"/>
    <dgm:cxn modelId="{2EF8AC45-6F8A-41C1-B9CE-D269AB8FE220}" type="presParOf" srcId="{77F1BC23-5899-4B27-9922-37EDC8C0F4AF}" destId="{EAC45EE2-BAE8-4BA8-958C-3CDF070EB359}" srcOrd="0" destOrd="0" presId="urn:microsoft.com/office/officeart/2008/layout/HorizontalMultiLevelHierarchy"/>
    <dgm:cxn modelId="{1EF4E104-1DB1-49FB-A15F-6D24F77A33DA}" type="presParOf" srcId="{EAC45EE2-BAE8-4BA8-958C-3CDF070EB359}" destId="{7CF6738D-04A3-44EA-98FB-1030DB11FCEA}" srcOrd="0" destOrd="0" presId="urn:microsoft.com/office/officeart/2008/layout/HorizontalMultiLevelHierarchy"/>
    <dgm:cxn modelId="{5BA9CD6B-CD93-4C04-84A7-846E5D58F6A9}" type="presParOf" srcId="{77F1BC23-5899-4B27-9922-37EDC8C0F4AF}" destId="{FEBA693C-251B-4F36-817F-9B9831C2BB0D}" srcOrd="1" destOrd="0" presId="urn:microsoft.com/office/officeart/2008/layout/HorizontalMultiLevelHierarchy"/>
    <dgm:cxn modelId="{5D24A338-EB31-4380-A3E4-0A458B7E6EE2}" type="presParOf" srcId="{FEBA693C-251B-4F36-817F-9B9831C2BB0D}" destId="{F6DD52A3-54D2-4724-B4CD-3E75595260BF}" srcOrd="0" destOrd="0" presId="urn:microsoft.com/office/officeart/2008/layout/HorizontalMultiLevelHierarchy"/>
    <dgm:cxn modelId="{171C0828-89D6-4A33-9434-ADCF67277E8D}" type="presParOf" srcId="{FEBA693C-251B-4F36-817F-9B9831C2BB0D}" destId="{18B1767C-20C6-4E8D-BE94-3E0764520794}" srcOrd="1" destOrd="0" presId="urn:microsoft.com/office/officeart/2008/layout/HorizontalMultiLevelHierarchy"/>
    <dgm:cxn modelId="{A0B6160F-7EEB-4BDE-BE4D-5C59682BEB12}" type="presParOf" srcId="{77F1BC23-5899-4B27-9922-37EDC8C0F4AF}" destId="{8538DA84-0020-4FC5-83F0-24843E5348A9}" srcOrd="2" destOrd="0" presId="urn:microsoft.com/office/officeart/2008/layout/HorizontalMultiLevelHierarchy"/>
    <dgm:cxn modelId="{AF735DE1-9F34-433F-BCF2-7D45DF04166C}" type="presParOf" srcId="{8538DA84-0020-4FC5-83F0-24843E5348A9}" destId="{581FED45-FD44-4C1F-8639-9CACA54596CC}" srcOrd="0" destOrd="0" presId="urn:microsoft.com/office/officeart/2008/layout/HorizontalMultiLevelHierarchy"/>
    <dgm:cxn modelId="{779AEF86-A078-4617-8AC8-8762775A1CBF}" type="presParOf" srcId="{77F1BC23-5899-4B27-9922-37EDC8C0F4AF}" destId="{8C0964A0-2FAD-4B03-AFD6-99EE61C8FF32}" srcOrd="3" destOrd="0" presId="urn:microsoft.com/office/officeart/2008/layout/HorizontalMultiLevelHierarchy"/>
    <dgm:cxn modelId="{76A87FFD-9C2C-46E8-B19D-8B2E68BE7C4F}" type="presParOf" srcId="{8C0964A0-2FAD-4B03-AFD6-99EE61C8FF32}" destId="{9F5218FE-A607-453D-BACF-55343DB6B5D1}" srcOrd="0" destOrd="0" presId="urn:microsoft.com/office/officeart/2008/layout/HorizontalMultiLevelHierarchy"/>
    <dgm:cxn modelId="{FCA13BD3-0AE9-4979-ADEE-D7471B740584}" type="presParOf" srcId="{8C0964A0-2FAD-4B03-AFD6-99EE61C8FF32}" destId="{B6966945-D986-4ADE-BC66-B73574B9181C}" srcOrd="1" destOrd="0" presId="urn:microsoft.com/office/officeart/2008/layout/HorizontalMultiLevelHierarchy"/>
    <dgm:cxn modelId="{A953B64A-6F2F-489A-BBF8-FFC8DF693FA7}" type="presParOf" srcId="{77F1BC23-5899-4B27-9922-37EDC8C0F4AF}" destId="{5773D590-5F60-4E68-A0E8-DADA15381CF0}" srcOrd="4" destOrd="0" presId="urn:microsoft.com/office/officeart/2008/layout/HorizontalMultiLevelHierarchy"/>
    <dgm:cxn modelId="{F8FEDDB9-7636-4AFC-B6C0-A00751EE8D67}" type="presParOf" srcId="{5773D590-5F60-4E68-A0E8-DADA15381CF0}" destId="{C4065ED0-6D9D-425B-91DA-173EEE51C608}" srcOrd="0" destOrd="0" presId="urn:microsoft.com/office/officeart/2008/layout/HorizontalMultiLevelHierarchy"/>
    <dgm:cxn modelId="{6F2FBC83-51C2-40CC-BFFC-B7487A239E5B}" type="presParOf" srcId="{77F1BC23-5899-4B27-9922-37EDC8C0F4AF}" destId="{ACFFB633-5E54-4720-BA1B-E65B2458C9A6}" srcOrd="5" destOrd="0" presId="urn:microsoft.com/office/officeart/2008/layout/HorizontalMultiLevelHierarchy"/>
    <dgm:cxn modelId="{7DB89D03-5727-49C8-8E69-8792BECA4B04}" type="presParOf" srcId="{ACFFB633-5E54-4720-BA1B-E65B2458C9A6}" destId="{B466C83F-688C-424C-A967-5CEF725218DF}" srcOrd="0" destOrd="0" presId="urn:microsoft.com/office/officeart/2008/layout/HorizontalMultiLevelHierarchy"/>
    <dgm:cxn modelId="{CC371FCF-DC0D-4CE3-A19E-B8B3D2B7DACB}" type="presParOf" srcId="{ACFFB633-5E54-4720-BA1B-E65B2458C9A6}" destId="{D516537D-180A-430B-AF25-AF046D174440}" srcOrd="1" destOrd="0" presId="urn:microsoft.com/office/officeart/2008/layout/HorizontalMultiLevelHierarchy"/>
    <dgm:cxn modelId="{75A09E73-88F9-482C-802D-EF448EAAC2FC}" type="presParOf" srcId="{77F1BC23-5899-4B27-9922-37EDC8C0F4AF}" destId="{CD06D673-DD86-40FE-8020-BD327E03F261}" srcOrd="6" destOrd="0" presId="urn:microsoft.com/office/officeart/2008/layout/HorizontalMultiLevelHierarchy"/>
    <dgm:cxn modelId="{EFD4D6C0-F283-498B-8694-A817617BD67F}" type="presParOf" srcId="{CD06D673-DD86-40FE-8020-BD327E03F261}" destId="{79268D92-121E-49DF-B488-23B26F591188}" srcOrd="0" destOrd="0" presId="urn:microsoft.com/office/officeart/2008/layout/HorizontalMultiLevelHierarchy"/>
    <dgm:cxn modelId="{8FF70BBD-1735-46CE-B10D-D1B5C6C26724}" type="presParOf" srcId="{77F1BC23-5899-4B27-9922-37EDC8C0F4AF}" destId="{7D9F612F-629C-4A4E-A73A-E55B65CA72DE}" srcOrd="7" destOrd="0" presId="urn:microsoft.com/office/officeart/2008/layout/HorizontalMultiLevelHierarchy"/>
    <dgm:cxn modelId="{ADE559E2-AFCA-4585-8DD7-DCD12145491A}" type="presParOf" srcId="{7D9F612F-629C-4A4E-A73A-E55B65CA72DE}" destId="{30E4CEEA-C15E-4270-B74E-18B50CBA4E1D}" srcOrd="0" destOrd="0" presId="urn:microsoft.com/office/officeart/2008/layout/HorizontalMultiLevelHierarchy"/>
    <dgm:cxn modelId="{7B7FACBB-FFEA-49F1-B932-B6282D38B07D}" type="presParOf" srcId="{7D9F612F-629C-4A4E-A73A-E55B65CA72DE}" destId="{88F17709-0922-4A2C-8E7F-88AC66DFFE34}" srcOrd="1" destOrd="0" presId="urn:microsoft.com/office/officeart/2008/layout/HorizontalMultiLevelHierarchy"/>
    <dgm:cxn modelId="{EE63309E-178B-4504-802F-43CE000CA31A}" type="presParOf" srcId="{77F1BC23-5899-4B27-9922-37EDC8C0F4AF}" destId="{8BA49767-D642-4508-98AF-49ABC22C3DD1}" srcOrd="8" destOrd="0" presId="urn:microsoft.com/office/officeart/2008/layout/HorizontalMultiLevelHierarchy"/>
    <dgm:cxn modelId="{896A28DC-895E-4BA0-8A02-E225A9868C6A}" type="presParOf" srcId="{8BA49767-D642-4508-98AF-49ABC22C3DD1}" destId="{676E80AB-72D2-43D0-BA16-6CEB0AC43FFF}" srcOrd="0" destOrd="0" presId="urn:microsoft.com/office/officeart/2008/layout/HorizontalMultiLevelHierarchy"/>
    <dgm:cxn modelId="{0357F121-4F3D-484E-9076-338194E6BD73}" type="presParOf" srcId="{77F1BC23-5899-4B27-9922-37EDC8C0F4AF}" destId="{FACE782E-392C-43DC-8DB4-D2D4BD98E7B5}" srcOrd="9" destOrd="0" presId="urn:microsoft.com/office/officeart/2008/layout/HorizontalMultiLevelHierarchy"/>
    <dgm:cxn modelId="{698A9871-1FF9-4AF9-B95E-64F08AC3DFB6}" type="presParOf" srcId="{FACE782E-392C-43DC-8DB4-D2D4BD98E7B5}" destId="{EB6DCDAA-6F11-46C7-B21C-F0BF1F520C79}" srcOrd="0" destOrd="0" presId="urn:microsoft.com/office/officeart/2008/layout/HorizontalMultiLevelHierarchy"/>
    <dgm:cxn modelId="{9A484CD7-C4A6-4B54-A403-7FEF08B8DBE3}" type="presParOf" srcId="{FACE782E-392C-43DC-8DB4-D2D4BD98E7B5}" destId="{BCC6A884-E927-48D9-A8B5-90121278EBF8}" srcOrd="1" destOrd="0" presId="urn:microsoft.com/office/officeart/2008/layout/HorizontalMultiLevelHierarchy"/>
    <dgm:cxn modelId="{FE2F5080-F68A-4E84-BBCE-777EA1956075}" type="presParOf" srcId="{77F1BC23-5899-4B27-9922-37EDC8C0F4AF}" destId="{B7E2F148-F415-491D-8E0A-376A98752076}" srcOrd="10" destOrd="0" presId="urn:microsoft.com/office/officeart/2008/layout/HorizontalMultiLevelHierarchy"/>
    <dgm:cxn modelId="{4E80B58B-DCC7-4AE3-95A3-761C0B5CDE72}" type="presParOf" srcId="{B7E2F148-F415-491D-8E0A-376A98752076}" destId="{6108F820-E15D-4DD8-83BE-0144C52052C0}" srcOrd="0" destOrd="0" presId="urn:microsoft.com/office/officeart/2008/layout/HorizontalMultiLevelHierarchy"/>
    <dgm:cxn modelId="{FCA08F10-4735-4B37-801B-2A63DBFED746}" type="presParOf" srcId="{77F1BC23-5899-4B27-9922-37EDC8C0F4AF}" destId="{1D7CCC2F-F46D-45A3-9DA5-BF57AD7F56FC}" srcOrd="11" destOrd="0" presId="urn:microsoft.com/office/officeart/2008/layout/HorizontalMultiLevelHierarchy"/>
    <dgm:cxn modelId="{D3E3A4A0-3C23-49FE-9341-A8D4DDBE042F}" type="presParOf" srcId="{1D7CCC2F-F46D-45A3-9DA5-BF57AD7F56FC}" destId="{BAFB2246-D6EF-47E3-BD21-A0A496871402}" srcOrd="0" destOrd="0" presId="urn:microsoft.com/office/officeart/2008/layout/HorizontalMultiLevelHierarchy"/>
    <dgm:cxn modelId="{F563849F-FCD3-459C-8CE2-3CAAAF69BE2B}" type="presParOf" srcId="{1D7CCC2F-F46D-45A3-9DA5-BF57AD7F56FC}" destId="{3671FFC2-D8A8-490A-A60F-025EC66E44E3}" srcOrd="1" destOrd="0" presId="urn:microsoft.com/office/officeart/2008/layout/HorizontalMultiLevelHierarchy"/>
    <dgm:cxn modelId="{C1D75418-3185-43F7-B4E6-FF4EE54A8621}" type="presParOf" srcId="{77F1BC23-5899-4B27-9922-37EDC8C0F4AF}" destId="{819F2ABB-B9FB-47AE-8ECD-A8C9394757E4}" srcOrd="12" destOrd="0" presId="urn:microsoft.com/office/officeart/2008/layout/HorizontalMultiLevelHierarchy"/>
    <dgm:cxn modelId="{065F0BAB-4975-4822-B041-5B21F07A6D9F}" type="presParOf" srcId="{819F2ABB-B9FB-47AE-8ECD-A8C9394757E4}" destId="{51EFCF8F-96A7-49E3-BB92-50A3B1A8CAC2}" srcOrd="0" destOrd="0" presId="urn:microsoft.com/office/officeart/2008/layout/HorizontalMultiLevelHierarchy"/>
    <dgm:cxn modelId="{E419A90D-8EFE-4C09-905E-4113940CAC43}" type="presParOf" srcId="{77F1BC23-5899-4B27-9922-37EDC8C0F4AF}" destId="{61705F3A-B9B9-4709-932C-6A42AD4858A1}" srcOrd="13" destOrd="0" presId="urn:microsoft.com/office/officeart/2008/layout/HorizontalMultiLevelHierarchy"/>
    <dgm:cxn modelId="{597C8C3D-5EA1-45E2-99C0-8B6DEFA77553}" type="presParOf" srcId="{61705F3A-B9B9-4709-932C-6A42AD4858A1}" destId="{07016BA8-3991-4420-BF3A-5D584645FA1F}" srcOrd="0" destOrd="0" presId="urn:microsoft.com/office/officeart/2008/layout/HorizontalMultiLevelHierarchy"/>
    <dgm:cxn modelId="{80CABBB2-0D89-4856-B622-E6E88B1223DC}" type="presParOf" srcId="{61705F3A-B9B9-4709-932C-6A42AD4858A1}" destId="{72D7635A-83B9-4319-A78D-84A7CDDEDF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D6B508-6C4E-4516-910E-4F6D33903D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AE8B75-C68D-4453-9237-9FD46614BC78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</a:p>
      </dgm:t>
    </dgm:pt>
    <dgm:pt modelId="{7B9C0D19-6384-4ACD-9D80-64CBC021E87F}" type="parTrans" cxnId="{846AFB92-77EA-47D4-A438-C385AC3D2B5C}">
      <dgm:prSet/>
      <dgm:spPr/>
      <dgm:t>
        <a:bodyPr/>
        <a:lstStyle/>
        <a:p>
          <a:endParaRPr lang="it-IT"/>
        </a:p>
      </dgm:t>
    </dgm:pt>
    <dgm:pt modelId="{D63B7183-58D4-4B55-95FB-A2B1465A5945}" type="sibTrans" cxnId="{846AFB92-77EA-47D4-A438-C385AC3D2B5C}">
      <dgm:prSet/>
      <dgm:spPr/>
      <dgm:t>
        <a:bodyPr/>
        <a:lstStyle/>
        <a:p>
          <a:endParaRPr lang="it-IT"/>
        </a:p>
      </dgm:t>
    </dgm:pt>
    <dgm:pt modelId="{5CAF8EB7-53CD-4B44-82D2-D245E3DBAF89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</a:p>
      </dgm:t>
    </dgm:pt>
    <dgm:pt modelId="{000396E0-F13F-45DF-AFB0-D92FBF1D7FB5}" type="parTrans" cxnId="{E7063726-20F4-43A3-9214-B2A8B98FB6A4}">
      <dgm:prSet/>
      <dgm:spPr/>
      <dgm:t>
        <a:bodyPr/>
        <a:lstStyle/>
        <a:p>
          <a:endParaRPr lang="it-IT"/>
        </a:p>
      </dgm:t>
    </dgm:pt>
    <dgm:pt modelId="{6AFFD796-14D5-40C1-9D0C-EEEEEA4A211C}" type="sibTrans" cxnId="{E7063726-20F4-43A3-9214-B2A8B98FB6A4}">
      <dgm:prSet/>
      <dgm:spPr/>
      <dgm:t>
        <a:bodyPr/>
        <a:lstStyle/>
        <a:p>
          <a:endParaRPr lang="it-IT"/>
        </a:p>
      </dgm:t>
    </dgm:pt>
    <dgm:pt modelId="{A3CAE939-913D-4929-A444-F02445FACD15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Agenzia per la mobilità Spa – 1,97%</a:t>
          </a:r>
        </a:p>
      </dgm:t>
    </dgm:pt>
    <dgm:pt modelId="{1C33889D-D8A1-41C8-AA71-6EE4FBB00B89}" type="parTrans" cxnId="{39D45FC1-493E-4D36-93DA-C90814097236}">
      <dgm:prSet/>
      <dgm:spPr/>
      <dgm:t>
        <a:bodyPr/>
        <a:lstStyle/>
        <a:p>
          <a:endParaRPr lang="it-IT"/>
        </a:p>
      </dgm:t>
    </dgm:pt>
    <dgm:pt modelId="{1FE5C6E4-741D-43AF-84FF-5974AEA35E77}" type="sibTrans" cxnId="{39D45FC1-493E-4D36-93DA-C90814097236}">
      <dgm:prSet/>
      <dgm:spPr/>
      <dgm:t>
        <a:bodyPr/>
        <a:lstStyle/>
        <a:p>
          <a:endParaRPr lang="it-IT"/>
        </a:p>
      </dgm:t>
    </dgm:pt>
    <dgm:pt modelId="{CD005B48-8703-4C09-AFB1-B78C30879246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09F502F7-9B39-4E93-B972-77FADF7A8FF3}" type="parTrans" cxnId="{DC2C6CB1-2EE2-4472-A8A8-AE45ABFF5F4F}">
      <dgm:prSet/>
      <dgm:spPr/>
      <dgm:t>
        <a:bodyPr/>
        <a:lstStyle/>
        <a:p>
          <a:endParaRPr lang="it-IT"/>
        </a:p>
      </dgm:t>
    </dgm:pt>
    <dgm:pt modelId="{FDD45D34-F0C8-470B-9EBA-4C9655D8BD94}" type="sibTrans" cxnId="{DC2C6CB1-2EE2-4472-A8A8-AE45ABFF5F4F}">
      <dgm:prSet/>
      <dgm:spPr/>
      <dgm:t>
        <a:bodyPr/>
        <a:lstStyle/>
        <a:p>
          <a:endParaRPr lang="it-IT"/>
        </a:p>
      </dgm:t>
    </dgm:pt>
    <dgm:pt modelId="{9323BE25-68F5-442B-8CA2-CBAB054A6A34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gm:t>
    </dgm:pt>
    <dgm:pt modelId="{0862C72B-43D9-44E0-AC6D-74CC8781D04A}" type="parTrans" cxnId="{5EFF6E19-8BF2-46AF-A4A8-90C54AA9C65F}">
      <dgm:prSet/>
      <dgm:spPr/>
      <dgm:t>
        <a:bodyPr/>
        <a:lstStyle/>
        <a:p>
          <a:endParaRPr lang="it-IT"/>
        </a:p>
      </dgm:t>
    </dgm:pt>
    <dgm:pt modelId="{E23F3B3D-0D0C-4452-BDC8-EC23844DE61E}" type="sibTrans" cxnId="{5EFF6E19-8BF2-46AF-A4A8-90C54AA9C65F}">
      <dgm:prSet/>
      <dgm:spPr/>
      <dgm:t>
        <a:bodyPr/>
        <a:lstStyle/>
        <a:p>
          <a:endParaRPr lang="it-IT"/>
        </a:p>
      </dgm:t>
    </dgm:pt>
    <dgm:pt modelId="{E011478A-1B55-4B0F-A4FD-746FB72A329F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000" b="1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000" b="1" dirty="0">
              <a:latin typeface="Arial" panose="020B0604020202020204" pitchFamily="34" charset="0"/>
              <a:cs typeface="Arial" panose="020B0604020202020204" pitchFamily="34" charset="0"/>
            </a:rPr>
            <a:t> Spa – 0,33%</a:t>
          </a:r>
        </a:p>
      </dgm:t>
    </dgm:pt>
    <dgm:pt modelId="{97887465-AD32-4252-B60E-A12DD31A2E6E}" type="parTrans" cxnId="{A165EF72-9D32-476C-B1FD-E9194264D71C}">
      <dgm:prSet/>
      <dgm:spPr/>
      <dgm:t>
        <a:bodyPr/>
        <a:lstStyle/>
        <a:p>
          <a:endParaRPr lang="it-IT"/>
        </a:p>
      </dgm:t>
    </dgm:pt>
    <dgm:pt modelId="{1CAE965A-76C8-448F-8490-D79D7A2E8527}" type="sibTrans" cxnId="{A165EF72-9D32-476C-B1FD-E9194264D71C}">
      <dgm:prSet/>
      <dgm:spPr/>
      <dgm:t>
        <a:bodyPr/>
        <a:lstStyle/>
        <a:p>
          <a:endParaRPr lang="it-IT"/>
        </a:p>
      </dgm:t>
    </dgm:pt>
    <dgm:pt modelId="{7ADF1B03-1E9E-406F-B39F-324C3FC3FECF}" type="pres">
      <dgm:prSet presAssocID="{AED6B508-6C4E-4516-910E-4F6D33903D48}" presName="linear" presStyleCnt="0">
        <dgm:presLayoutVars>
          <dgm:animLvl val="lvl"/>
          <dgm:resizeHandles val="exact"/>
        </dgm:presLayoutVars>
      </dgm:prSet>
      <dgm:spPr/>
    </dgm:pt>
    <dgm:pt modelId="{A64C264B-8CC2-4F59-ACEB-8C53ECFFD206}" type="pres">
      <dgm:prSet presAssocID="{0FAE8B75-C68D-4453-9237-9FD46614BC78}" presName="parentText" presStyleLbl="node1" presStyleIdx="0" presStyleCnt="6" custScaleX="47332" custScaleY="57108" custLinFactY="-70930" custLinFactNeighborX="-26334" custLinFactNeighborY="-100000">
        <dgm:presLayoutVars>
          <dgm:chMax val="0"/>
          <dgm:bulletEnabled val="1"/>
        </dgm:presLayoutVars>
      </dgm:prSet>
      <dgm:spPr/>
    </dgm:pt>
    <dgm:pt modelId="{A0AB1918-11F3-4731-BBF1-18E5CE1C883D}" type="pres">
      <dgm:prSet presAssocID="{D63B7183-58D4-4B55-95FB-A2B1465A5945}" presName="spacer" presStyleCnt="0"/>
      <dgm:spPr/>
    </dgm:pt>
    <dgm:pt modelId="{52E913DE-E799-4C50-858E-0F7D2544A6CD}" type="pres">
      <dgm:prSet presAssocID="{5CAF8EB7-53CD-4B44-82D2-D245E3DBAF89}" presName="parentText" presStyleLbl="node1" presStyleIdx="1" presStyleCnt="6" custScaleX="47332" custScaleY="47442" custLinFactNeighborX="-26334" custLinFactNeighborY="-29651">
        <dgm:presLayoutVars>
          <dgm:chMax val="0"/>
          <dgm:bulletEnabled val="1"/>
        </dgm:presLayoutVars>
      </dgm:prSet>
      <dgm:spPr/>
    </dgm:pt>
    <dgm:pt modelId="{4CC5F64F-1B09-4914-8453-D62718EB8A58}" type="pres">
      <dgm:prSet presAssocID="{6AFFD796-14D5-40C1-9D0C-EEEEEA4A211C}" presName="spacer" presStyleCnt="0"/>
      <dgm:spPr/>
    </dgm:pt>
    <dgm:pt modelId="{2851E9C3-9757-43FA-A0D5-58CDAEC62100}" type="pres">
      <dgm:prSet presAssocID="{A3CAE939-913D-4929-A444-F02445FACD15}" presName="parentText" presStyleLbl="node1" presStyleIdx="2" presStyleCnt="6" custScaleX="47332" custScaleY="55393" custLinFactNeighborX="-26334" custLinFactNeighborY="-58115">
        <dgm:presLayoutVars>
          <dgm:chMax val="0"/>
          <dgm:bulletEnabled val="1"/>
        </dgm:presLayoutVars>
      </dgm:prSet>
      <dgm:spPr/>
    </dgm:pt>
    <dgm:pt modelId="{08CC833C-3C5F-4D04-8B79-F3DF3CDF2EE5}" type="pres">
      <dgm:prSet presAssocID="{1FE5C6E4-741D-43AF-84FF-5974AEA35E77}" presName="spacer" presStyleCnt="0"/>
      <dgm:spPr/>
    </dgm:pt>
    <dgm:pt modelId="{3AF71731-EA24-4457-9BE5-F96E145E1EC8}" type="pres">
      <dgm:prSet presAssocID="{CD005B48-8703-4C09-AFB1-B78C30879246}" presName="parentText" presStyleLbl="node1" presStyleIdx="3" presStyleCnt="6" custScaleX="47332" custScaleY="54203" custLinFactNeighborX="-26334" custLinFactNeighborY="-39461">
        <dgm:presLayoutVars>
          <dgm:chMax val="0"/>
          <dgm:bulletEnabled val="1"/>
        </dgm:presLayoutVars>
      </dgm:prSet>
      <dgm:spPr/>
    </dgm:pt>
    <dgm:pt modelId="{4EDD1140-AE25-47B8-8689-CD899B376B3C}" type="pres">
      <dgm:prSet presAssocID="{FDD45D34-F0C8-470B-9EBA-4C9655D8BD94}" presName="spacer" presStyleCnt="0"/>
      <dgm:spPr/>
    </dgm:pt>
    <dgm:pt modelId="{AF5AED51-E072-4BFB-A54B-2A7293808F47}" type="pres">
      <dgm:prSet presAssocID="{9323BE25-68F5-442B-8CA2-CBAB054A6A34}" presName="parentText" presStyleLbl="node1" presStyleIdx="4" presStyleCnt="6" custScaleX="47332" custScaleY="54143" custLinFactNeighborX="-26334" custLinFactNeighborY="-46940">
        <dgm:presLayoutVars>
          <dgm:chMax val="0"/>
          <dgm:bulletEnabled val="1"/>
        </dgm:presLayoutVars>
      </dgm:prSet>
      <dgm:spPr/>
    </dgm:pt>
    <dgm:pt modelId="{3B53DCB0-E1DA-4293-A0C4-85445FF5BF36}" type="pres">
      <dgm:prSet presAssocID="{E23F3B3D-0D0C-4452-BDC8-EC23844DE61E}" presName="spacer" presStyleCnt="0"/>
      <dgm:spPr/>
    </dgm:pt>
    <dgm:pt modelId="{DA5F1A8E-5246-47FE-8CDF-392CCB8AFA22}" type="pres">
      <dgm:prSet presAssocID="{E011478A-1B55-4B0F-A4FD-746FB72A329F}" presName="parentText" presStyleLbl="node1" presStyleIdx="5" presStyleCnt="6" custScaleX="47332" custScaleY="54203" custLinFactY="55" custLinFactNeighborX="-26334" custLinFactNeighborY="100000">
        <dgm:presLayoutVars>
          <dgm:chMax val="0"/>
          <dgm:bulletEnabled val="1"/>
        </dgm:presLayoutVars>
      </dgm:prSet>
      <dgm:spPr/>
    </dgm:pt>
  </dgm:ptLst>
  <dgm:cxnLst>
    <dgm:cxn modelId="{5EFF6E19-8BF2-46AF-A4A8-90C54AA9C65F}" srcId="{AED6B508-6C4E-4516-910E-4F6D33903D48}" destId="{9323BE25-68F5-442B-8CA2-CBAB054A6A34}" srcOrd="4" destOrd="0" parTransId="{0862C72B-43D9-44E0-AC6D-74CC8781D04A}" sibTransId="{E23F3B3D-0D0C-4452-BDC8-EC23844DE61E}"/>
    <dgm:cxn modelId="{E7063726-20F4-43A3-9214-B2A8B98FB6A4}" srcId="{AED6B508-6C4E-4516-910E-4F6D33903D48}" destId="{5CAF8EB7-53CD-4B44-82D2-D245E3DBAF89}" srcOrd="1" destOrd="0" parTransId="{000396E0-F13F-45DF-AFB0-D92FBF1D7FB5}" sibTransId="{6AFFD796-14D5-40C1-9D0C-EEEEEA4A211C}"/>
    <dgm:cxn modelId="{9DC57C2A-79B6-4D68-BDA6-3483FBCEF934}" type="presOf" srcId="{0FAE8B75-C68D-4453-9237-9FD46614BC78}" destId="{A64C264B-8CC2-4F59-ACEB-8C53ECFFD206}" srcOrd="0" destOrd="0" presId="urn:microsoft.com/office/officeart/2005/8/layout/vList2"/>
    <dgm:cxn modelId="{FC08802F-2F32-4305-82C6-B8F60DC558F0}" type="presOf" srcId="{A3CAE939-913D-4929-A444-F02445FACD15}" destId="{2851E9C3-9757-43FA-A0D5-58CDAEC62100}" srcOrd="0" destOrd="0" presId="urn:microsoft.com/office/officeart/2005/8/layout/vList2"/>
    <dgm:cxn modelId="{A165EF72-9D32-476C-B1FD-E9194264D71C}" srcId="{AED6B508-6C4E-4516-910E-4F6D33903D48}" destId="{E011478A-1B55-4B0F-A4FD-746FB72A329F}" srcOrd="5" destOrd="0" parTransId="{97887465-AD32-4252-B60E-A12DD31A2E6E}" sibTransId="{1CAE965A-76C8-448F-8490-D79D7A2E8527}"/>
    <dgm:cxn modelId="{E987BF59-4E14-416D-AE1E-B3B8FF686581}" type="presOf" srcId="{E011478A-1B55-4B0F-A4FD-746FB72A329F}" destId="{DA5F1A8E-5246-47FE-8CDF-392CCB8AFA22}" srcOrd="0" destOrd="0" presId="urn:microsoft.com/office/officeart/2005/8/layout/vList2"/>
    <dgm:cxn modelId="{EEC44E89-ACE3-4313-B6FF-20092170EF2F}" type="presOf" srcId="{9323BE25-68F5-442B-8CA2-CBAB054A6A34}" destId="{AF5AED51-E072-4BFB-A54B-2A7293808F47}" srcOrd="0" destOrd="0" presId="urn:microsoft.com/office/officeart/2005/8/layout/vList2"/>
    <dgm:cxn modelId="{BC93678E-B03D-4ED2-BD11-A86FC9B7E283}" type="presOf" srcId="{AED6B508-6C4E-4516-910E-4F6D33903D48}" destId="{7ADF1B03-1E9E-406F-B39F-324C3FC3FECF}" srcOrd="0" destOrd="0" presId="urn:microsoft.com/office/officeart/2005/8/layout/vList2"/>
    <dgm:cxn modelId="{846AFB92-77EA-47D4-A438-C385AC3D2B5C}" srcId="{AED6B508-6C4E-4516-910E-4F6D33903D48}" destId="{0FAE8B75-C68D-4453-9237-9FD46614BC78}" srcOrd="0" destOrd="0" parTransId="{7B9C0D19-6384-4ACD-9D80-64CBC021E87F}" sibTransId="{D63B7183-58D4-4B55-95FB-A2B1465A5945}"/>
    <dgm:cxn modelId="{F9E31F95-EBF3-4431-AEF5-5122F47D12AF}" type="presOf" srcId="{5CAF8EB7-53CD-4B44-82D2-D245E3DBAF89}" destId="{52E913DE-E799-4C50-858E-0F7D2544A6CD}" srcOrd="0" destOrd="0" presId="urn:microsoft.com/office/officeart/2005/8/layout/vList2"/>
    <dgm:cxn modelId="{DC2C6CB1-2EE2-4472-A8A8-AE45ABFF5F4F}" srcId="{AED6B508-6C4E-4516-910E-4F6D33903D48}" destId="{CD005B48-8703-4C09-AFB1-B78C30879246}" srcOrd="3" destOrd="0" parTransId="{09F502F7-9B39-4E93-B972-77FADF7A8FF3}" sibTransId="{FDD45D34-F0C8-470B-9EBA-4C9655D8BD94}"/>
    <dgm:cxn modelId="{1D5444BD-8186-450C-8B28-80A92B65A221}" type="presOf" srcId="{CD005B48-8703-4C09-AFB1-B78C30879246}" destId="{3AF71731-EA24-4457-9BE5-F96E145E1EC8}" srcOrd="0" destOrd="0" presId="urn:microsoft.com/office/officeart/2005/8/layout/vList2"/>
    <dgm:cxn modelId="{39D45FC1-493E-4D36-93DA-C90814097236}" srcId="{AED6B508-6C4E-4516-910E-4F6D33903D48}" destId="{A3CAE939-913D-4929-A444-F02445FACD15}" srcOrd="2" destOrd="0" parTransId="{1C33889D-D8A1-41C8-AA71-6EE4FBB00B89}" sibTransId="{1FE5C6E4-741D-43AF-84FF-5974AEA35E77}"/>
    <dgm:cxn modelId="{0CFF8831-16FC-45FB-BF72-F042B6085D42}" type="presParOf" srcId="{7ADF1B03-1E9E-406F-B39F-324C3FC3FECF}" destId="{A64C264B-8CC2-4F59-ACEB-8C53ECFFD206}" srcOrd="0" destOrd="0" presId="urn:microsoft.com/office/officeart/2005/8/layout/vList2"/>
    <dgm:cxn modelId="{EE7B9BD1-D9FC-447F-B3E0-90F675CC4F1C}" type="presParOf" srcId="{7ADF1B03-1E9E-406F-B39F-324C3FC3FECF}" destId="{A0AB1918-11F3-4731-BBF1-18E5CE1C883D}" srcOrd="1" destOrd="0" presId="urn:microsoft.com/office/officeart/2005/8/layout/vList2"/>
    <dgm:cxn modelId="{90BF345E-ACB6-4C7E-9B74-9973DC9A3A11}" type="presParOf" srcId="{7ADF1B03-1E9E-406F-B39F-324C3FC3FECF}" destId="{52E913DE-E799-4C50-858E-0F7D2544A6CD}" srcOrd="2" destOrd="0" presId="urn:microsoft.com/office/officeart/2005/8/layout/vList2"/>
    <dgm:cxn modelId="{5B2A3FAB-A537-4E6B-9A1D-BA50123D5FEB}" type="presParOf" srcId="{7ADF1B03-1E9E-406F-B39F-324C3FC3FECF}" destId="{4CC5F64F-1B09-4914-8453-D62718EB8A58}" srcOrd="3" destOrd="0" presId="urn:microsoft.com/office/officeart/2005/8/layout/vList2"/>
    <dgm:cxn modelId="{F90F45F5-8C9C-4711-8739-AB1847FAA656}" type="presParOf" srcId="{7ADF1B03-1E9E-406F-B39F-324C3FC3FECF}" destId="{2851E9C3-9757-43FA-A0D5-58CDAEC62100}" srcOrd="4" destOrd="0" presId="urn:microsoft.com/office/officeart/2005/8/layout/vList2"/>
    <dgm:cxn modelId="{FC85D198-6C76-404E-A8F8-6C3C5446B295}" type="presParOf" srcId="{7ADF1B03-1E9E-406F-B39F-324C3FC3FECF}" destId="{08CC833C-3C5F-4D04-8B79-F3DF3CDF2EE5}" srcOrd="5" destOrd="0" presId="urn:microsoft.com/office/officeart/2005/8/layout/vList2"/>
    <dgm:cxn modelId="{1EF13713-E393-4783-9474-4E7A11D1D6B4}" type="presParOf" srcId="{7ADF1B03-1E9E-406F-B39F-324C3FC3FECF}" destId="{3AF71731-EA24-4457-9BE5-F96E145E1EC8}" srcOrd="6" destOrd="0" presId="urn:microsoft.com/office/officeart/2005/8/layout/vList2"/>
    <dgm:cxn modelId="{45A428D4-059F-4F4A-A869-B2B4BF6F5B32}" type="presParOf" srcId="{7ADF1B03-1E9E-406F-B39F-324C3FC3FECF}" destId="{4EDD1140-AE25-47B8-8689-CD899B376B3C}" srcOrd="7" destOrd="0" presId="urn:microsoft.com/office/officeart/2005/8/layout/vList2"/>
    <dgm:cxn modelId="{EA9CA030-3965-427F-9DD3-D8F481C5D9EC}" type="presParOf" srcId="{7ADF1B03-1E9E-406F-B39F-324C3FC3FECF}" destId="{AF5AED51-E072-4BFB-A54B-2A7293808F47}" srcOrd="8" destOrd="0" presId="urn:microsoft.com/office/officeart/2005/8/layout/vList2"/>
    <dgm:cxn modelId="{31AE83EC-D740-4BB9-A08F-CBE28B4113CF}" type="presParOf" srcId="{7ADF1B03-1E9E-406F-B39F-324C3FC3FECF}" destId="{3B53DCB0-E1DA-4293-A0C4-85445FF5BF36}" srcOrd="9" destOrd="0" presId="urn:microsoft.com/office/officeart/2005/8/layout/vList2"/>
    <dgm:cxn modelId="{E73B5D03-0E2E-416D-8037-98B3FF22B359}" type="presParOf" srcId="{7ADF1B03-1E9E-406F-B39F-324C3FC3FECF}" destId="{DA5F1A8E-5246-47FE-8CDF-392CCB8AFA2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Lavori pubblici in corso esecuzione nell’anno  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Progetti esecutivi redatti internamente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Progetti preliminari redatti internamente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Progetti definitivi redatti internamente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Direzione lavori effettuate internamente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CF56427-AB87-42F7-8238-39A08879EC47}" type="pres">
      <dgm:prSet presAssocID="{A8827DFB-B43A-4D29-81F6-87768FE73E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Scia presentate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 err="1">
              <a:latin typeface="Arial" panose="020B0604020202020204" pitchFamily="34" charset="0"/>
              <a:cs typeface="Arial" panose="020B0604020202020204" pitchFamily="34" charset="0"/>
            </a:rPr>
            <a:t>Cil</a:t>
          </a:r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 presentate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Istanze presentate al settore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Certificati di destinazione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Permessi di costruire rilasciati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NeighborX="321" custLinFactNeighborY="18926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7D8E3-6B1B-4771-8A19-64A869A4EF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1AEF96D-1F50-45F9-9592-0A1C5B9ED201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nidi d’infanzia e servizi integrativi </a:t>
          </a:r>
        </a:p>
      </dgm:t>
    </dgm:pt>
    <dgm:pt modelId="{3E265176-4741-4613-942B-A8025E10D312}" type="parTrans" cxnId="{A7CC4ED1-81F6-4254-8FAA-E25469352234}">
      <dgm:prSet/>
      <dgm:spPr/>
      <dgm:t>
        <a:bodyPr/>
        <a:lstStyle/>
        <a:p>
          <a:endParaRPr lang="it-IT"/>
        </a:p>
      </dgm:t>
    </dgm:pt>
    <dgm:pt modelId="{1CD1AB2A-8B0D-4A7D-A562-879E4B885CB3}" type="sibTrans" cxnId="{A7CC4ED1-81F6-4254-8FAA-E25469352234}">
      <dgm:prSet/>
      <dgm:spPr/>
      <dgm:t>
        <a:bodyPr/>
        <a:lstStyle/>
        <a:p>
          <a:endParaRPr lang="it-IT"/>
        </a:p>
      </dgm:t>
    </dgm:pt>
    <dgm:pt modelId="{A8827DFB-B43A-4D29-81F6-87768FE73E77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scuole d’infanzia comunale </a:t>
          </a:r>
        </a:p>
      </dgm:t>
    </dgm:pt>
    <dgm:pt modelId="{675EC4B4-ABA4-4AE3-9A04-5E1B220C6499}" type="parTrans" cxnId="{7727A319-3A3E-451B-9558-85BE045F73B8}">
      <dgm:prSet/>
      <dgm:spPr/>
      <dgm:t>
        <a:bodyPr/>
        <a:lstStyle/>
        <a:p>
          <a:endParaRPr lang="it-IT"/>
        </a:p>
      </dgm:t>
    </dgm:pt>
    <dgm:pt modelId="{75EE615D-F21B-4B4A-97A4-2467D29997FE}" type="sibTrans" cxnId="{7727A319-3A3E-451B-9558-85BE045F73B8}">
      <dgm:prSet/>
      <dgm:spPr/>
      <dgm:t>
        <a:bodyPr/>
        <a:lstStyle/>
        <a:p>
          <a:endParaRPr lang="it-IT"/>
        </a:p>
      </dgm:t>
    </dgm:pt>
    <dgm:pt modelId="{38916C24-7E05-4644-85ED-AF2E7F93AAF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istituto comprensivo 	 </a:t>
          </a:r>
        </a:p>
      </dgm:t>
    </dgm:pt>
    <dgm:pt modelId="{BA52748C-5DEA-45E5-B0EF-1FCB1352FD37}" type="parTrans" cxnId="{F8E9306C-D187-4C37-9EFD-5222E76C5872}">
      <dgm:prSet/>
      <dgm:spPr/>
      <dgm:t>
        <a:bodyPr/>
        <a:lstStyle/>
        <a:p>
          <a:endParaRPr lang="it-IT"/>
        </a:p>
      </dgm:t>
    </dgm:pt>
    <dgm:pt modelId="{6CEA9175-8DDD-4AC3-A629-D534024BD280}" type="sibTrans" cxnId="{F8E9306C-D187-4C37-9EFD-5222E76C5872}">
      <dgm:prSet/>
      <dgm:spPr/>
      <dgm:t>
        <a:bodyPr/>
        <a:lstStyle/>
        <a:p>
          <a:endParaRPr lang="it-IT"/>
        </a:p>
      </dgm:t>
    </dgm:pt>
    <dgm:pt modelId="{F736DA0C-3169-4E6A-A331-9DC7E031DC6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Iscritti scuole d’infanzia statale </a:t>
          </a:r>
        </a:p>
      </dgm:t>
    </dgm:pt>
    <dgm:pt modelId="{E7BD3929-D92D-440E-81FE-D6187B4176DE}" type="parTrans" cxnId="{8B244DB6-0C6F-4728-A14B-CD8A64B453EE}">
      <dgm:prSet/>
      <dgm:spPr/>
      <dgm:t>
        <a:bodyPr/>
        <a:lstStyle/>
        <a:p>
          <a:endParaRPr lang="it-IT"/>
        </a:p>
      </dgm:t>
    </dgm:pt>
    <dgm:pt modelId="{8D4BA5FA-6EBE-4FE4-85A6-D84E5A9D0648}" type="sibTrans" cxnId="{8B244DB6-0C6F-4728-A14B-CD8A64B453EE}">
      <dgm:prSet/>
      <dgm:spPr/>
      <dgm:t>
        <a:bodyPr/>
        <a:lstStyle/>
        <a:p>
          <a:endParaRPr lang="it-IT"/>
        </a:p>
      </dgm:t>
    </dgm:pt>
    <dgm:pt modelId="{8823729C-A850-4D6E-8E8D-144D13933380}">
      <dgm:prSet phldrT="[Tes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it-IT" sz="2500" b="1" dirty="0">
              <a:latin typeface="Arial" panose="020B0604020202020204" pitchFamily="34" charset="0"/>
              <a:cs typeface="Arial" panose="020B0604020202020204" pitchFamily="34" charset="0"/>
            </a:rPr>
            <a:t>Pasti forniti ai bambini </a:t>
          </a:r>
        </a:p>
      </dgm:t>
    </dgm:pt>
    <dgm:pt modelId="{103A98A5-A14B-403D-AD7A-90A68DCE97F3}" type="parTrans" cxnId="{DB679CDA-9602-4151-87EC-2C9078C7B6DA}">
      <dgm:prSet/>
      <dgm:spPr/>
      <dgm:t>
        <a:bodyPr/>
        <a:lstStyle/>
        <a:p>
          <a:endParaRPr lang="it-IT"/>
        </a:p>
      </dgm:t>
    </dgm:pt>
    <dgm:pt modelId="{135FF16E-3B8E-4BD4-AA21-13B37DF19978}" type="sibTrans" cxnId="{DB679CDA-9602-4151-87EC-2C9078C7B6DA}">
      <dgm:prSet/>
      <dgm:spPr/>
      <dgm:t>
        <a:bodyPr/>
        <a:lstStyle/>
        <a:p>
          <a:endParaRPr lang="it-IT"/>
        </a:p>
      </dgm:t>
    </dgm:pt>
    <dgm:pt modelId="{0968FFC4-7262-490F-88EC-FE13D0DC5BC9}" type="pres">
      <dgm:prSet presAssocID="{41A7D8E3-6B1B-4771-8A19-64A869A4EFAC}" presName="linear" presStyleCnt="0">
        <dgm:presLayoutVars>
          <dgm:animLvl val="lvl"/>
          <dgm:resizeHandles val="exact"/>
        </dgm:presLayoutVars>
      </dgm:prSet>
      <dgm:spPr/>
    </dgm:pt>
    <dgm:pt modelId="{418FB9E6-FD63-4D4A-92FA-98E781E103EA}" type="pres">
      <dgm:prSet presAssocID="{B1AEF96D-1F50-45F9-9592-0A1C5B9ED201}" presName="parentText" presStyleLbl="node1" presStyleIdx="0" presStyleCnt="5" custLinFactY="-16009" custLinFactNeighborX="313" custLinFactNeighborY="-100000">
        <dgm:presLayoutVars>
          <dgm:chMax val="0"/>
          <dgm:bulletEnabled val="1"/>
        </dgm:presLayoutVars>
      </dgm:prSet>
      <dgm:spPr/>
    </dgm:pt>
    <dgm:pt modelId="{BE0C518D-E730-4C75-B407-817E2C9D7CA9}" type="pres">
      <dgm:prSet presAssocID="{1CD1AB2A-8B0D-4A7D-A562-879E4B885CB3}" presName="spacer" presStyleCnt="0"/>
      <dgm:spPr/>
    </dgm:pt>
    <dgm:pt modelId="{0CF56427-AB87-42F7-8238-39A08879EC47}" type="pres">
      <dgm:prSet presAssocID="{A8827DFB-B43A-4D29-81F6-87768FE73E77}" presName="parentText" presStyleLbl="node1" presStyleIdx="1" presStyleCnt="5" custLinFactNeighborX="0" custLinFactNeighborY="18799">
        <dgm:presLayoutVars>
          <dgm:chMax val="0"/>
          <dgm:bulletEnabled val="1"/>
        </dgm:presLayoutVars>
      </dgm:prSet>
      <dgm:spPr/>
    </dgm:pt>
    <dgm:pt modelId="{309CCE96-9EF5-4BDD-A43C-F19BFB2A0260}" type="pres">
      <dgm:prSet presAssocID="{75EE615D-F21B-4B4A-97A4-2467D29997FE}" presName="spacer" presStyleCnt="0"/>
      <dgm:spPr/>
    </dgm:pt>
    <dgm:pt modelId="{E300AB04-D4E9-403F-B3A4-344B459A60F9}" type="pres">
      <dgm:prSet presAssocID="{F736DA0C-3169-4E6A-A331-9DC7E031DC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0818E-5983-4988-8DAB-64D0EF0410EB}" type="pres">
      <dgm:prSet presAssocID="{8D4BA5FA-6EBE-4FE4-85A6-D84E5A9D0648}" presName="spacer" presStyleCnt="0"/>
      <dgm:spPr/>
    </dgm:pt>
    <dgm:pt modelId="{B72F04D5-4AEA-4609-BCB3-2978AE6E39B1}" type="pres">
      <dgm:prSet presAssocID="{38916C24-7E05-4644-85ED-AF2E7F93AA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C84F0-F3B6-47B6-B929-AABCC9DDB6B6}" type="pres">
      <dgm:prSet presAssocID="{6CEA9175-8DDD-4AC3-A629-D534024BD280}" presName="spacer" presStyleCnt="0"/>
      <dgm:spPr/>
    </dgm:pt>
    <dgm:pt modelId="{7299C4F2-4E3A-4564-84CC-4372E85C0862}" type="pres">
      <dgm:prSet presAssocID="{8823729C-A850-4D6E-8E8D-144D1393338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F37305-6BB0-4553-92C2-5AF46FA367C5}" type="presOf" srcId="{F736DA0C-3169-4E6A-A331-9DC7E031DC6E}" destId="{E300AB04-D4E9-403F-B3A4-344B459A60F9}" srcOrd="0" destOrd="0" presId="urn:microsoft.com/office/officeart/2005/8/layout/vList2"/>
    <dgm:cxn modelId="{7727A319-3A3E-451B-9558-85BE045F73B8}" srcId="{41A7D8E3-6B1B-4771-8A19-64A869A4EFAC}" destId="{A8827DFB-B43A-4D29-81F6-87768FE73E77}" srcOrd="1" destOrd="0" parTransId="{675EC4B4-ABA4-4AE3-9A04-5E1B220C6499}" sibTransId="{75EE615D-F21B-4B4A-97A4-2467D29997FE}"/>
    <dgm:cxn modelId="{10252029-3FDC-44E2-A17F-4973ACEB8952}" type="presOf" srcId="{38916C24-7E05-4644-85ED-AF2E7F93AAFF}" destId="{B72F04D5-4AEA-4609-BCB3-2978AE6E39B1}" srcOrd="0" destOrd="0" presId="urn:microsoft.com/office/officeart/2005/8/layout/vList2"/>
    <dgm:cxn modelId="{BA082D41-3A4C-4E2C-9CFB-6606ABC2C451}" type="presOf" srcId="{8823729C-A850-4D6E-8E8D-144D13933380}" destId="{7299C4F2-4E3A-4564-84CC-4372E85C0862}" srcOrd="0" destOrd="0" presId="urn:microsoft.com/office/officeart/2005/8/layout/vList2"/>
    <dgm:cxn modelId="{F8E9306C-D187-4C37-9EFD-5222E76C5872}" srcId="{41A7D8E3-6B1B-4771-8A19-64A869A4EFAC}" destId="{38916C24-7E05-4644-85ED-AF2E7F93AAFF}" srcOrd="3" destOrd="0" parTransId="{BA52748C-5DEA-45E5-B0EF-1FCB1352FD37}" sibTransId="{6CEA9175-8DDD-4AC3-A629-D534024BD280}"/>
    <dgm:cxn modelId="{9FFC1757-A98A-4025-AEBA-AC6F79D3FF4F}" type="presOf" srcId="{A8827DFB-B43A-4D29-81F6-87768FE73E77}" destId="{0CF56427-AB87-42F7-8238-39A08879EC47}" srcOrd="0" destOrd="0" presId="urn:microsoft.com/office/officeart/2005/8/layout/vList2"/>
    <dgm:cxn modelId="{F6BD1188-094A-4392-AAEC-7159D67B2795}" type="presOf" srcId="{B1AEF96D-1F50-45F9-9592-0A1C5B9ED201}" destId="{418FB9E6-FD63-4D4A-92FA-98E781E103EA}" srcOrd="0" destOrd="0" presId="urn:microsoft.com/office/officeart/2005/8/layout/vList2"/>
    <dgm:cxn modelId="{D89AE8A6-D690-466C-84A8-72BA041E5E09}" type="presOf" srcId="{41A7D8E3-6B1B-4771-8A19-64A869A4EFAC}" destId="{0968FFC4-7262-490F-88EC-FE13D0DC5BC9}" srcOrd="0" destOrd="0" presId="urn:microsoft.com/office/officeart/2005/8/layout/vList2"/>
    <dgm:cxn modelId="{8B244DB6-0C6F-4728-A14B-CD8A64B453EE}" srcId="{41A7D8E3-6B1B-4771-8A19-64A869A4EFAC}" destId="{F736DA0C-3169-4E6A-A331-9DC7E031DC6E}" srcOrd="2" destOrd="0" parTransId="{E7BD3929-D92D-440E-81FE-D6187B4176DE}" sibTransId="{8D4BA5FA-6EBE-4FE4-85A6-D84E5A9D0648}"/>
    <dgm:cxn modelId="{A7CC4ED1-81F6-4254-8FAA-E25469352234}" srcId="{41A7D8E3-6B1B-4771-8A19-64A869A4EFAC}" destId="{B1AEF96D-1F50-45F9-9592-0A1C5B9ED201}" srcOrd="0" destOrd="0" parTransId="{3E265176-4741-4613-942B-A8025E10D312}" sibTransId="{1CD1AB2A-8B0D-4A7D-A562-879E4B885CB3}"/>
    <dgm:cxn modelId="{DB679CDA-9602-4151-87EC-2C9078C7B6DA}" srcId="{41A7D8E3-6B1B-4771-8A19-64A869A4EFAC}" destId="{8823729C-A850-4D6E-8E8D-144D13933380}" srcOrd="4" destOrd="0" parTransId="{103A98A5-A14B-403D-AD7A-90A68DCE97F3}" sibTransId="{135FF16E-3B8E-4BD4-AA21-13B37DF19978}"/>
    <dgm:cxn modelId="{92F43895-33EF-4269-893F-07653949E4F0}" type="presParOf" srcId="{0968FFC4-7262-490F-88EC-FE13D0DC5BC9}" destId="{418FB9E6-FD63-4D4A-92FA-98E781E103EA}" srcOrd="0" destOrd="0" presId="urn:microsoft.com/office/officeart/2005/8/layout/vList2"/>
    <dgm:cxn modelId="{3D814B78-1812-4FBD-A733-6304854ECC34}" type="presParOf" srcId="{0968FFC4-7262-490F-88EC-FE13D0DC5BC9}" destId="{BE0C518D-E730-4C75-B407-817E2C9D7CA9}" srcOrd="1" destOrd="0" presId="urn:microsoft.com/office/officeart/2005/8/layout/vList2"/>
    <dgm:cxn modelId="{BD532F6F-061D-40B0-B79A-53CEC90C059E}" type="presParOf" srcId="{0968FFC4-7262-490F-88EC-FE13D0DC5BC9}" destId="{0CF56427-AB87-42F7-8238-39A08879EC47}" srcOrd="2" destOrd="0" presId="urn:microsoft.com/office/officeart/2005/8/layout/vList2"/>
    <dgm:cxn modelId="{F9323FDE-E628-431D-86A0-4DE1D4114779}" type="presParOf" srcId="{0968FFC4-7262-490F-88EC-FE13D0DC5BC9}" destId="{309CCE96-9EF5-4BDD-A43C-F19BFB2A0260}" srcOrd="3" destOrd="0" presId="urn:microsoft.com/office/officeart/2005/8/layout/vList2"/>
    <dgm:cxn modelId="{3B7B7C98-0DE2-44E9-AB65-F1F0F1F86080}" type="presParOf" srcId="{0968FFC4-7262-490F-88EC-FE13D0DC5BC9}" destId="{E300AB04-D4E9-403F-B3A4-344B459A60F9}" srcOrd="4" destOrd="0" presId="urn:microsoft.com/office/officeart/2005/8/layout/vList2"/>
    <dgm:cxn modelId="{70E14291-7FB4-41F5-A7C8-64BDC10BDF92}" type="presParOf" srcId="{0968FFC4-7262-490F-88EC-FE13D0DC5BC9}" destId="{3230818E-5983-4988-8DAB-64D0EF0410EB}" srcOrd="5" destOrd="0" presId="urn:microsoft.com/office/officeart/2005/8/layout/vList2"/>
    <dgm:cxn modelId="{1F4D8DD4-98FC-4202-A690-5F3AE564A8C2}" type="presParOf" srcId="{0968FFC4-7262-490F-88EC-FE13D0DC5BC9}" destId="{B72F04D5-4AEA-4609-BCB3-2978AE6E39B1}" srcOrd="6" destOrd="0" presId="urn:microsoft.com/office/officeart/2005/8/layout/vList2"/>
    <dgm:cxn modelId="{1A63E9AE-CA2A-42D4-82AD-FF343F4FCBA0}" type="presParOf" srcId="{0968FFC4-7262-490F-88EC-FE13D0DC5BC9}" destId="{BA7C84F0-F3B6-47B6-B929-AABCC9DDB6B6}" srcOrd="7" destOrd="0" presId="urn:microsoft.com/office/officeart/2005/8/layout/vList2"/>
    <dgm:cxn modelId="{E2BC6AB7-D0DB-44EA-AA06-A0A1B712FD4F}" type="presParOf" srcId="{0968FFC4-7262-490F-88EC-FE13D0DC5BC9}" destId="{7299C4F2-4E3A-4564-84CC-4372E85C08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B55E9-CA2E-49C6-8381-171D88765E61}">
      <dsp:nvSpPr>
        <dsp:cNvPr id="0" name=""/>
        <dsp:cNvSpPr/>
      </dsp:nvSpPr>
      <dsp:spPr>
        <a:xfrm>
          <a:off x="1249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31.12.2018 da Contabilità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 € 7.497.681,01</a:t>
          </a:r>
        </a:p>
      </dsp:txBody>
      <dsp:txXfrm>
        <a:off x="67872" y="728721"/>
        <a:ext cx="4416085" cy="2141419"/>
      </dsp:txXfrm>
    </dsp:sp>
    <dsp:sp modelId="{931FDD68-F814-4332-8EEB-023C8F5FFDF2}">
      <dsp:nvSpPr>
        <dsp:cNvPr id="0" name=""/>
        <dsp:cNvSpPr/>
      </dsp:nvSpPr>
      <dsp:spPr>
        <a:xfrm>
          <a:off x="5687914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31.12.2018 da Conto del Tesoriere € 7.497.681,01</a:t>
          </a:r>
        </a:p>
      </dsp:txBody>
      <dsp:txXfrm>
        <a:off x="5754537" y="728721"/>
        <a:ext cx="4416085" cy="21414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515609" cy="889131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Avvisi di accertamento </a:t>
          </a: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Imu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emessi 266	</a:t>
          </a:r>
        </a:p>
      </dsp:txBody>
      <dsp:txXfrm>
        <a:off x="43404" y="43404"/>
        <a:ext cx="6428801" cy="802323"/>
      </dsp:txXfrm>
    </dsp:sp>
    <dsp:sp modelId="{0CF56427-AB87-42F7-8238-39A08879EC47}">
      <dsp:nvSpPr>
        <dsp:cNvPr id="0" name=""/>
        <dsp:cNvSpPr/>
      </dsp:nvSpPr>
      <dsp:spPr>
        <a:xfrm>
          <a:off x="0" y="906136"/>
          <a:ext cx="6515609" cy="889131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Atti di determinazione </a:t>
          </a: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	 50</a:t>
          </a:r>
        </a:p>
      </dsp:txBody>
      <dsp:txXfrm>
        <a:off x="43404" y="949540"/>
        <a:ext cx="6428801" cy="802323"/>
      </dsp:txXfrm>
    </dsp:sp>
    <dsp:sp modelId="{E300AB04-D4E9-403F-B3A4-344B459A60F9}">
      <dsp:nvSpPr>
        <dsp:cNvPr id="0" name=""/>
        <dsp:cNvSpPr/>
      </dsp:nvSpPr>
      <dsp:spPr>
        <a:xfrm>
          <a:off x="0" y="1806104"/>
          <a:ext cx="6515609" cy="889131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Documenti aggiornamento catasto fabbricati controllati 60</a:t>
          </a:r>
        </a:p>
      </dsp:txBody>
      <dsp:txXfrm>
        <a:off x="43404" y="1849508"/>
        <a:ext cx="6428801" cy="802323"/>
      </dsp:txXfrm>
    </dsp:sp>
    <dsp:sp modelId="{B72F04D5-4AEA-4609-BCB3-2978AE6E39B1}">
      <dsp:nvSpPr>
        <dsp:cNvPr id="0" name=""/>
        <dsp:cNvSpPr/>
      </dsp:nvSpPr>
      <dsp:spPr>
        <a:xfrm>
          <a:off x="0" y="2708580"/>
          <a:ext cx="6515609" cy="889131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Bollettini </a:t>
          </a: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Cosap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temporanea 92</a:t>
          </a:r>
        </a:p>
      </dsp:txBody>
      <dsp:txXfrm>
        <a:off x="43404" y="2751984"/>
        <a:ext cx="6428801" cy="8023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Mandati di pagamento </a:t>
          </a:r>
        </a:p>
      </dsp:txBody>
      <dsp:txXfrm>
        <a:off x="31070" y="31070"/>
        <a:ext cx="5777609" cy="574340"/>
      </dsp:txXfrm>
    </dsp:sp>
    <dsp:sp modelId="{0CF56427-AB87-42F7-8238-39A08879EC47}">
      <dsp:nvSpPr>
        <dsp:cNvPr id="0" name=""/>
        <dsp:cNvSpPr/>
      </dsp:nvSpPr>
      <dsp:spPr>
        <a:xfrm>
          <a:off x="0" y="765199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Reversali d’incasso </a:t>
          </a:r>
        </a:p>
      </dsp:txBody>
      <dsp:txXfrm>
        <a:off x="31070" y="796269"/>
        <a:ext cx="5777609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Fatture registrate in entrate </a:t>
          </a:r>
        </a:p>
      </dsp:txBody>
      <dsp:txXfrm>
        <a:off x="31070" y="1512261"/>
        <a:ext cx="5777609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Visti contabili rilasciati </a:t>
          </a:r>
        </a:p>
      </dsp:txBody>
      <dsp:txXfrm>
        <a:off x="31070" y="2246661"/>
        <a:ext cx="5777609" cy="574340"/>
      </dsp:txXfrm>
    </dsp:sp>
    <dsp:sp modelId="{7299C4F2-4E3A-4564-84CC-4372E85C0862}">
      <dsp:nvSpPr>
        <dsp:cNvPr id="0" name=""/>
        <dsp:cNvSpPr/>
      </dsp:nvSpPr>
      <dsp:spPr>
        <a:xfrm>
          <a:off x="0" y="2949991"/>
          <a:ext cx="58397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Tempo medio rilascio visto contabile </a:t>
          </a:r>
        </a:p>
      </dsp:txBody>
      <dsp:txXfrm>
        <a:off x="31070" y="2981061"/>
        <a:ext cx="5777609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Pratiche immigrazione/emigrazione 	</a:t>
          </a:r>
        </a:p>
      </dsp:txBody>
      <dsp:txXfrm>
        <a:off x="34714" y="34714"/>
        <a:ext cx="6694660" cy="641684"/>
      </dsp:txXfrm>
    </dsp:sp>
    <dsp:sp modelId="{0CF56427-AB87-42F7-8238-39A08879EC47}">
      <dsp:nvSpPr>
        <dsp:cNvPr id="0" name=""/>
        <dsp:cNvSpPr/>
      </dsp:nvSpPr>
      <dsp:spPr>
        <a:xfrm>
          <a:off x="0" y="721991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Variazioni anagrafiche all’interno del Comune 	</a:t>
          </a:r>
        </a:p>
      </dsp:txBody>
      <dsp:txXfrm>
        <a:off x="34714" y="756705"/>
        <a:ext cx="6694660" cy="641684"/>
      </dsp:txXfrm>
    </dsp:sp>
    <dsp:sp modelId="{E300AB04-D4E9-403F-B3A4-344B459A60F9}">
      <dsp:nvSpPr>
        <dsp:cNvPr id="0" name=""/>
        <dsp:cNvSpPr/>
      </dsp:nvSpPr>
      <dsp:spPr>
        <a:xfrm>
          <a:off x="0" y="1443875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Carte d’identità rilasciate </a:t>
          </a:r>
        </a:p>
      </dsp:txBody>
      <dsp:txXfrm>
        <a:off x="34714" y="1478589"/>
        <a:ext cx="6694660" cy="641684"/>
      </dsp:txXfrm>
    </dsp:sp>
    <dsp:sp modelId="{B72F04D5-4AEA-4609-BCB3-2978AE6E39B1}">
      <dsp:nvSpPr>
        <dsp:cNvPr id="0" name=""/>
        <dsp:cNvSpPr/>
      </dsp:nvSpPr>
      <dsp:spPr>
        <a:xfrm>
          <a:off x="0" y="2165759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Atti di stato civile </a:t>
          </a:r>
        </a:p>
      </dsp:txBody>
      <dsp:txXfrm>
        <a:off x="34714" y="2200473"/>
        <a:ext cx="6694660" cy="641684"/>
      </dsp:txXfrm>
    </dsp:sp>
    <dsp:sp modelId="{7299C4F2-4E3A-4564-84CC-4372E85C0862}">
      <dsp:nvSpPr>
        <dsp:cNvPr id="0" name=""/>
        <dsp:cNvSpPr/>
      </dsp:nvSpPr>
      <dsp:spPr>
        <a:xfrm>
          <a:off x="0" y="2887643"/>
          <a:ext cx="6764088" cy="71111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Elenco iscritti liste elettorali</a:t>
          </a:r>
        </a:p>
      </dsp:txBody>
      <dsp:txXfrm>
        <a:off x="34714" y="2922357"/>
        <a:ext cx="6694660" cy="6416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49708"/>
          <a:ext cx="6296948" cy="937048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Letture per bambini e ragazzi in biblioteca </a:t>
          </a:r>
        </a:p>
      </dsp:txBody>
      <dsp:txXfrm>
        <a:off x="45743" y="95451"/>
        <a:ext cx="6205462" cy="845562"/>
      </dsp:txXfrm>
    </dsp:sp>
    <dsp:sp modelId="{0CF56427-AB87-42F7-8238-39A08879EC47}">
      <dsp:nvSpPr>
        <dsp:cNvPr id="0" name=""/>
        <dsp:cNvSpPr/>
      </dsp:nvSpPr>
      <dsp:spPr>
        <a:xfrm>
          <a:off x="0" y="980265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Presenze letture per bambini </a:t>
          </a:r>
        </a:p>
      </dsp:txBody>
      <dsp:txXfrm>
        <a:off x="31970" y="1012235"/>
        <a:ext cx="6233008" cy="590962"/>
      </dsp:txXfrm>
    </dsp:sp>
    <dsp:sp modelId="{E300AB04-D4E9-403F-B3A4-344B459A60F9}">
      <dsp:nvSpPr>
        <dsp:cNvPr id="0" name=""/>
        <dsp:cNvSpPr/>
      </dsp:nvSpPr>
      <dsp:spPr>
        <a:xfrm>
          <a:off x="0" y="1617456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Presenze spettacoli teatrali</a:t>
          </a:r>
        </a:p>
      </dsp:txBody>
      <dsp:txXfrm>
        <a:off x="31970" y="1649426"/>
        <a:ext cx="6233008" cy="590962"/>
      </dsp:txXfrm>
    </dsp:sp>
    <dsp:sp modelId="{B72F04D5-4AEA-4609-BCB3-2978AE6E39B1}">
      <dsp:nvSpPr>
        <dsp:cNvPr id="0" name=""/>
        <dsp:cNvSpPr/>
      </dsp:nvSpPr>
      <dsp:spPr>
        <a:xfrm>
          <a:off x="0" y="2276011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Incontri iniziative culturali </a:t>
          </a:r>
        </a:p>
      </dsp:txBody>
      <dsp:txXfrm>
        <a:off x="31970" y="2307981"/>
        <a:ext cx="6233008" cy="590962"/>
      </dsp:txXfrm>
    </dsp:sp>
    <dsp:sp modelId="{7299C4F2-4E3A-4564-84CC-4372E85C0862}">
      <dsp:nvSpPr>
        <dsp:cNvPr id="0" name=""/>
        <dsp:cNvSpPr/>
      </dsp:nvSpPr>
      <dsp:spPr>
        <a:xfrm>
          <a:off x="0" y="2919341"/>
          <a:ext cx="6296948" cy="65490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Prestiti libri </a:t>
          </a:r>
        </a:p>
      </dsp:txBody>
      <dsp:txXfrm>
        <a:off x="31970" y="2951311"/>
        <a:ext cx="6233008" cy="5909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694514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Segnalazioni – pratiche gestite </a:t>
          </a:r>
        </a:p>
      </dsp:txBody>
      <dsp:txXfrm>
        <a:off x="31070" y="31070"/>
        <a:ext cx="6632374" cy="574340"/>
      </dsp:txXfrm>
    </dsp:sp>
    <dsp:sp modelId="{0CF56427-AB87-42F7-8238-39A08879EC47}">
      <dsp:nvSpPr>
        <dsp:cNvPr id="0" name=""/>
        <dsp:cNvSpPr/>
      </dsp:nvSpPr>
      <dsp:spPr>
        <a:xfrm>
          <a:off x="0" y="746791"/>
          <a:ext cx="6694514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Segnalazioni – tempo medio di evasione </a:t>
          </a:r>
        </a:p>
      </dsp:txBody>
      <dsp:txXfrm>
        <a:off x="31070" y="777861"/>
        <a:ext cx="6632374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6694514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Contrassegni invalidi rilasciati </a:t>
          </a:r>
        </a:p>
      </dsp:txBody>
      <dsp:txXfrm>
        <a:off x="31070" y="1512261"/>
        <a:ext cx="6632374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6694514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Accesso agli atti – pratiche gestite </a:t>
          </a:r>
        </a:p>
      </dsp:txBody>
      <dsp:txXfrm>
        <a:off x="31070" y="2246661"/>
        <a:ext cx="6632374" cy="574340"/>
      </dsp:txXfrm>
    </dsp:sp>
    <dsp:sp modelId="{7299C4F2-4E3A-4564-84CC-4372E85C0862}">
      <dsp:nvSpPr>
        <dsp:cNvPr id="0" name=""/>
        <dsp:cNvSpPr/>
      </dsp:nvSpPr>
      <dsp:spPr>
        <a:xfrm>
          <a:off x="0" y="2949991"/>
          <a:ext cx="6694514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Anagrafe canina – pratiche iscrizioni </a:t>
          </a:r>
        </a:p>
      </dsp:txBody>
      <dsp:txXfrm>
        <a:off x="31070" y="2981061"/>
        <a:ext cx="6632374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426546"/>
          <a:ext cx="10414514" cy="926639"/>
        </a:xfrm>
        <a:prstGeom prst="roundRect">
          <a:avLst/>
        </a:prstGeom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Ristrutturazione funzionale locali piano primo bocciodromo capoluogo per sedi EMA ambulanze ed AVIS - € 325.000,00</a:t>
          </a:r>
        </a:p>
      </dsp:txBody>
      <dsp:txXfrm>
        <a:off x="45235" y="471781"/>
        <a:ext cx="10324044" cy="836169"/>
      </dsp:txXfrm>
    </dsp:sp>
    <dsp:sp modelId="{0CF56427-AB87-42F7-8238-39A08879EC47}">
      <dsp:nvSpPr>
        <dsp:cNvPr id="0" name=""/>
        <dsp:cNvSpPr/>
      </dsp:nvSpPr>
      <dsp:spPr>
        <a:xfrm>
          <a:off x="0" y="1567736"/>
          <a:ext cx="10414514" cy="926639"/>
        </a:xfrm>
        <a:prstGeom prst="roundRect">
          <a:avLst/>
        </a:prstGeom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Riqualificazione energetica impianti di pubblica illuminazione - € 26.000,00</a:t>
          </a:r>
        </a:p>
      </dsp:txBody>
      <dsp:txXfrm>
        <a:off x="45235" y="1612971"/>
        <a:ext cx="10324044" cy="836169"/>
      </dsp:txXfrm>
    </dsp:sp>
    <dsp:sp modelId="{A5947D9C-3DDB-45B5-9EFD-5A1D41F3ABC3}">
      <dsp:nvSpPr>
        <dsp:cNvPr id="0" name=""/>
        <dsp:cNvSpPr/>
      </dsp:nvSpPr>
      <dsp:spPr>
        <a:xfrm>
          <a:off x="0" y="2590998"/>
          <a:ext cx="10414514" cy="926639"/>
        </a:xfrm>
        <a:prstGeom prst="roundRect">
          <a:avLst/>
        </a:prstGeom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 di miglioramento impiantistica sportiva (coperture campi tennis, miglioramento impiantistico termica </a:t>
          </a:r>
          <a:r>
            <a:rPr lang="it-IT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Palakeope</a:t>
          </a:r>
          <a:r>
            <a:rPr lang="it-I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- € 100.000,00 </a:t>
          </a:r>
        </a:p>
      </dsp:txBody>
      <dsp:txXfrm>
        <a:off x="45235" y="2636233"/>
        <a:ext cx="10324044" cy="836169"/>
      </dsp:txXfrm>
    </dsp:sp>
    <dsp:sp modelId="{8E92ECF0-860B-489B-9923-EADA545331ED}">
      <dsp:nvSpPr>
        <dsp:cNvPr id="0" name=""/>
        <dsp:cNvSpPr/>
      </dsp:nvSpPr>
      <dsp:spPr>
        <a:xfrm>
          <a:off x="0" y="3661447"/>
          <a:ext cx="10414514" cy="554714"/>
        </a:xfrm>
        <a:prstGeom prst="roundRect">
          <a:avLst/>
        </a:prstGeom>
        <a:gradFill flip="none" rotWithShape="0">
          <a:gsLst>
            <a:gs pos="0">
              <a:srgbClr val="CC6600">
                <a:shade val="30000"/>
                <a:satMod val="115000"/>
              </a:srgbClr>
            </a:gs>
            <a:gs pos="50000">
              <a:srgbClr val="CC6600">
                <a:shade val="67500"/>
                <a:satMod val="115000"/>
              </a:srgbClr>
            </a:gs>
            <a:gs pos="100000">
              <a:srgbClr val="CC66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Sistemazioni stradali viabilità pubblica - € 200.000,00</a:t>
          </a:r>
        </a:p>
      </dsp:txBody>
      <dsp:txXfrm>
        <a:off x="27079" y="3688526"/>
        <a:ext cx="10360356" cy="50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82C13-DCCE-469C-9D72-77CB7924AB63}">
      <dsp:nvSpPr>
        <dsp:cNvPr id="0" name=""/>
        <dsp:cNvSpPr/>
      </dsp:nvSpPr>
      <dsp:spPr>
        <a:xfrm>
          <a:off x="0" y="256138"/>
          <a:ext cx="10302418" cy="1787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Spesa di personale complessiva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(compresa quota parte Unione)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3.881.562,21</a:t>
          </a:r>
        </a:p>
      </dsp:txBody>
      <dsp:txXfrm>
        <a:off x="87243" y="343381"/>
        <a:ext cx="10127932" cy="1612689"/>
      </dsp:txXfrm>
    </dsp:sp>
    <dsp:sp modelId="{564B4BDE-EBA6-4615-8BDC-00D7D31EDC46}">
      <dsp:nvSpPr>
        <dsp:cNvPr id="0" name=""/>
        <dsp:cNvSpPr/>
      </dsp:nvSpPr>
      <dsp:spPr>
        <a:xfrm>
          <a:off x="0" y="2254283"/>
          <a:ext cx="10302418" cy="1787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Limite (spesa media triennio 2011/2013)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Arial" panose="020B0604020202020204" pitchFamily="34" charset="0"/>
              <a:cs typeface="Arial" panose="020B0604020202020204" pitchFamily="34" charset="0"/>
            </a:rPr>
            <a:t>4.196.529,39</a:t>
          </a:r>
        </a:p>
      </dsp:txBody>
      <dsp:txXfrm>
        <a:off x="87243" y="2341526"/>
        <a:ext cx="10127932" cy="1612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9204960" cy="148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Rigidità strutturale di bilancio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23%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(soglia massima per legge 48%)</a:t>
          </a:r>
        </a:p>
      </dsp:txBody>
      <dsp:txXfrm>
        <a:off x="72299" y="72299"/>
        <a:ext cx="9060362" cy="1336457"/>
      </dsp:txXfrm>
    </dsp:sp>
    <dsp:sp modelId="{0CF56427-AB87-42F7-8238-39A08879EC47}">
      <dsp:nvSpPr>
        <dsp:cNvPr id="0" name=""/>
        <dsp:cNvSpPr/>
      </dsp:nvSpPr>
      <dsp:spPr>
        <a:xfrm>
          <a:off x="0" y="1496774"/>
          <a:ext cx="9204960" cy="148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Incidenza incassi entrate proprie sulle previsioni di entrata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58%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 (soglia minima per legge: 22%)</a:t>
          </a:r>
        </a:p>
      </dsp:txBody>
      <dsp:txXfrm>
        <a:off x="72299" y="1569073"/>
        <a:ext cx="9060362" cy="1336457"/>
      </dsp:txXfrm>
    </dsp:sp>
    <dsp:sp modelId="{A5947D9C-3DDB-45B5-9EFD-5A1D41F3ABC3}">
      <dsp:nvSpPr>
        <dsp:cNvPr id="0" name=""/>
        <dsp:cNvSpPr/>
      </dsp:nvSpPr>
      <dsp:spPr>
        <a:xfrm>
          <a:off x="0" y="2983307"/>
          <a:ext cx="9204960" cy="1481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Impatto sostenibilità debiti finanziari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1%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Arial" panose="020B0604020202020204" pitchFamily="34" charset="0"/>
              <a:cs typeface="Arial" panose="020B0604020202020204" pitchFamily="34" charset="0"/>
            </a:rPr>
            <a:t>(soglia massima per legge: 16%)</a:t>
          </a:r>
        </a:p>
      </dsp:txBody>
      <dsp:txXfrm>
        <a:off x="72299" y="3055606"/>
        <a:ext cx="9060362" cy="1336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F2ABB-B9FB-47AE-8ECD-A8C9394757E4}">
      <dsp:nvSpPr>
        <dsp:cNvPr id="0" name=""/>
        <dsp:cNvSpPr/>
      </dsp:nvSpPr>
      <dsp:spPr>
        <a:xfrm>
          <a:off x="1624182" y="2036969"/>
          <a:ext cx="309619" cy="179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9" y="0"/>
              </a:lnTo>
              <a:lnTo>
                <a:pt x="154809" y="1798929"/>
              </a:lnTo>
              <a:lnTo>
                <a:pt x="309619" y="1798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1733357" y="2890799"/>
        <a:ext cx="91268" cy="91268"/>
      </dsp:txXfrm>
    </dsp:sp>
    <dsp:sp modelId="{B7E2F148-F415-491D-8E0A-376A98752076}">
      <dsp:nvSpPr>
        <dsp:cNvPr id="0" name=""/>
        <dsp:cNvSpPr/>
      </dsp:nvSpPr>
      <dsp:spPr>
        <a:xfrm>
          <a:off x="1624182" y="2036969"/>
          <a:ext cx="309619" cy="1208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9" y="0"/>
              </a:lnTo>
              <a:lnTo>
                <a:pt x="154809" y="1208953"/>
              </a:lnTo>
              <a:lnTo>
                <a:pt x="309619" y="12089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47792" y="2610247"/>
        <a:ext cx="62398" cy="62398"/>
      </dsp:txXfrm>
    </dsp:sp>
    <dsp:sp modelId="{8BA49767-D642-4508-98AF-49ABC22C3DD1}">
      <dsp:nvSpPr>
        <dsp:cNvPr id="0" name=""/>
        <dsp:cNvSpPr/>
      </dsp:nvSpPr>
      <dsp:spPr>
        <a:xfrm>
          <a:off x="1624182" y="2036969"/>
          <a:ext cx="309619" cy="61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9" y="0"/>
              </a:lnTo>
              <a:lnTo>
                <a:pt x="154809" y="618978"/>
              </a:lnTo>
              <a:lnTo>
                <a:pt x="309619" y="618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61689" y="2329156"/>
        <a:ext cx="34604" cy="34604"/>
      </dsp:txXfrm>
    </dsp:sp>
    <dsp:sp modelId="{CD06D673-DD86-40FE-8020-BD327E03F261}">
      <dsp:nvSpPr>
        <dsp:cNvPr id="0" name=""/>
        <dsp:cNvSpPr/>
      </dsp:nvSpPr>
      <dsp:spPr>
        <a:xfrm>
          <a:off x="1624182" y="1991249"/>
          <a:ext cx="3433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1691" y="45720"/>
              </a:lnTo>
              <a:lnTo>
                <a:pt x="171691" y="74723"/>
              </a:lnTo>
              <a:lnTo>
                <a:pt x="343383" y="747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87258" y="2028354"/>
        <a:ext cx="17230" cy="17230"/>
      </dsp:txXfrm>
    </dsp:sp>
    <dsp:sp modelId="{5773D590-5F60-4E68-A0E8-DADA15381CF0}">
      <dsp:nvSpPr>
        <dsp:cNvPr id="0" name=""/>
        <dsp:cNvSpPr/>
      </dsp:nvSpPr>
      <dsp:spPr>
        <a:xfrm>
          <a:off x="1624182" y="1475997"/>
          <a:ext cx="309619" cy="560972"/>
        </a:xfrm>
        <a:custGeom>
          <a:avLst/>
          <a:gdLst/>
          <a:ahLst/>
          <a:cxnLst/>
          <a:rect l="0" t="0" r="0" b="0"/>
          <a:pathLst>
            <a:path>
              <a:moveTo>
                <a:pt x="0" y="560972"/>
              </a:moveTo>
              <a:lnTo>
                <a:pt x="154809" y="560972"/>
              </a:lnTo>
              <a:lnTo>
                <a:pt x="154809" y="0"/>
              </a:lnTo>
              <a:lnTo>
                <a:pt x="3096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62973" y="1740464"/>
        <a:ext cx="32037" cy="32037"/>
      </dsp:txXfrm>
    </dsp:sp>
    <dsp:sp modelId="{8538DA84-0020-4FC5-83F0-24843E5348A9}">
      <dsp:nvSpPr>
        <dsp:cNvPr id="0" name=""/>
        <dsp:cNvSpPr/>
      </dsp:nvSpPr>
      <dsp:spPr>
        <a:xfrm>
          <a:off x="1624182" y="886021"/>
          <a:ext cx="309619" cy="1150947"/>
        </a:xfrm>
        <a:custGeom>
          <a:avLst/>
          <a:gdLst/>
          <a:ahLst/>
          <a:cxnLst/>
          <a:rect l="0" t="0" r="0" b="0"/>
          <a:pathLst>
            <a:path>
              <a:moveTo>
                <a:pt x="0" y="1150947"/>
              </a:moveTo>
              <a:lnTo>
                <a:pt x="154809" y="1150947"/>
              </a:lnTo>
              <a:lnTo>
                <a:pt x="154809" y="0"/>
              </a:lnTo>
              <a:lnTo>
                <a:pt x="3096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1749195" y="1431699"/>
        <a:ext cx="59593" cy="59593"/>
      </dsp:txXfrm>
    </dsp:sp>
    <dsp:sp modelId="{EAC45EE2-BAE8-4BA8-958C-3CDF070EB359}">
      <dsp:nvSpPr>
        <dsp:cNvPr id="0" name=""/>
        <dsp:cNvSpPr/>
      </dsp:nvSpPr>
      <dsp:spPr>
        <a:xfrm>
          <a:off x="1624182" y="267043"/>
          <a:ext cx="309619" cy="1769926"/>
        </a:xfrm>
        <a:custGeom>
          <a:avLst/>
          <a:gdLst/>
          <a:ahLst/>
          <a:cxnLst/>
          <a:rect l="0" t="0" r="0" b="0"/>
          <a:pathLst>
            <a:path>
              <a:moveTo>
                <a:pt x="0" y="1769926"/>
              </a:moveTo>
              <a:lnTo>
                <a:pt x="154809" y="1769926"/>
              </a:lnTo>
              <a:lnTo>
                <a:pt x="154809" y="0"/>
              </a:lnTo>
              <a:lnTo>
                <a:pt x="3096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00" kern="1200"/>
        </a:p>
      </dsp:txBody>
      <dsp:txXfrm>
        <a:off x="1734072" y="1107086"/>
        <a:ext cx="89840" cy="89840"/>
      </dsp:txXfrm>
    </dsp:sp>
    <dsp:sp modelId="{A865699F-A675-469E-8F6A-8C71819DD259}">
      <dsp:nvSpPr>
        <dsp:cNvPr id="0" name=""/>
        <dsp:cNvSpPr/>
      </dsp:nvSpPr>
      <dsp:spPr>
        <a:xfrm rot="16200000">
          <a:off x="-889166" y="1431215"/>
          <a:ext cx="3815190" cy="1211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 </a:t>
          </a:r>
          <a:r>
            <a:rPr lang="it-IT" sz="3000" b="1" kern="1200" dirty="0">
              <a:latin typeface="Arial" panose="020B0604020202020204" pitchFamily="34" charset="0"/>
              <a:cs typeface="Arial" panose="020B0604020202020204" pitchFamily="34" charset="0"/>
            </a:rPr>
            <a:t>Comune di Casalgrande</a:t>
          </a:r>
        </a:p>
      </dsp:txBody>
      <dsp:txXfrm>
        <a:off x="-889166" y="1431215"/>
        <a:ext cx="3815190" cy="1211507"/>
      </dsp:txXfrm>
    </dsp:sp>
    <dsp:sp modelId="{F6DD52A3-54D2-4724-B4CD-3E75595260BF}">
      <dsp:nvSpPr>
        <dsp:cNvPr id="0" name=""/>
        <dsp:cNvSpPr/>
      </dsp:nvSpPr>
      <dsp:spPr>
        <a:xfrm>
          <a:off x="1933801" y="2050"/>
          <a:ext cx="8382131" cy="529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  <a:endParaRPr lang="it-IT" sz="2600" kern="1200" dirty="0"/>
        </a:p>
      </dsp:txBody>
      <dsp:txXfrm>
        <a:off x="1933801" y="2050"/>
        <a:ext cx="8382131" cy="529986"/>
      </dsp:txXfrm>
    </dsp:sp>
    <dsp:sp modelId="{9F5218FE-A607-453D-BACF-55343DB6B5D1}">
      <dsp:nvSpPr>
        <dsp:cNvPr id="0" name=""/>
        <dsp:cNvSpPr/>
      </dsp:nvSpPr>
      <dsp:spPr>
        <a:xfrm>
          <a:off x="1933801" y="650031"/>
          <a:ext cx="8411607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  <a:endParaRPr lang="it-IT" sz="2600" kern="1200" dirty="0"/>
        </a:p>
      </dsp:txBody>
      <dsp:txXfrm>
        <a:off x="1933801" y="650031"/>
        <a:ext cx="8411607" cy="471980"/>
      </dsp:txXfrm>
    </dsp:sp>
    <dsp:sp modelId="{B466C83F-688C-424C-A967-5CEF725218DF}">
      <dsp:nvSpPr>
        <dsp:cNvPr id="0" name=""/>
        <dsp:cNvSpPr/>
      </dsp:nvSpPr>
      <dsp:spPr>
        <a:xfrm>
          <a:off x="1933801" y="1240007"/>
          <a:ext cx="8434069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Agenzia per la mobilità Spa – 1,97%</a:t>
          </a:r>
          <a:endParaRPr lang="it-IT" sz="2600" kern="1200" dirty="0"/>
        </a:p>
      </dsp:txBody>
      <dsp:txXfrm>
        <a:off x="1933801" y="1240007"/>
        <a:ext cx="8434069" cy="471980"/>
      </dsp:txXfrm>
    </dsp:sp>
    <dsp:sp modelId="{30E4CEEA-C15E-4270-B74E-18B50CBA4E1D}">
      <dsp:nvSpPr>
        <dsp:cNvPr id="0" name=""/>
        <dsp:cNvSpPr/>
      </dsp:nvSpPr>
      <dsp:spPr>
        <a:xfrm>
          <a:off x="1967565" y="1829982"/>
          <a:ext cx="8434085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1967565" y="1829982"/>
        <a:ext cx="8434085" cy="471980"/>
      </dsp:txXfrm>
    </dsp:sp>
    <dsp:sp modelId="{EB6DCDAA-6F11-46C7-B21C-F0BF1F520C79}">
      <dsp:nvSpPr>
        <dsp:cNvPr id="0" name=""/>
        <dsp:cNvSpPr/>
      </dsp:nvSpPr>
      <dsp:spPr>
        <a:xfrm>
          <a:off x="1933801" y="2419957"/>
          <a:ext cx="8427103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1933801" y="2419957"/>
        <a:ext cx="8427103" cy="471980"/>
      </dsp:txXfrm>
    </dsp:sp>
    <dsp:sp modelId="{BAFB2246-D6EF-47E3-BD21-A0A496871402}">
      <dsp:nvSpPr>
        <dsp:cNvPr id="0" name=""/>
        <dsp:cNvSpPr/>
      </dsp:nvSpPr>
      <dsp:spPr>
        <a:xfrm>
          <a:off x="1933801" y="3009933"/>
          <a:ext cx="8456563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 Spa – 0,33</a:t>
          </a:r>
        </a:p>
      </dsp:txBody>
      <dsp:txXfrm>
        <a:off x="1933801" y="3009933"/>
        <a:ext cx="8456563" cy="471980"/>
      </dsp:txXfrm>
    </dsp:sp>
    <dsp:sp modelId="{07016BA8-3991-4420-BF3A-5D584645FA1F}">
      <dsp:nvSpPr>
        <dsp:cNvPr id="0" name=""/>
        <dsp:cNvSpPr/>
      </dsp:nvSpPr>
      <dsp:spPr>
        <a:xfrm>
          <a:off x="1933801" y="3599908"/>
          <a:ext cx="8472060" cy="471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latin typeface="Arial" panose="020B0604020202020204" pitchFamily="34" charset="0"/>
              <a:cs typeface="Arial" panose="020B0604020202020204" pitchFamily="34" charset="0"/>
            </a:rPr>
            <a:t>Azienda Consorziale Trasporti – 1,97%</a:t>
          </a:r>
        </a:p>
      </dsp:txBody>
      <dsp:txXfrm>
        <a:off x="1933801" y="3599908"/>
        <a:ext cx="8472060" cy="471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264B-8CC2-4F59-ACEB-8C53ECFFD206}">
      <dsp:nvSpPr>
        <dsp:cNvPr id="0" name=""/>
        <dsp:cNvSpPr/>
      </dsp:nvSpPr>
      <dsp:spPr>
        <a:xfrm>
          <a:off x="0" y="0"/>
          <a:ext cx="4669347" cy="587983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Agac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Infrastrutture Spa - 2,38%</a:t>
          </a:r>
        </a:p>
      </dsp:txBody>
      <dsp:txXfrm>
        <a:off x="28703" y="28703"/>
        <a:ext cx="4611941" cy="530577"/>
      </dsp:txXfrm>
    </dsp:sp>
    <dsp:sp modelId="{52E913DE-E799-4C50-858E-0F7D2544A6CD}">
      <dsp:nvSpPr>
        <dsp:cNvPr id="0" name=""/>
        <dsp:cNvSpPr/>
      </dsp:nvSpPr>
      <dsp:spPr>
        <a:xfrm>
          <a:off x="0" y="729856"/>
          <a:ext cx="4669347" cy="488462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Piacenza Infrastrutture Spa – 0,95%</a:t>
          </a:r>
        </a:p>
      </dsp:txBody>
      <dsp:txXfrm>
        <a:off x="23845" y="753701"/>
        <a:ext cx="4621657" cy="440772"/>
      </dsp:txXfrm>
    </dsp:sp>
    <dsp:sp modelId="{2851E9C3-9757-43FA-A0D5-58CDAEC62100}">
      <dsp:nvSpPr>
        <dsp:cNvPr id="0" name=""/>
        <dsp:cNvSpPr/>
      </dsp:nvSpPr>
      <dsp:spPr>
        <a:xfrm>
          <a:off x="0" y="1331632"/>
          <a:ext cx="4669347" cy="5703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Agenzia per la mobilità Spa – 1,97%</a:t>
          </a:r>
        </a:p>
      </dsp:txBody>
      <dsp:txXfrm>
        <a:off x="27841" y="1359473"/>
        <a:ext cx="4613665" cy="514644"/>
      </dsp:txXfrm>
    </dsp:sp>
    <dsp:sp modelId="{3AF71731-EA24-4457-9BE5-F96E145E1EC8}">
      <dsp:nvSpPr>
        <dsp:cNvPr id="0" name=""/>
        <dsp:cNvSpPr/>
      </dsp:nvSpPr>
      <dsp:spPr>
        <a:xfrm>
          <a:off x="0" y="2089906"/>
          <a:ext cx="4669347" cy="5580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Banca Etica 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27243" y="2117149"/>
        <a:ext cx="4614861" cy="503588"/>
      </dsp:txXfrm>
    </dsp:sp>
    <dsp:sp modelId="{AF5AED51-E072-4BFB-A54B-2A7293808F47}">
      <dsp:nvSpPr>
        <dsp:cNvPr id="0" name=""/>
        <dsp:cNvSpPr/>
      </dsp:nvSpPr>
      <dsp:spPr>
        <a:xfrm>
          <a:off x="0" y="2794533"/>
          <a:ext cx="4669347" cy="55745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Lepida </a:t>
          </a: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Scpa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– 0,01%</a:t>
          </a:r>
        </a:p>
      </dsp:txBody>
      <dsp:txXfrm>
        <a:off x="27213" y="2821746"/>
        <a:ext cx="4614921" cy="503030"/>
      </dsp:txXfrm>
    </dsp:sp>
    <dsp:sp modelId="{DA5F1A8E-5246-47FE-8CDF-392CCB8AFA22}">
      <dsp:nvSpPr>
        <dsp:cNvPr id="0" name=""/>
        <dsp:cNvSpPr/>
      </dsp:nvSpPr>
      <dsp:spPr>
        <a:xfrm>
          <a:off x="0" y="3615182"/>
          <a:ext cx="4669347" cy="55807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Iren</a:t>
          </a:r>
          <a:r>
            <a:rPr lang="it-IT" sz="2000" b="1" kern="1200" dirty="0">
              <a:latin typeface="Arial" panose="020B0604020202020204" pitchFamily="34" charset="0"/>
              <a:cs typeface="Arial" panose="020B0604020202020204" pitchFamily="34" charset="0"/>
            </a:rPr>
            <a:t> Spa – 0,33%</a:t>
          </a:r>
        </a:p>
      </dsp:txBody>
      <dsp:txXfrm>
        <a:off x="27243" y="3642425"/>
        <a:ext cx="4614861" cy="503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321287" cy="8966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Lavori pubblici in corso esecuzione nell’anno   </a:t>
          </a:r>
        </a:p>
      </dsp:txBody>
      <dsp:txXfrm>
        <a:off x="43770" y="43770"/>
        <a:ext cx="6233747" cy="809086"/>
      </dsp:txXfrm>
    </dsp:sp>
    <dsp:sp modelId="{0CF56427-AB87-42F7-8238-39A08879EC47}">
      <dsp:nvSpPr>
        <dsp:cNvPr id="0" name=""/>
        <dsp:cNvSpPr/>
      </dsp:nvSpPr>
      <dsp:spPr>
        <a:xfrm>
          <a:off x="0" y="911040"/>
          <a:ext cx="6321287" cy="8966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Progetti esecutivi redatti internamente </a:t>
          </a:r>
        </a:p>
      </dsp:txBody>
      <dsp:txXfrm>
        <a:off x="43770" y="954810"/>
        <a:ext cx="6233747" cy="809086"/>
      </dsp:txXfrm>
    </dsp:sp>
    <dsp:sp modelId="{E300AB04-D4E9-403F-B3A4-344B459A60F9}">
      <dsp:nvSpPr>
        <dsp:cNvPr id="0" name=""/>
        <dsp:cNvSpPr/>
      </dsp:nvSpPr>
      <dsp:spPr>
        <a:xfrm>
          <a:off x="0" y="1821124"/>
          <a:ext cx="6321287" cy="8966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Progetti definitivi redatti internamente </a:t>
          </a:r>
        </a:p>
      </dsp:txBody>
      <dsp:txXfrm>
        <a:off x="43770" y="1864894"/>
        <a:ext cx="6233747" cy="809086"/>
      </dsp:txXfrm>
    </dsp:sp>
    <dsp:sp modelId="{B72F04D5-4AEA-4609-BCB3-2978AE6E39B1}">
      <dsp:nvSpPr>
        <dsp:cNvPr id="0" name=""/>
        <dsp:cNvSpPr/>
      </dsp:nvSpPr>
      <dsp:spPr>
        <a:xfrm>
          <a:off x="0" y="2731209"/>
          <a:ext cx="6321287" cy="8966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Progetti preliminari redatti internamente </a:t>
          </a:r>
        </a:p>
      </dsp:txBody>
      <dsp:txXfrm>
        <a:off x="43770" y="2774979"/>
        <a:ext cx="6233747" cy="809086"/>
      </dsp:txXfrm>
    </dsp:sp>
    <dsp:sp modelId="{7299C4F2-4E3A-4564-84CC-4372E85C0862}">
      <dsp:nvSpPr>
        <dsp:cNvPr id="0" name=""/>
        <dsp:cNvSpPr/>
      </dsp:nvSpPr>
      <dsp:spPr>
        <a:xfrm>
          <a:off x="0" y="3641293"/>
          <a:ext cx="6321287" cy="896626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Direzione lavori effettuate internamente </a:t>
          </a:r>
        </a:p>
      </dsp:txBody>
      <dsp:txXfrm>
        <a:off x="43770" y="3685063"/>
        <a:ext cx="6233747" cy="8090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30923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Scia presentate </a:t>
          </a:r>
        </a:p>
      </dsp:txBody>
      <dsp:txXfrm>
        <a:off x="31070" y="61993"/>
        <a:ext cx="6105599" cy="574340"/>
      </dsp:txXfrm>
    </dsp:sp>
    <dsp:sp modelId="{0CF56427-AB87-42F7-8238-39A08879EC47}">
      <dsp:nvSpPr>
        <dsp:cNvPr id="0" name=""/>
        <dsp:cNvSpPr/>
      </dsp:nvSpPr>
      <dsp:spPr>
        <a:xfrm>
          <a:off x="0" y="765199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 err="1">
              <a:latin typeface="Arial" panose="020B0604020202020204" pitchFamily="34" charset="0"/>
              <a:cs typeface="Arial" panose="020B0604020202020204" pitchFamily="34" charset="0"/>
            </a:rPr>
            <a:t>Cil</a:t>
          </a: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 presentate </a:t>
          </a:r>
        </a:p>
      </dsp:txBody>
      <dsp:txXfrm>
        <a:off x="31070" y="796269"/>
        <a:ext cx="6105599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Certificati di destinazione </a:t>
          </a:r>
        </a:p>
      </dsp:txBody>
      <dsp:txXfrm>
        <a:off x="31070" y="1512261"/>
        <a:ext cx="6105599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Istanze presentate al settore </a:t>
          </a:r>
        </a:p>
      </dsp:txBody>
      <dsp:txXfrm>
        <a:off x="31070" y="2246661"/>
        <a:ext cx="6105599" cy="574340"/>
      </dsp:txXfrm>
    </dsp:sp>
    <dsp:sp modelId="{7299C4F2-4E3A-4564-84CC-4372E85C0862}">
      <dsp:nvSpPr>
        <dsp:cNvPr id="0" name=""/>
        <dsp:cNvSpPr/>
      </dsp:nvSpPr>
      <dsp:spPr>
        <a:xfrm>
          <a:off x="0" y="2949991"/>
          <a:ext cx="616773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31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Permessi di costruire rilasciati </a:t>
          </a:r>
        </a:p>
      </dsp:txBody>
      <dsp:txXfrm>
        <a:off x="31070" y="2981061"/>
        <a:ext cx="6105599" cy="5743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B9E6-FD63-4D4A-92FA-98E781E103EA}">
      <dsp:nvSpPr>
        <dsp:cNvPr id="0" name=""/>
        <dsp:cNvSpPr/>
      </dsp:nvSpPr>
      <dsp:spPr>
        <a:xfrm>
          <a:off x="0" y="0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nidi d’infanzia e servizi integrativi </a:t>
          </a:r>
        </a:p>
      </dsp:txBody>
      <dsp:txXfrm>
        <a:off x="31070" y="31070"/>
        <a:ext cx="6692009" cy="574340"/>
      </dsp:txXfrm>
    </dsp:sp>
    <dsp:sp modelId="{0CF56427-AB87-42F7-8238-39A08879EC47}">
      <dsp:nvSpPr>
        <dsp:cNvPr id="0" name=""/>
        <dsp:cNvSpPr/>
      </dsp:nvSpPr>
      <dsp:spPr>
        <a:xfrm>
          <a:off x="0" y="765199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scuole d’infanzia comunale </a:t>
          </a:r>
        </a:p>
      </dsp:txBody>
      <dsp:txXfrm>
        <a:off x="31070" y="796269"/>
        <a:ext cx="6692009" cy="574340"/>
      </dsp:txXfrm>
    </dsp:sp>
    <dsp:sp modelId="{E300AB04-D4E9-403F-B3A4-344B459A60F9}">
      <dsp:nvSpPr>
        <dsp:cNvPr id="0" name=""/>
        <dsp:cNvSpPr/>
      </dsp:nvSpPr>
      <dsp:spPr>
        <a:xfrm>
          <a:off x="0" y="1481191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scuole d’infanzia statale </a:t>
          </a:r>
        </a:p>
      </dsp:txBody>
      <dsp:txXfrm>
        <a:off x="31070" y="1512261"/>
        <a:ext cx="6692009" cy="574340"/>
      </dsp:txXfrm>
    </dsp:sp>
    <dsp:sp modelId="{B72F04D5-4AEA-4609-BCB3-2978AE6E39B1}">
      <dsp:nvSpPr>
        <dsp:cNvPr id="0" name=""/>
        <dsp:cNvSpPr/>
      </dsp:nvSpPr>
      <dsp:spPr>
        <a:xfrm>
          <a:off x="0" y="2215591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Iscritti istituto comprensivo 	 </a:t>
          </a:r>
        </a:p>
      </dsp:txBody>
      <dsp:txXfrm>
        <a:off x="31070" y="2246661"/>
        <a:ext cx="6692009" cy="574340"/>
      </dsp:txXfrm>
    </dsp:sp>
    <dsp:sp modelId="{7299C4F2-4E3A-4564-84CC-4372E85C0862}">
      <dsp:nvSpPr>
        <dsp:cNvPr id="0" name=""/>
        <dsp:cNvSpPr/>
      </dsp:nvSpPr>
      <dsp:spPr>
        <a:xfrm>
          <a:off x="0" y="2949991"/>
          <a:ext cx="6754149" cy="63648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latin typeface="Arial" panose="020B0604020202020204" pitchFamily="34" charset="0"/>
              <a:cs typeface="Arial" panose="020B0604020202020204" pitchFamily="34" charset="0"/>
            </a:rPr>
            <a:t>Pasti forniti ai bambini </a:t>
          </a:r>
        </a:p>
      </dsp:txBody>
      <dsp:txXfrm>
        <a:off x="31070" y="2981061"/>
        <a:ext cx="6692009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0.19692</cdr:x>
      <cdr:y>0.13029</cdr:y>
    </cdr:from>
    <cdr:to>
      <cdr:x>0.26626</cdr:x>
      <cdr:y>0.19703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CF048979-65FD-4042-B1C1-AB4F0E1C710F}"/>
            </a:ext>
          </a:extLst>
        </cdr:cNvPr>
        <cdr:cNvCxnSpPr/>
      </cdr:nvCxnSpPr>
      <cdr:spPr>
        <a:xfrm xmlns:a="http://schemas.openxmlformats.org/drawingml/2006/main">
          <a:off x="1893197" y="611226"/>
          <a:ext cx="666639" cy="31311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0.37784</cdr:x>
      <cdr:y>0.12832</cdr:y>
    </cdr:from>
    <cdr:to>
      <cdr:x>0.37784</cdr:x>
      <cdr:y>0.12832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519BCEF0-94DF-46CF-A810-4AB5D0D2EA0C}"/>
            </a:ext>
          </a:extLst>
        </cdr:cNvPr>
        <cdr:cNvCxnSpPr/>
      </cdr:nvCxnSpPr>
      <cdr:spPr>
        <a:xfrm xmlns:a="http://schemas.openxmlformats.org/drawingml/2006/main">
          <a:off x="3632545" y="57647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0.49784</cdr:x>
      <cdr:y>0.08628</cdr:y>
    </cdr:from>
    <cdr:to>
      <cdr:x>0.58572</cdr:x>
      <cdr:y>0.13347</cdr:y>
    </cdr:to>
    <cdr:cxnSp macro="">
      <cdr:nvCxnSpPr>
        <cdr:cNvPr id="10" name="Connettore diritto 9">
          <a:extLst xmlns:a="http://schemas.openxmlformats.org/drawingml/2006/main">
            <a:ext uri="{FF2B5EF4-FFF2-40B4-BE49-F238E27FC236}">
              <a16:creationId xmlns:a16="http://schemas.microsoft.com/office/drawing/2014/main" id="{B933A404-EA95-45C3-AFB5-65C29337B617}"/>
            </a:ext>
          </a:extLst>
        </cdr:cNvPr>
        <cdr:cNvCxnSpPr/>
      </cdr:nvCxnSpPr>
      <cdr:spPr>
        <a:xfrm xmlns:a="http://schemas.openxmlformats.org/drawingml/2006/main" flipH="1">
          <a:off x="4786201" y="404778"/>
          <a:ext cx="844827" cy="2213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0.37482</cdr:x>
      <cdr:y>0.08628</cdr:y>
    </cdr:from>
    <cdr:to>
      <cdr:x>0.39756</cdr:x>
      <cdr:y>0.13136</cdr:y>
    </cdr:to>
    <cdr:cxnSp macro="">
      <cdr:nvCxnSpPr>
        <cdr:cNvPr id="12" name="Connettore diritto 11">
          <a:extLst xmlns:a="http://schemas.openxmlformats.org/drawingml/2006/main">
            <a:ext uri="{FF2B5EF4-FFF2-40B4-BE49-F238E27FC236}">
              <a16:creationId xmlns:a16="http://schemas.microsoft.com/office/drawing/2014/main" id="{C483E176-6752-434C-B4D5-E6F0416B9FE9}"/>
            </a:ext>
          </a:extLst>
        </cdr:cNvPr>
        <cdr:cNvCxnSpPr/>
      </cdr:nvCxnSpPr>
      <cdr:spPr>
        <a:xfrm xmlns:a="http://schemas.openxmlformats.org/drawingml/2006/main">
          <a:off x="3603444" y="404778"/>
          <a:ext cx="218661" cy="211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0.16841</cdr:x>
      <cdr:y>0.50424</cdr:y>
    </cdr:from>
    <cdr:to>
      <cdr:x>0.18975</cdr:x>
      <cdr:y>0.50424</cdr:y>
    </cdr:to>
    <cdr:cxnSp macro="">
      <cdr:nvCxnSpPr>
        <cdr:cNvPr id="19" name="Connettore diritto 18">
          <a:extLst xmlns:a="http://schemas.openxmlformats.org/drawingml/2006/main">
            <a:ext uri="{FF2B5EF4-FFF2-40B4-BE49-F238E27FC236}">
              <a16:creationId xmlns:a16="http://schemas.microsoft.com/office/drawing/2014/main" id="{C6C58FB0-DB0E-4DF0-917B-D717A311C75D}"/>
            </a:ext>
          </a:extLst>
        </cdr:cNvPr>
        <cdr:cNvCxnSpPr/>
      </cdr:nvCxnSpPr>
      <cdr:spPr>
        <a:xfrm xmlns:a="http://schemas.openxmlformats.org/drawingml/2006/main">
          <a:off x="1724950" y="2365513"/>
          <a:ext cx="2186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0.78749</cdr:x>
      <cdr:y>0.65678</cdr:y>
    </cdr:from>
    <cdr:to>
      <cdr:x>0.79817</cdr:x>
      <cdr:y>0.65678</cdr:y>
    </cdr:to>
    <cdr:cxnSp macro="">
      <cdr:nvCxnSpPr>
        <cdr:cNvPr id="21" name="Connettore diritto 20">
          <a:extLst xmlns:a="http://schemas.openxmlformats.org/drawingml/2006/main">
            <a:ext uri="{FF2B5EF4-FFF2-40B4-BE49-F238E27FC236}">
              <a16:creationId xmlns:a16="http://schemas.microsoft.com/office/drawing/2014/main" id="{F1D411E8-2273-4A57-B0F9-CE785DA2C91E}"/>
            </a:ext>
          </a:extLst>
        </cdr:cNvPr>
        <cdr:cNvCxnSpPr/>
      </cdr:nvCxnSpPr>
      <cdr:spPr>
        <a:xfrm xmlns:a="http://schemas.openxmlformats.org/drawingml/2006/main" flipH="1">
          <a:off x="8066115" y="3081130"/>
          <a:ext cx="1093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19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850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82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Il fondo nasce dall’applicazione del principio della competenza finanziaria di cui all’allegato 4/2 al D.LGS 118/2011 per rendere evidente al consiglio la distanza temporale intercorrente tra l’acquisizione dei finanziamenti e l’effettivo impiego di tali risorse.</a:t>
            </a:r>
          </a:p>
          <a:p>
            <a:pPr>
              <a:defRPr/>
            </a:pPr>
            <a:r>
              <a:rPr lang="it-IT" dirty="0"/>
              <a:t>L’organo di revisione ha  proceduto alla verifica con la tecnica del campionamento dei seguenti elementi</a:t>
            </a:r>
          </a:p>
          <a:p>
            <a:pPr marL="247620" indent="-247620">
              <a:buFontTx/>
              <a:buAutoNum type="alphaLcParenR"/>
              <a:defRPr/>
            </a:pPr>
            <a:r>
              <a:rPr lang="it-IT" dirty="0"/>
              <a:t>La fonte di finanziamento del FPV di parte corrente e di parte capitale</a:t>
            </a:r>
          </a:p>
          <a:p>
            <a:pPr marL="247620" indent="-247620">
              <a:buFontTx/>
              <a:buAutoNum type="alphaLcParenR"/>
              <a:defRPr/>
            </a:pPr>
            <a:r>
              <a:rPr lang="it-IT" dirty="0"/>
              <a:t>La sussistenza dell’accertamento di entrata relativo a obbligazioni attive scadute ed esigibili che contribuiscono alla formazione del FPV</a:t>
            </a:r>
          </a:p>
          <a:p>
            <a:pPr marL="247620" indent="-247620">
              <a:buFontTx/>
              <a:buAutoNum type="alphaLcParenR"/>
              <a:defRPr/>
            </a:pPr>
            <a:r>
              <a:rPr lang="it-IT" sz="1300" dirty="0"/>
              <a:t>La costituzione del </a:t>
            </a:r>
            <a:r>
              <a:rPr lang="it-IT" sz="1300" dirty="0" err="1"/>
              <a:t>Fpv</a:t>
            </a:r>
            <a:r>
              <a:rPr lang="it-IT" sz="1300" dirty="0"/>
              <a:t> in presenza di obbligazioni passive giuridicamente perfezionate</a:t>
            </a:r>
          </a:p>
          <a:p>
            <a:pPr marL="247620" indent="-247620">
              <a:buFontTx/>
              <a:buAutoNum type="alphaLcParenR"/>
              <a:defRPr/>
            </a:pPr>
            <a:r>
              <a:rPr lang="it-IT" sz="1300" dirty="0"/>
              <a:t>La corretta applicazione dell’art. 183 comma 3 del TUEL in ordine al </a:t>
            </a:r>
            <a:r>
              <a:rPr lang="it-IT" sz="1300" dirty="0" err="1"/>
              <a:t>fpv</a:t>
            </a:r>
            <a:r>
              <a:rPr lang="it-IT" sz="1300" dirty="0"/>
              <a:t> riferito ai lavori pubblici</a:t>
            </a:r>
          </a:p>
          <a:p>
            <a:pPr marL="247620" indent="-247620">
              <a:buFontTx/>
              <a:buAutoNum type="alphaLcParenR"/>
              <a:defRPr/>
            </a:pPr>
            <a:r>
              <a:rPr lang="it-IT" sz="1300" dirty="0"/>
              <a:t>L’esigibilità dei residui passivi coperti da </a:t>
            </a:r>
            <a:r>
              <a:rPr lang="it-IT" sz="1300" dirty="0" err="1"/>
              <a:t>fpv</a:t>
            </a:r>
            <a:r>
              <a:rPr lang="it-IT" sz="1300" dirty="0"/>
              <a:t> negli esercizi 2017 2018 2019 di riferimento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43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45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1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L’analisi dell’andamento delle entrate tributarie e perequative, evidenzia in particolar modo l’aumento delle entrate per recupero evasione </a:t>
            </a:r>
            <a:r>
              <a:rPr lang="it-IT" dirty="0" err="1"/>
              <a:t>Imu</a:t>
            </a:r>
            <a:r>
              <a:rPr lang="it-IT" dirty="0"/>
              <a:t>, Tasi e in particolar modo Tari, oltre ad un aumento del Fondo di solidarietà comunale che dimostra come il nostro Comune sia allineato ai Fabbisogni Standard.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20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155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59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30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3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67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04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01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58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462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830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it-IT" altLang="it-IT" dirty="0">
                <a:cs typeface="Arial" charset="0"/>
              </a:rPr>
              <a:t>Dalla rappresentazione grafica si evince l’incidenza delle spese correnti delle varie Missioni sul totale della spesa. Tra le Missioni che registrano gli stanziamenti più consistenti si segnalano: </a:t>
            </a:r>
          </a:p>
          <a:p>
            <a:pPr defTabSz="990478">
              <a:defRPr/>
            </a:pPr>
            <a:r>
              <a:rPr lang="it-IT" altLang="it-IT" dirty="0">
                <a:cs typeface="Arial" charset="0"/>
              </a:rPr>
              <a:t>-la Missione 1, in cui sono ricomprese le spese di personale e di funzionamento dei vari uffici di gestione economica e finanziaria, nonché fiscale e affari generali, la gestione dei beni demaniali e patrimoniali e le spese di funzionamento dell’ufficio tecnico;</a:t>
            </a:r>
          </a:p>
          <a:p>
            <a:pPr defTabSz="990478">
              <a:defRPr/>
            </a:pPr>
            <a:r>
              <a:rPr lang="it-IT" altLang="it-IT" dirty="0">
                <a:cs typeface="Arial" charset="0"/>
              </a:rPr>
              <a:t>– la Missione 4 in cui sono ricomprese tutte le spese relative ai servizi scolastici ed educativi (stipendi personale + spese di funzionamento dei servizi, con eccezione delle spese relative agli asili nido, che sono invece riportate nella Missione 12);  </a:t>
            </a:r>
          </a:p>
          <a:p>
            <a:pPr defTabSz="990478">
              <a:defRPr/>
            </a:pPr>
            <a:r>
              <a:rPr lang="it-IT" altLang="it-IT" dirty="0">
                <a:cs typeface="Arial" charset="0"/>
              </a:rPr>
              <a:t>-la Missione 9, che si compone delle spese relative alla gestione dei rifiuti, alla manutenzione dei parchi, alle attività di disinfestazione, allo sfalcio delle aree verdi ecc.);</a:t>
            </a:r>
          </a:p>
          <a:p>
            <a:pPr defTabSz="990478">
              <a:defRPr/>
            </a:pPr>
            <a:r>
              <a:rPr lang="it-IT" altLang="it-IT" dirty="0">
                <a:cs typeface="Arial" charset="0"/>
              </a:rPr>
              <a:t>- la Missione 12, che ricomprende –come già specificato- le spese relative alla gestione degli asili nido (spese di personale e di funzionamento) e i trasferimenti all’Unione per il servizio sociale;</a:t>
            </a:r>
          </a:p>
          <a:p>
            <a:pPr defTabSz="990478">
              <a:defRPr/>
            </a:pPr>
            <a:r>
              <a:rPr lang="it-IT" altLang="it-IT" dirty="0">
                <a:cs typeface="Arial" charset="0"/>
              </a:rPr>
              <a:t>- la Missione 10 che si riferisce alle spese per la manutenzione ordinaria delle strade, per la pubblica illuminazione, per la rimozione della neve ecc. ecc.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627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E526D6D9-6971-4B97-B77E-6AEBC6CA714E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495239">
                <a:defRPr/>
              </a:pPr>
              <a:t>30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5335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239">
              <a:defRPr/>
            </a:pPr>
            <a:fld id="{E526D6D9-6971-4B97-B77E-6AEBC6CA714E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495239">
                <a:defRPr/>
              </a:pPr>
              <a:t>31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324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42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294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026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650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784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0166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0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463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877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300" dirty="0"/>
              <a:t> </a:t>
            </a:r>
          </a:p>
          <a:p>
            <a:pPr defTabSz="990478">
              <a:defRPr/>
            </a:pPr>
            <a:endParaRPr lang="it-IT" sz="13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563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46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901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704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823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4684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58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53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1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13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19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4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  <a:extLst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it-IT" sz="3000" b="1">
                <a:latin typeface="Arial" panose="020B0604020202020204" pitchFamily="34" charset="0"/>
                <a:cs typeface="Arial" panose="020B0604020202020204" pitchFamily="34" charset="0"/>
              </a:rPr>
              <a:t>PRESENTAZIONE DEL RENDICONTO DELLA GESTIONE 2018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/>
              <a:t>Consiglio Comunale del 29 aprile 2019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B41E3B-41C0-46F9-BB54-3F48941B5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GESTIONE RESIDUI – VARIAZIONI RISPETTO ANNO PRECEDENTE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583ED9C-2225-4AE5-A0E4-D2E477549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44825"/>
              </p:ext>
            </p:extLst>
          </p:nvPr>
        </p:nvGraphicFramePr>
        <p:xfrm>
          <a:off x="213898" y="2316480"/>
          <a:ext cx="7508805" cy="261372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877202">
                  <a:extLst>
                    <a:ext uri="{9D8B030D-6E8A-4147-A177-3AD203B41FA5}">
                      <a16:colId xmlns:a16="http://schemas.microsoft.com/office/drawing/2014/main" val="3457677638"/>
                    </a:ext>
                  </a:extLst>
                </a:gridCol>
                <a:gridCol w="1529348">
                  <a:extLst>
                    <a:ext uri="{9D8B030D-6E8A-4147-A177-3AD203B41FA5}">
                      <a16:colId xmlns:a16="http://schemas.microsoft.com/office/drawing/2014/main" val="4180469865"/>
                    </a:ext>
                  </a:extLst>
                </a:gridCol>
                <a:gridCol w="1995161">
                  <a:extLst>
                    <a:ext uri="{9D8B030D-6E8A-4147-A177-3AD203B41FA5}">
                      <a16:colId xmlns:a16="http://schemas.microsoft.com/office/drawing/2014/main" val="772474451"/>
                    </a:ext>
                  </a:extLst>
                </a:gridCol>
                <a:gridCol w="2107094">
                  <a:extLst>
                    <a:ext uri="{9D8B030D-6E8A-4147-A177-3AD203B41FA5}">
                      <a16:colId xmlns:a16="http://schemas.microsoft.com/office/drawing/2014/main" val="111894338"/>
                    </a:ext>
                  </a:extLst>
                </a:gridCol>
              </a:tblGrid>
              <a:tr h="62974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INIZIALI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RISCOSSI/PAGATI/ELIMINATI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RIPORTARE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35655"/>
                  </a:ext>
                </a:extLst>
              </a:tr>
              <a:tr h="989446">
                <a:tc>
                  <a:txBody>
                    <a:bodyPr/>
                    <a:lstStyle/>
                    <a:p>
                      <a:pPr algn="l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RESIDUI ATTIVI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5.314.399,89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3.153.616,84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2.160.783,05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46699"/>
                  </a:ext>
                </a:extLst>
              </a:tr>
              <a:tr h="984195">
                <a:tc>
                  <a:txBody>
                    <a:bodyPr/>
                    <a:lstStyle/>
                    <a:p>
                      <a:pPr algn="l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RESIDUI PASSIVI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2.857.831,90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2.287.321,78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570.510,12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18178"/>
                  </a:ext>
                </a:extLst>
              </a:tr>
            </a:tbl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96D7F22-2532-4AD2-B160-D08FFA26ABEA}"/>
              </a:ext>
            </a:extLst>
          </p:cNvPr>
          <p:cNvSpPr/>
          <p:nvPr/>
        </p:nvSpPr>
        <p:spPr>
          <a:xfrm>
            <a:off x="7961243" y="4084651"/>
            <a:ext cx="1262270" cy="514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29FFB7C-2B6B-4067-A31D-14AC0A6A4B9E}"/>
              </a:ext>
            </a:extLst>
          </p:cNvPr>
          <p:cNvSpPr/>
          <p:nvPr/>
        </p:nvSpPr>
        <p:spPr>
          <a:xfrm>
            <a:off x="9777346" y="2692678"/>
            <a:ext cx="1749286" cy="92549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167.595,12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7C6DE589-9A33-4E09-8AE6-6481A3F215B2}"/>
              </a:ext>
            </a:extLst>
          </p:cNvPr>
          <p:cNvSpPr/>
          <p:nvPr/>
        </p:nvSpPr>
        <p:spPr>
          <a:xfrm>
            <a:off x="9809921" y="3844123"/>
            <a:ext cx="1749287" cy="99557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333.152,89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C392AF1-3BE6-45B1-805E-7094ACCBB730}"/>
              </a:ext>
            </a:extLst>
          </p:cNvPr>
          <p:cNvSpPr/>
          <p:nvPr/>
        </p:nvSpPr>
        <p:spPr>
          <a:xfrm>
            <a:off x="7961243" y="2914483"/>
            <a:ext cx="1262270" cy="514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6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RESIDUI ATTIVI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D1E9030B-B3DB-4ACD-903B-EDD9ABD1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07484"/>
              </p:ext>
            </p:extLst>
          </p:nvPr>
        </p:nvGraphicFramePr>
        <p:xfrm>
          <a:off x="681037" y="2156792"/>
          <a:ext cx="9774927" cy="420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146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RESIDUI PASSIVI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FC6DD935-BD72-4CFD-9BF3-4F79B2330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602245"/>
              </p:ext>
            </p:extLst>
          </p:nvPr>
        </p:nvGraphicFramePr>
        <p:xfrm>
          <a:off x="681038" y="2176670"/>
          <a:ext cx="10063162" cy="410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7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5D140-AD5B-48C2-B1A7-F978D449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PLURIENNALE VINCOLATO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A48CA45-750C-4A5C-A69D-643BD2E94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82407"/>
              </p:ext>
            </p:extLst>
          </p:nvPr>
        </p:nvGraphicFramePr>
        <p:xfrm>
          <a:off x="681038" y="2336799"/>
          <a:ext cx="9613899" cy="30203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481226865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451127534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1145826142"/>
                    </a:ext>
                  </a:extLst>
                </a:gridCol>
              </a:tblGrid>
              <a:tr h="5539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Al 1° gennaio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Al 31 dicembre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577756"/>
                  </a:ext>
                </a:extLst>
              </a:tr>
              <a:tr h="956204">
                <a:tc>
                  <a:txBody>
                    <a:bodyPr/>
                    <a:lstStyle/>
                    <a:p>
                      <a:r>
                        <a:rPr lang="it-IT" b="1" dirty="0"/>
                        <a:t>Fondo pluriennale vincolato – parte corrente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569.453,84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266.937,14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24849"/>
                  </a:ext>
                </a:extLst>
              </a:tr>
              <a:tr h="956204">
                <a:tc>
                  <a:txBody>
                    <a:bodyPr/>
                    <a:lstStyle/>
                    <a:p>
                      <a:r>
                        <a:rPr lang="it-IT" b="1" dirty="0"/>
                        <a:t>Fondo pluriennale vincolato – parte capitale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2.650.972,98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2.826.465,14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63070"/>
                  </a:ext>
                </a:extLst>
              </a:tr>
              <a:tr h="553992">
                <a:tc>
                  <a:txBody>
                    <a:bodyPr/>
                    <a:lstStyle/>
                    <a:p>
                      <a:r>
                        <a:rPr lang="it-IT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3.220.426,82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/>
                        <a:t>3.093.402,28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3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2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92D61-3E53-43B1-BADC-0A16CD43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CREDITI DUBBIA ESIGIBILITA’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ADD8133-BF02-4C4A-84A0-C6488CF8B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534166"/>
              </p:ext>
            </p:extLst>
          </p:nvPr>
        </p:nvGraphicFramePr>
        <p:xfrm>
          <a:off x="629479" y="2098261"/>
          <a:ext cx="10711069" cy="419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251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RIEPILOGO GENERALE DELLE ENTRATE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41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RIEPILOGO ENTRATE CORRENTI E IN CONTO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03734"/>
              </p:ext>
            </p:extLst>
          </p:nvPr>
        </p:nvGraphicFramePr>
        <p:xfrm>
          <a:off x="681037" y="2336800"/>
          <a:ext cx="10579997" cy="409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772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ANALISI ANDAMENTO ENTRATE TRIBUTARIE E PEREQUATIVE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515859"/>
              </p:ext>
            </p:extLst>
          </p:nvPr>
        </p:nvGraphicFramePr>
        <p:xfrm>
          <a:off x="681037" y="2336800"/>
          <a:ext cx="10579997" cy="409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41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RECUPERO EVASIONE TRIBUTARIA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661798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74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TRASFERIMENTI CORRENTI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590667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82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POPOLAZIONE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14" name="Segnaposto contenuto 13">
            <a:extLst>
              <a:ext uri="{FF2B5EF4-FFF2-40B4-BE49-F238E27FC236}">
                <a16:creationId xmlns:a16="http://schemas.microsoft.com/office/drawing/2014/main" id="{7E896948-FB3F-47CA-94DE-87E4DDD1C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389146"/>
              </p:ext>
            </p:extLst>
          </p:nvPr>
        </p:nvGraphicFramePr>
        <p:xfrm>
          <a:off x="792795" y="2291404"/>
          <a:ext cx="8852221" cy="336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167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EXTRA-TRIBUTARIE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622320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02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SERVIZI SCOLASTICI ED EDUCATIVI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438494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80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72159-3468-4AA3-91DF-05F1E624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IN CONTO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577AAB0-3ADE-4967-80E3-DD426BBA9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500347"/>
              </p:ext>
            </p:extLst>
          </p:nvPr>
        </p:nvGraphicFramePr>
        <p:xfrm>
          <a:off x="681037" y="2077278"/>
          <a:ext cx="10579997" cy="45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0659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E8D0B-83C0-44FC-9D05-FB002F1A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PERMESSI DI COSTRUIRE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D0DAC93-4C31-4F11-A522-1194EA990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248454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8624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ADD7F-BF12-42F3-A847-D31750F4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PERMESSI DI COSTRUIRE - UTILIZZO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6027541-61E4-454B-A9C7-C5201A4E1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22380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716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CBEDB-1AA2-410B-AFCC-F561D791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DIVIDENDI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6AA46AD-CAD8-4ABF-8E76-359307AAA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54148"/>
              </p:ext>
            </p:extLst>
          </p:nvPr>
        </p:nvGraphicFramePr>
        <p:xfrm>
          <a:off x="681038" y="2126974"/>
          <a:ext cx="9764988" cy="430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621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RIEPILOGO GENERALE DELLE SPESE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43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584D1-3234-4A10-974A-64773F73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RIEPILOGO SPESE CORRENTI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799DB81-3757-44BB-93E1-FAAE2C2DA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359091"/>
              </p:ext>
            </p:extLst>
          </p:nvPr>
        </p:nvGraphicFramePr>
        <p:xfrm>
          <a:off x="437322" y="2176670"/>
          <a:ext cx="10972800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99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584D1-3234-4A10-974A-64773F73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RIEPILOGO SPESE IN CONTO CAPITALE E RIMBORSO PRESTITI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799DB81-3757-44BB-93E1-FAAE2C2DA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772936"/>
              </p:ext>
            </p:extLst>
          </p:nvPr>
        </p:nvGraphicFramePr>
        <p:xfrm>
          <a:off x="437322" y="2176670"/>
          <a:ext cx="10972800" cy="445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21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- FUNZIONAMENTO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1EF3198-F195-4132-BA80-EEFC9A722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75076"/>
              </p:ext>
            </p:extLst>
          </p:nvPr>
        </p:nvGraphicFramePr>
        <p:xfrm>
          <a:off x="465482" y="2166730"/>
          <a:ext cx="11261035" cy="41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780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190C0-7D18-44E2-B627-4D2419678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DATI GENERALI SULLA GESTIONE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FC48C-2BD5-49D1-9090-9E0F79E95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6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- INVESTIMENTO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A3BE55B-909C-4361-B390-C27168FD0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950839"/>
              </p:ext>
            </p:extLst>
          </p:nvPr>
        </p:nvGraphicFramePr>
        <p:xfrm>
          <a:off x="387626" y="2166730"/>
          <a:ext cx="11529391" cy="41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518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INVESTIMENTI REALIZZATI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053148"/>
              </p:ext>
            </p:extLst>
          </p:nvPr>
        </p:nvGraphicFramePr>
        <p:xfrm>
          <a:off x="279994" y="1941201"/>
          <a:ext cx="10414514" cy="474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556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SPESE DI PERSONALE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08BAD-1B7B-4E81-A182-5F872E34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1EF6A9A-FEDB-477B-AC10-1B71537D3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926559"/>
              </p:ext>
            </p:extLst>
          </p:nvPr>
        </p:nvGraphicFramePr>
        <p:xfrm>
          <a:off x="680321" y="2146852"/>
          <a:ext cx="10302418" cy="427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47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E4F77-94D7-4581-8671-8D2A71AA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INDEBITAMENTO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ABFF3BF-36FD-43B6-968F-57DCA215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23464"/>
              </p:ext>
            </p:extLst>
          </p:nvPr>
        </p:nvGraphicFramePr>
        <p:xfrm>
          <a:off x="99391" y="2216426"/>
          <a:ext cx="11807687" cy="421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217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E4F77-94D7-4581-8671-8D2A71AA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INDEBITAMENTO PROCAPITE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ABFF3BF-36FD-43B6-968F-57DCA215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566859"/>
              </p:ext>
            </p:extLst>
          </p:nvPr>
        </p:nvGraphicFramePr>
        <p:xfrm>
          <a:off x="467138" y="2186608"/>
          <a:ext cx="10903227" cy="432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089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INDICATORI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336351"/>
              </p:ext>
            </p:extLst>
          </p:nvPr>
        </p:nvGraphicFramePr>
        <p:xfrm>
          <a:off x="2535936" y="2011541"/>
          <a:ext cx="9204960" cy="447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12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PARTECIPATE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298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D8079-EE9F-4AC9-91F3-6DC01223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PARTECIPATE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AF806195-1098-458E-845B-27FEF7331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70891"/>
              </p:ext>
            </p:extLst>
          </p:nvPr>
        </p:nvGraphicFramePr>
        <p:xfrm>
          <a:off x="681037" y="2336800"/>
          <a:ext cx="10818537" cy="4073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8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33F3B-B30D-4593-A1DF-AA5B36F8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REVISIONE STRAORDINARIA E ORDINARIA DELLE SOCIETA’ PARTECIPATE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F729409A-D478-45B4-8DF5-CCCB44FB1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54391"/>
              </p:ext>
            </p:extLst>
          </p:nvPr>
        </p:nvGraphicFramePr>
        <p:xfrm>
          <a:off x="680321" y="2336872"/>
          <a:ext cx="9865096" cy="417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arrotondato 5">
            <a:extLst>
              <a:ext uri="{FF2B5EF4-FFF2-40B4-BE49-F238E27FC236}">
                <a16:creationId xmlns:a16="http://schemas.microsoft.com/office/drawing/2014/main" id="{2245E7B9-D102-468E-A032-CEB3C7503F24}"/>
              </a:ext>
            </a:extLst>
          </p:cNvPr>
          <p:cNvSpPr/>
          <p:nvPr/>
        </p:nvSpPr>
        <p:spPr>
          <a:xfrm>
            <a:off x="6672465" y="2385686"/>
            <a:ext cx="3146149" cy="5361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Mantenimento con azione di razionalizzazione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arrotondato 5">
            <a:extLst>
              <a:ext uri="{FF2B5EF4-FFF2-40B4-BE49-F238E27FC236}">
                <a16:creationId xmlns:a16="http://schemas.microsoft.com/office/drawing/2014/main" id="{0804F9B3-E29C-425F-8875-0A3991F14A77}"/>
              </a:ext>
            </a:extLst>
          </p:cNvPr>
          <p:cNvSpPr/>
          <p:nvPr/>
        </p:nvSpPr>
        <p:spPr>
          <a:xfrm>
            <a:off x="6672467" y="3090187"/>
            <a:ext cx="3146149" cy="5361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Cessione a titolo oneroso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arrotondato 5">
            <a:extLst>
              <a:ext uri="{FF2B5EF4-FFF2-40B4-BE49-F238E27FC236}">
                <a16:creationId xmlns:a16="http://schemas.microsoft.com/office/drawing/2014/main" id="{C8C31220-2878-4593-8965-50EC23967AC6}"/>
              </a:ext>
            </a:extLst>
          </p:cNvPr>
          <p:cNvSpPr/>
          <p:nvPr/>
        </p:nvSpPr>
        <p:spPr>
          <a:xfrm>
            <a:off x="6672466" y="4453392"/>
            <a:ext cx="3146149" cy="5361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Cessione a titolo oneroso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arrotondato 5">
            <a:extLst>
              <a:ext uri="{FF2B5EF4-FFF2-40B4-BE49-F238E27FC236}">
                <a16:creationId xmlns:a16="http://schemas.microsoft.com/office/drawing/2014/main" id="{47A1BF56-4150-4F06-8CC4-A2BEABBF8859}"/>
              </a:ext>
            </a:extLst>
          </p:cNvPr>
          <p:cNvSpPr/>
          <p:nvPr/>
        </p:nvSpPr>
        <p:spPr>
          <a:xfrm>
            <a:off x="6672468" y="3767813"/>
            <a:ext cx="3146149" cy="5361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Mantenimento senza interventi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arrotondato 5">
            <a:extLst>
              <a:ext uri="{FF2B5EF4-FFF2-40B4-BE49-F238E27FC236}">
                <a16:creationId xmlns:a16="http://schemas.microsoft.com/office/drawing/2014/main" id="{93F93EE2-71EF-41EC-8CBB-1BD75F97117D}"/>
              </a:ext>
            </a:extLst>
          </p:cNvPr>
          <p:cNvSpPr/>
          <p:nvPr/>
        </p:nvSpPr>
        <p:spPr>
          <a:xfrm>
            <a:off x="6672468" y="5138971"/>
            <a:ext cx="3146149" cy="5959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Mantenimento senza interventi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arrotondato 5">
            <a:extLst>
              <a:ext uri="{FF2B5EF4-FFF2-40B4-BE49-F238E27FC236}">
                <a16:creationId xmlns:a16="http://schemas.microsoft.com/office/drawing/2014/main" id="{23ADD1C9-2871-4F9F-B238-F3968F32C24F}"/>
              </a:ext>
            </a:extLst>
          </p:cNvPr>
          <p:cNvSpPr/>
          <p:nvPr/>
        </p:nvSpPr>
        <p:spPr>
          <a:xfrm>
            <a:off x="6672468" y="5903255"/>
            <a:ext cx="3146149" cy="5959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Quotata, mantenuta ex lege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21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ATTIVITA’ AMMINISTRATIVA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Principali indicatori</a:t>
            </a:r>
          </a:p>
        </p:txBody>
      </p:sp>
    </p:spTree>
    <p:extLst>
      <p:ext uri="{BB962C8B-B14F-4D97-AF65-F5344CB8AC3E}">
        <p14:creationId xmlns:p14="http://schemas.microsoft.com/office/powerpoint/2010/main" val="50020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CASSA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DBB5D8-BAC6-4EBF-8E6A-961A8277A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918116"/>
              </p:ext>
            </p:extLst>
          </p:nvPr>
        </p:nvGraphicFramePr>
        <p:xfrm>
          <a:off x="681038" y="2336800"/>
          <a:ext cx="10238496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869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LAVORI PUBBLICI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890846"/>
              </p:ext>
            </p:extLst>
          </p:nvPr>
        </p:nvGraphicFramePr>
        <p:xfrm>
          <a:off x="506896" y="2170037"/>
          <a:ext cx="6321287" cy="453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6AA02B33-95D5-4B74-946E-72F46C657EF3}"/>
              </a:ext>
            </a:extLst>
          </p:cNvPr>
          <p:cNvSpPr/>
          <p:nvPr/>
        </p:nvSpPr>
        <p:spPr>
          <a:xfrm>
            <a:off x="7951304" y="2286826"/>
            <a:ext cx="3086103" cy="7354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C610F1F-7A5F-4746-960B-C37FF74A0EB4}"/>
              </a:ext>
            </a:extLst>
          </p:cNvPr>
          <p:cNvSpPr/>
          <p:nvPr/>
        </p:nvSpPr>
        <p:spPr>
          <a:xfrm>
            <a:off x="7981122" y="3207024"/>
            <a:ext cx="3056285" cy="7354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9E2D2508-F876-4FB1-98AE-4373B167CD75}"/>
              </a:ext>
            </a:extLst>
          </p:cNvPr>
          <p:cNvSpPr/>
          <p:nvPr/>
        </p:nvSpPr>
        <p:spPr>
          <a:xfrm>
            <a:off x="7981122" y="4096578"/>
            <a:ext cx="3056285" cy="7354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4C574B9-36D9-4B6E-87DA-889258DA6472}"/>
              </a:ext>
            </a:extLst>
          </p:cNvPr>
          <p:cNvSpPr/>
          <p:nvPr/>
        </p:nvSpPr>
        <p:spPr>
          <a:xfrm>
            <a:off x="7981122" y="4966255"/>
            <a:ext cx="3056285" cy="7354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4A755A42-F310-4532-9DE1-0B95105AB622}"/>
              </a:ext>
            </a:extLst>
          </p:cNvPr>
          <p:cNvSpPr/>
          <p:nvPr/>
        </p:nvSpPr>
        <p:spPr>
          <a:xfrm>
            <a:off x="7981122" y="5855809"/>
            <a:ext cx="3056285" cy="7354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8873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PIANIFICAZIONE TERRITORIALE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554877"/>
              </p:ext>
            </p:extLst>
          </p:nvPr>
        </p:nvGraphicFramePr>
        <p:xfrm>
          <a:off x="998373" y="2179976"/>
          <a:ext cx="616773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D45B957-4BF7-4F6C-9476-00D395EE88A8}"/>
              </a:ext>
            </a:extLst>
          </p:cNvPr>
          <p:cNvSpPr/>
          <p:nvPr/>
        </p:nvSpPr>
        <p:spPr>
          <a:xfrm>
            <a:off x="8080513" y="2219732"/>
            <a:ext cx="324236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64BE10D-8E61-4682-AE20-4BF4234FF95F}"/>
              </a:ext>
            </a:extLst>
          </p:cNvPr>
          <p:cNvSpPr/>
          <p:nvPr/>
        </p:nvSpPr>
        <p:spPr>
          <a:xfrm>
            <a:off x="8080510" y="2957530"/>
            <a:ext cx="324236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F66A9C8-74C2-47BE-8557-8820274BA816}"/>
              </a:ext>
            </a:extLst>
          </p:cNvPr>
          <p:cNvSpPr/>
          <p:nvPr/>
        </p:nvSpPr>
        <p:spPr>
          <a:xfrm>
            <a:off x="8080513" y="3679331"/>
            <a:ext cx="324236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193E584-5D36-4538-8A6A-DD4064715535}"/>
              </a:ext>
            </a:extLst>
          </p:cNvPr>
          <p:cNvSpPr/>
          <p:nvPr/>
        </p:nvSpPr>
        <p:spPr>
          <a:xfrm>
            <a:off x="8080509" y="4411780"/>
            <a:ext cx="324236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1369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DD3336EA-C772-40BC-B8EE-3621CA3E8673}"/>
              </a:ext>
            </a:extLst>
          </p:cNvPr>
          <p:cNvSpPr/>
          <p:nvPr/>
        </p:nvSpPr>
        <p:spPr>
          <a:xfrm>
            <a:off x="8080511" y="5128233"/>
            <a:ext cx="324236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CC754988-35E0-4A81-9CCE-0C048B99D44F}"/>
              </a:ext>
            </a:extLst>
          </p:cNvPr>
          <p:cNvSpPr/>
          <p:nvPr/>
        </p:nvSpPr>
        <p:spPr>
          <a:xfrm>
            <a:off x="8080512" y="5866031"/>
            <a:ext cx="3242369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4E9AD0D-DABB-48E0-9DD1-8BDE4A67D890}"/>
              </a:ext>
            </a:extLst>
          </p:cNvPr>
          <p:cNvGrpSpPr/>
          <p:nvPr/>
        </p:nvGrpSpPr>
        <p:grpSpPr>
          <a:xfrm>
            <a:off x="998372" y="5861615"/>
            <a:ext cx="6167739" cy="636480"/>
            <a:chOff x="0" y="2949991"/>
            <a:chExt cx="6167739" cy="63648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25F4EB3B-2D50-4B8D-8EF1-C6DD7945EDCF}"/>
                </a:ext>
              </a:extLst>
            </p:cNvPr>
            <p:cNvSpPr/>
            <p:nvPr/>
          </p:nvSpPr>
          <p:spPr>
            <a:xfrm>
              <a:off x="0" y="2949991"/>
              <a:ext cx="6167739" cy="636480"/>
            </a:xfrm>
            <a:prstGeom prst="roundRect">
              <a:avLst/>
            </a:prstGeom>
            <a:grpFill/>
            <a:ln w="3175"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4A2E6C81-FE39-4C08-8198-359ABF248733}"/>
                </a:ext>
              </a:extLst>
            </p:cNvPr>
            <p:cNvSpPr txBox="1"/>
            <p:nvPr/>
          </p:nvSpPr>
          <p:spPr>
            <a:xfrm>
              <a:off x="31070" y="2981061"/>
              <a:ext cx="6105599" cy="574340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Procedure abusi edilizi gestiti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348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SERVIZI SCOLASTICI ED EDUCATIVI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597130"/>
              </p:ext>
            </p:extLst>
          </p:nvPr>
        </p:nvGraphicFramePr>
        <p:xfrm>
          <a:off x="680321" y="2170037"/>
          <a:ext cx="675414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02D8F4C-0DAB-4783-AD30-90F6AEBD6DE0}"/>
              </a:ext>
            </a:extLst>
          </p:cNvPr>
          <p:cNvSpPr/>
          <p:nvPr/>
        </p:nvSpPr>
        <p:spPr>
          <a:xfrm>
            <a:off x="8348870" y="2219732"/>
            <a:ext cx="297401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4140819-305C-4717-9F0E-05F18358608C}"/>
              </a:ext>
            </a:extLst>
          </p:cNvPr>
          <p:cNvSpPr/>
          <p:nvPr/>
        </p:nvSpPr>
        <p:spPr>
          <a:xfrm>
            <a:off x="8348870" y="2961659"/>
            <a:ext cx="297401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861B031-0496-489F-85CE-D0D4F2CF27C1}"/>
              </a:ext>
            </a:extLst>
          </p:cNvPr>
          <p:cNvSpPr/>
          <p:nvPr/>
        </p:nvSpPr>
        <p:spPr>
          <a:xfrm>
            <a:off x="8348870" y="3676463"/>
            <a:ext cx="297401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297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A8EA5AF9-D378-4261-9839-BEFB24867271}"/>
              </a:ext>
            </a:extLst>
          </p:cNvPr>
          <p:cNvSpPr/>
          <p:nvPr/>
        </p:nvSpPr>
        <p:spPr>
          <a:xfrm>
            <a:off x="8348870" y="4391267"/>
            <a:ext cx="297401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1.494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9ABE28E-96DC-4A9A-A4CA-8B70C6E09A4B}"/>
              </a:ext>
            </a:extLst>
          </p:cNvPr>
          <p:cNvSpPr/>
          <p:nvPr/>
        </p:nvSpPr>
        <p:spPr>
          <a:xfrm>
            <a:off x="8348870" y="5133194"/>
            <a:ext cx="297401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128.007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963C669-939C-4241-B9B8-CC5D641C1711}"/>
              </a:ext>
            </a:extLst>
          </p:cNvPr>
          <p:cNvSpPr/>
          <p:nvPr/>
        </p:nvSpPr>
        <p:spPr>
          <a:xfrm>
            <a:off x="8348870" y="5864010"/>
            <a:ext cx="2974012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CCE70D0-4FE5-49AD-BA0C-D2CDFC8213FC}"/>
              </a:ext>
            </a:extLst>
          </p:cNvPr>
          <p:cNvGrpSpPr/>
          <p:nvPr/>
        </p:nvGrpSpPr>
        <p:grpSpPr>
          <a:xfrm>
            <a:off x="680320" y="5886248"/>
            <a:ext cx="6754149" cy="636480"/>
            <a:chOff x="0" y="2949991"/>
            <a:chExt cx="6754149" cy="636480"/>
          </a:xfrm>
          <a:scene3d>
            <a:camera prst="orthographicFront"/>
            <a:lightRig rig="threePt" dir="t"/>
          </a:scene3d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995BBC48-808A-4223-938A-C19C0C95BDA8}"/>
                </a:ext>
              </a:extLst>
            </p:cNvPr>
            <p:cNvSpPr/>
            <p:nvPr/>
          </p:nvSpPr>
          <p:spPr>
            <a:xfrm>
              <a:off x="0" y="2949991"/>
              <a:ext cx="6754149" cy="636480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A8D9BE9-B073-431F-BBF5-73DC934AE833}"/>
                </a:ext>
              </a:extLst>
            </p:cNvPr>
            <p:cNvSpPr txBox="1"/>
            <p:nvPr/>
          </p:nvSpPr>
          <p:spPr>
            <a:xfrm>
              <a:off x="31070" y="2981061"/>
              <a:ext cx="6692009" cy="5743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Iscritti al trasporto scolastico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257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TRIBUTI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052994"/>
              </p:ext>
            </p:extLst>
          </p:nvPr>
        </p:nvGraphicFramePr>
        <p:xfrm>
          <a:off x="680320" y="2170037"/>
          <a:ext cx="651560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1175D99-E938-45BF-B19D-96AA64C1BACF}"/>
              </a:ext>
            </a:extLst>
          </p:cNvPr>
          <p:cNvSpPr/>
          <p:nvPr/>
        </p:nvSpPr>
        <p:spPr>
          <a:xfrm>
            <a:off x="8319052" y="2320326"/>
            <a:ext cx="285474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266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73FCD1D-31E3-488D-BC40-E1508CAA2B09}"/>
              </a:ext>
            </a:extLst>
          </p:cNvPr>
          <p:cNvSpPr/>
          <p:nvPr/>
        </p:nvSpPr>
        <p:spPr>
          <a:xfrm>
            <a:off x="8319051" y="3115630"/>
            <a:ext cx="285474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4E3A213-832C-4FA9-B7D6-610E0BCAB909}"/>
              </a:ext>
            </a:extLst>
          </p:cNvPr>
          <p:cNvSpPr/>
          <p:nvPr/>
        </p:nvSpPr>
        <p:spPr>
          <a:xfrm>
            <a:off x="8319050" y="4066615"/>
            <a:ext cx="285474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D1A2F0C-7B2D-4D7C-B0F4-8A4F098B943B}"/>
              </a:ext>
            </a:extLst>
          </p:cNvPr>
          <p:cNvSpPr/>
          <p:nvPr/>
        </p:nvSpPr>
        <p:spPr>
          <a:xfrm>
            <a:off x="8319052" y="5008390"/>
            <a:ext cx="285474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081175D-9A0D-407D-A4D0-B66980C355B1}"/>
              </a:ext>
            </a:extLst>
          </p:cNvPr>
          <p:cNvGrpSpPr/>
          <p:nvPr/>
        </p:nvGrpSpPr>
        <p:grpSpPr>
          <a:xfrm>
            <a:off x="680320" y="5824307"/>
            <a:ext cx="6515609" cy="889131"/>
            <a:chOff x="0" y="2708580"/>
            <a:chExt cx="6515609" cy="88913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70B5D1A5-CA27-4396-B7E9-B5140739D5B0}"/>
                </a:ext>
              </a:extLst>
            </p:cNvPr>
            <p:cNvSpPr/>
            <p:nvPr/>
          </p:nvSpPr>
          <p:spPr>
            <a:xfrm>
              <a:off x="0" y="2708580"/>
              <a:ext cx="6515609" cy="889131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DB95471-3A56-4016-93D8-C01219B7A259}"/>
                </a:ext>
              </a:extLst>
            </p:cNvPr>
            <p:cNvSpPr txBox="1"/>
            <p:nvPr/>
          </p:nvSpPr>
          <p:spPr>
            <a:xfrm>
              <a:off x="43404" y="2751984"/>
              <a:ext cx="6428801" cy="80232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F24 IMU/TASI precompilati gratuitamente </a:t>
              </a:r>
            </a:p>
          </p:txBody>
        </p:sp>
      </p:grp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BBB6527-C771-4E37-A2B9-49ED70F9A50F}"/>
              </a:ext>
            </a:extLst>
          </p:cNvPr>
          <p:cNvSpPr/>
          <p:nvPr/>
        </p:nvSpPr>
        <p:spPr>
          <a:xfrm>
            <a:off x="8319052" y="5950165"/>
            <a:ext cx="285474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647</a:t>
            </a:r>
          </a:p>
        </p:txBody>
      </p:sp>
    </p:spTree>
    <p:extLst>
      <p:ext uri="{BB962C8B-B14F-4D97-AF65-F5344CB8AC3E}">
        <p14:creationId xmlns:p14="http://schemas.microsoft.com/office/powerpoint/2010/main" val="2315664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68343"/>
              </p:ext>
            </p:extLst>
          </p:nvPr>
        </p:nvGraphicFramePr>
        <p:xfrm>
          <a:off x="680321" y="2170037"/>
          <a:ext cx="583974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F98F50B7-B50B-4D73-8CBB-BC9540A9D9CA}"/>
              </a:ext>
            </a:extLst>
          </p:cNvPr>
          <p:cNvGrpSpPr/>
          <p:nvPr/>
        </p:nvGrpSpPr>
        <p:grpSpPr>
          <a:xfrm>
            <a:off x="680320" y="5870437"/>
            <a:ext cx="5839749" cy="631800"/>
            <a:chOff x="0" y="1128751"/>
            <a:chExt cx="9613900" cy="631800"/>
          </a:xfrm>
        </p:grpSpPr>
        <p:sp>
          <p:nvSpPr>
            <p:cNvPr id="11" name="Rettangolo con angoli arrotondati 10">
              <a:extLst>
                <a:ext uri="{FF2B5EF4-FFF2-40B4-BE49-F238E27FC236}">
                  <a16:creationId xmlns:a16="http://schemas.microsoft.com/office/drawing/2014/main" id="{B6FB70BB-6F0D-463C-8262-4603F437E6A6}"/>
                </a:ext>
              </a:extLst>
            </p:cNvPr>
            <p:cNvSpPr/>
            <p:nvPr/>
          </p:nvSpPr>
          <p:spPr>
            <a:xfrm>
              <a:off x="0" y="1128751"/>
              <a:ext cx="9613900" cy="631800"/>
            </a:xfrm>
            <a:prstGeom prst="round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C341AC3-E39D-4B9D-98BF-0A27D8D172AA}"/>
                </a:ext>
              </a:extLst>
            </p:cNvPr>
            <p:cNvSpPr txBox="1"/>
            <p:nvPr/>
          </p:nvSpPr>
          <p:spPr>
            <a:xfrm>
              <a:off x="30842" y="1159593"/>
              <a:ext cx="9552216" cy="5701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Tempi medi di pagamenti </a:t>
              </a:r>
            </a:p>
          </p:txBody>
        </p:sp>
      </p:grp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53C25C1-AF24-459A-A661-340DFD710E1F}"/>
              </a:ext>
            </a:extLst>
          </p:cNvPr>
          <p:cNvSpPr/>
          <p:nvPr/>
        </p:nvSpPr>
        <p:spPr>
          <a:xfrm>
            <a:off x="8557591" y="2219732"/>
            <a:ext cx="276529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4.165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6E63456-1D1E-42C8-A1E1-A48622D937A2}"/>
              </a:ext>
            </a:extLst>
          </p:cNvPr>
          <p:cNvSpPr/>
          <p:nvPr/>
        </p:nvSpPr>
        <p:spPr>
          <a:xfrm>
            <a:off x="8557590" y="2936460"/>
            <a:ext cx="276529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3.990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9E13606-2881-491E-8A15-832071EFD16F}"/>
              </a:ext>
            </a:extLst>
          </p:cNvPr>
          <p:cNvSpPr/>
          <p:nvPr/>
        </p:nvSpPr>
        <p:spPr>
          <a:xfrm>
            <a:off x="8557590" y="3653188"/>
            <a:ext cx="276529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2.185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0781494-29E1-4CED-A5A1-569E463CC9E2}"/>
              </a:ext>
            </a:extLst>
          </p:cNvPr>
          <p:cNvSpPr/>
          <p:nvPr/>
        </p:nvSpPr>
        <p:spPr>
          <a:xfrm>
            <a:off x="8557591" y="4371093"/>
            <a:ext cx="276529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2927CDE-205F-47AB-839F-FF0E828092E9}"/>
              </a:ext>
            </a:extLst>
          </p:cNvPr>
          <p:cNvSpPr/>
          <p:nvPr/>
        </p:nvSpPr>
        <p:spPr>
          <a:xfrm>
            <a:off x="8557591" y="5107420"/>
            <a:ext cx="276529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0,55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EDE2456-452A-48BE-BDD9-71EB70C4DE7E}"/>
              </a:ext>
            </a:extLst>
          </p:cNvPr>
          <p:cNvSpPr/>
          <p:nvPr/>
        </p:nvSpPr>
        <p:spPr>
          <a:xfrm>
            <a:off x="8557591" y="5843747"/>
            <a:ext cx="2765291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-15,85</a:t>
            </a:r>
          </a:p>
        </p:txBody>
      </p:sp>
    </p:spTree>
    <p:extLst>
      <p:ext uri="{BB962C8B-B14F-4D97-AF65-F5344CB8AC3E}">
        <p14:creationId xmlns:p14="http://schemas.microsoft.com/office/powerpoint/2010/main" val="4283543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DEMOGRAFICI, ELETTORALE, STATO CIVILE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930678"/>
              </p:ext>
            </p:extLst>
          </p:nvPr>
        </p:nvGraphicFramePr>
        <p:xfrm>
          <a:off x="680321" y="2170037"/>
          <a:ext cx="6764088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6E0E80C5-D445-4414-A00F-CB5F6DB2FF63}"/>
              </a:ext>
            </a:extLst>
          </p:cNvPr>
          <p:cNvSpPr/>
          <p:nvPr/>
        </p:nvSpPr>
        <p:spPr>
          <a:xfrm>
            <a:off x="8736496" y="2219732"/>
            <a:ext cx="258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1.021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032102DC-2569-4773-A274-3A30FFD0C406}"/>
              </a:ext>
            </a:extLst>
          </p:cNvPr>
          <p:cNvSpPr/>
          <p:nvPr/>
        </p:nvSpPr>
        <p:spPr>
          <a:xfrm>
            <a:off x="8736496" y="2919122"/>
            <a:ext cx="258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08A22824-C3EE-417F-A142-E9C56327D10B}"/>
              </a:ext>
            </a:extLst>
          </p:cNvPr>
          <p:cNvSpPr/>
          <p:nvPr/>
        </p:nvSpPr>
        <p:spPr>
          <a:xfrm>
            <a:off x="8736496" y="3618512"/>
            <a:ext cx="258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2.570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4398127-7E05-4AFC-BA33-0B94CC45FA15}"/>
              </a:ext>
            </a:extLst>
          </p:cNvPr>
          <p:cNvSpPr/>
          <p:nvPr/>
        </p:nvSpPr>
        <p:spPr>
          <a:xfrm>
            <a:off x="8736496" y="4317902"/>
            <a:ext cx="258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758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1312412-02A2-46B2-8CE8-A1317A0E1AB1}"/>
              </a:ext>
            </a:extLst>
          </p:cNvPr>
          <p:cNvSpPr/>
          <p:nvPr/>
        </p:nvSpPr>
        <p:spPr>
          <a:xfrm>
            <a:off x="8736496" y="5025262"/>
            <a:ext cx="258638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14.848</a:t>
            </a:r>
          </a:p>
        </p:txBody>
      </p:sp>
    </p:spTree>
    <p:extLst>
      <p:ext uri="{BB962C8B-B14F-4D97-AF65-F5344CB8AC3E}">
        <p14:creationId xmlns:p14="http://schemas.microsoft.com/office/powerpoint/2010/main" val="1653493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CULTURA E POLITICHE GIOVANILI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75272"/>
              </p:ext>
            </p:extLst>
          </p:nvPr>
        </p:nvGraphicFramePr>
        <p:xfrm>
          <a:off x="680320" y="2170037"/>
          <a:ext cx="6296949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2227C0B-8E88-4AEF-8F75-AF35AEAA62DB}"/>
              </a:ext>
            </a:extLst>
          </p:cNvPr>
          <p:cNvSpPr/>
          <p:nvPr/>
        </p:nvSpPr>
        <p:spPr>
          <a:xfrm>
            <a:off x="8746430" y="2441622"/>
            <a:ext cx="257644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7B1F341-3343-4F29-946C-E38A78F2F541}"/>
              </a:ext>
            </a:extLst>
          </p:cNvPr>
          <p:cNvSpPr/>
          <p:nvPr/>
        </p:nvSpPr>
        <p:spPr>
          <a:xfrm>
            <a:off x="8746427" y="3136024"/>
            <a:ext cx="257644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2.300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F822199-2C79-4B41-ACCA-B20187099E49}"/>
              </a:ext>
            </a:extLst>
          </p:cNvPr>
          <p:cNvSpPr/>
          <p:nvPr/>
        </p:nvSpPr>
        <p:spPr>
          <a:xfrm>
            <a:off x="8746428" y="3809578"/>
            <a:ext cx="257644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4.200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532DA32-C151-4678-93F7-8021575269AD}"/>
              </a:ext>
            </a:extLst>
          </p:cNvPr>
          <p:cNvSpPr/>
          <p:nvPr/>
        </p:nvSpPr>
        <p:spPr>
          <a:xfrm>
            <a:off x="8746431" y="4483132"/>
            <a:ext cx="257644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38F6DCCE-630E-449B-B149-660201264B6F}"/>
              </a:ext>
            </a:extLst>
          </p:cNvPr>
          <p:cNvSpPr/>
          <p:nvPr/>
        </p:nvSpPr>
        <p:spPr>
          <a:xfrm>
            <a:off x="8746428" y="5180569"/>
            <a:ext cx="257644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32.000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019F53F-C846-44D2-B9A1-88CFA9F82469}"/>
              </a:ext>
            </a:extLst>
          </p:cNvPr>
          <p:cNvSpPr/>
          <p:nvPr/>
        </p:nvSpPr>
        <p:spPr>
          <a:xfrm>
            <a:off x="8746429" y="5887730"/>
            <a:ext cx="2576447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63.000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B3B1FE7-6D96-4479-A36E-9B580DAB92C3}"/>
              </a:ext>
            </a:extLst>
          </p:cNvPr>
          <p:cNvGrpSpPr/>
          <p:nvPr/>
        </p:nvGrpSpPr>
        <p:grpSpPr>
          <a:xfrm>
            <a:off x="680321" y="5776247"/>
            <a:ext cx="6296948" cy="654902"/>
            <a:chOff x="0" y="2830326"/>
            <a:chExt cx="6296948" cy="654902"/>
          </a:xfrm>
          <a:scene3d>
            <a:camera prst="orthographicFront"/>
            <a:lightRig rig="threePt" dir="t"/>
          </a:scene3d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073A2D5D-CB02-4917-A3F4-C0332F700156}"/>
                </a:ext>
              </a:extLst>
            </p:cNvPr>
            <p:cNvSpPr/>
            <p:nvPr/>
          </p:nvSpPr>
          <p:spPr>
            <a:xfrm>
              <a:off x="0" y="2830326"/>
              <a:ext cx="6296948" cy="654902"/>
            </a:xfrm>
            <a:prstGeom prst="roundRect">
              <a:avLst/>
            </a:prstGeom>
            <a:gradFill flip="none" rotWithShape="0">
              <a:gsLst>
                <a:gs pos="0">
                  <a:schemeClr val="accen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33964C2-4A67-4370-B8F9-6BD1F93F50C5}"/>
                </a:ext>
              </a:extLst>
            </p:cNvPr>
            <p:cNvSpPr txBox="1"/>
            <p:nvPr/>
          </p:nvSpPr>
          <p:spPr>
            <a:xfrm>
              <a:off x="31970" y="2862296"/>
              <a:ext cx="6233008" cy="590962"/>
            </a:xfrm>
            <a:prstGeom prst="rect">
              <a:avLst/>
            </a:prstGeom>
            <a:ln>
              <a:solidFill>
                <a:schemeClr val="bg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5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Presenze biblioteca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427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AFFARI GENERALI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5F7C495-590B-4F8B-A93F-DDA9A428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83200"/>
              </p:ext>
            </p:extLst>
          </p:nvPr>
        </p:nvGraphicFramePr>
        <p:xfrm>
          <a:off x="680322" y="2170037"/>
          <a:ext cx="6694514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7BD7F8B-2FD0-47A7-847F-E4C7D36FAC7B}"/>
              </a:ext>
            </a:extLst>
          </p:cNvPr>
          <p:cNvSpPr/>
          <p:nvPr/>
        </p:nvSpPr>
        <p:spPr>
          <a:xfrm>
            <a:off x="8338921" y="2272110"/>
            <a:ext cx="296407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1.564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749094A-F16C-4053-97F8-DD47A253A210}"/>
              </a:ext>
            </a:extLst>
          </p:cNvPr>
          <p:cNvSpPr/>
          <p:nvPr/>
        </p:nvSpPr>
        <p:spPr>
          <a:xfrm>
            <a:off x="8338922" y="3010068"/>
            <a:ext cx="296407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80470EF-6716-4CFE-8AF1-E53702A57275}"/>
              </a:ext>
            </a:extLst>
          </p:cNvPr>
          <p:cNvSpPr/>
          <p:nvPr/>
        </p:nvSpPr>
        <p:spPr>
          <a:xfrm>
            <a:off x="8338924" y="3724682"/>
            <a:ext cx="296407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06B203D-7EAA-4811-ADDC-D4B9F7421760}"/>
              </a:ext>
            </a:extLst>
          </p:cNvPr>
          <p:cNvSpPr/>
          <p:nvPr/>
        </p:nvSpPr>
        <p:spPr>
          <a:xfrm>
            <a:off x="8338925" y="4426063"/>
            <a:ext cx="2964073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A3726F1-0642-4AD5-914B-2A5840390BA1}"/>
              </a:ext>
            </a:extLst>
          </p:cNvPr>
          <p:cNvSpPr/>
          <p:nvPr/>
        </p:nvSpPr>
        <p:spPr>
          <a:xfrm>
            <a:off x="8338922" y="5141252"/>
            <a:ext cx="2964076" cy="6276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Arial" panose="020B0604020202020204" pitchFamily="34" charset="0"/>
                <a:cs typeface="Arial" panose="020B0604020202020204" pitchFamily="34" charset="0"/>
              </a:rPr>
              <a:t>851</a:t>
            </a:r>
          </a:p>
        </p:txBody>
      </p:sp>
    </p:spTree>
    <p:extLst>
      <p:ext uri="{BB962C8B-B14F-4D97-AF65-F5344CB8AC3E}">
        <p14:creationId xmlns:p14="http://schemas.microsoft.com/office/powerpoint/2010/main" val="2943798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919B8-4EAF-456B-A130-3BCA78B7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ANDAMENTO SITUAZIONE DI CASSA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D0C6FDD6-1294-48C5-B8F9-174418FC7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299141"/>
              </p:ext>
            </p:extLst>
          </p:nvPr>
        </p:nvGraphicFramePr>
        <p:xfrm>
          <a:off x="1509204" y="2237174"/>
          <a:ext cx="8185211" cy="416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299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RISULTATO DELLA GESTIONE DI COMPETENZA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616021"/>
              </p:ext>
            </p:extLst>
          </p:nvPr>
        </p:nvGraphicFramePr>
        <p:xfrm>
          <a:off x="594804" y="2221390"/>
          <a:ext cx="10760552" cy="407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94268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/>
                        <a:t>2018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Accertamenti di competenza (+)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/>
                        <a:t>17.752.380,83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Impegni di competenza (-)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/>
                        <a:t>15.819.953,89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Saldo (avanzo/disavanzo) di competenza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/>
                        <a:t>1.932.426,94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  <a:tr h="340476">
                <a:tc>
                  <a:txBody>
                    <a:bodyPr/>
                    <a:lstStyle/>
                    <a:p>
                      <a:r>
                        <a:rPr lang="it-IT" dirty="0"/>
                        <a:t>Quota </a:t>
                      </a:r>
                      <a:r>
                        <a:rPr lang="it-IT" dirty="0" err="1"/>
                        <a:t>Fpv</a:t>
                      </a:r>
                      <a:r>
                        <a:rPr lang="it-IT" dirty="0"/>
                        <a:t> iscritto in entrata (+)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/>
                        <a:t>3.220.426,82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5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Impegni confluiti nell’</a:t>
                      </a:r>
                      <a:r>
                        <a:rPr lang="it-IT" dirty="0" err="1"/>
                        <a:t>Fpv</a:t>
                      </a:r>
                      <a:r>
                        <a:rPr lang="it-IT" dirty="0"/>
                        <a:t> al 31.12.2018 (-)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3.093.402,28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856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cap="none" spc="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Saldo gestione di competenza                                                                                          2.059.451,48</a:t>
                      </a:r>
                      <a:endParaRPr lang="it-IT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2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8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Saldo gestione di competenza (+)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/>
                        <a:t>2.059.451,48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Eventuale avanzo di amministrazione applicato (+)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457.500,00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35319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it-IT" dirty="0"/>
                        <a:t>Saldo                                                                                                                               2.516.951,48</a:t>
                      </a:r>
                      <a:endParaRPr lang="it-I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8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UTILIZZO AVANZO DI AMMINISTRAZIONE 2017 NELL’ESERCIZIO 2018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00660"/>
              </p:ext>
            </p:extLst>
          </p:nvPr>
        </p:nvGraphicFramePr>
        <p:xfrm>
          <a:off x="680320" y="2017644"/>
          <a:ext cx="10242783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45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43C1C-3B49-4090-BA2B-D92B0A1F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RISULTATO DI AMMINISTRAZIONE 2018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1A0D56F-8FEF-417E-9E43-11A8BA5CA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91145"/>
              </p:ext>
            </p:extLst>
          </p:nvPr>
        </p:nvGraphicFramePr>
        <p:xfrm>
          <a:off x="327991" y="2123735"/>
          <a:ext cx="11180184" cy="45948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81668">
                  <a:extLst>
                    <a:ext uri="{9D8B030D-6E8A-4147-A177-3AD203B41FA5}">
                      <a16:colId xmlns:a16="http://schemas.microsoft.com/office/drawing/2014/main" val="1230314066"/>
                    </a:ext>
                  </a:extLst>
                </a:gridCol>
                <a:gridCol w="2666172">
                  <a:extLst>
                    <a:ext uri="{9D8B030D-6E8A-4147-A177-3AD203B41FA5}">
                      <a16:colId xmlns:a16="http://schemas.microsoft.com/office/drawing/2014/main" val="3043485175"/>
                    </a:ext>
                  </a:extLst>
                </a:gridCol>
                <a:gridCol w="2666172">
                  <a:extLst>
                    <a:ext uri="{9D8B030D-6E8A-4147-A177-3AD203B41FA5}">
                      <a16:colId xmlns:a16="http://schemas.microsoft.com/office/drawing/2014/main" val="1681807698"/>
                    </a:ext>
                  </a:extLst>
                </a:gridCol>
                <a:gridCol w="2666172">
                  <a:extLst>
                    <a:ext uri="{9D8B030D-6E8A-4147-A177-3AD203B41FA5}">
                      <a16:colId xmlns:a16="http://schemas.microsoft.com/office/drawing/2014/main" val="1951870337"/>
                    </a:ext>
                  </a:extLst>
                </a:gridCol>
              </a:tblGrid>
              <a:tr h="515962">
                <a:tc>
                  <a:txBody>
                    <a:bodyPr/>
                    <a:lstStyle/>
                    <a:p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u="none" strike="noStrike" dirty="0"/>
                        <a:t>RESIDUI</a:t>
                      </a:r>
                    </a:p>
                    <a:p>
                      <a:pPr algn="r"/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u="none" strike="noStrike" dirty="0"/>
                        <a:t>COMPETENZA</a:t>
                      </a:r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u="none" strike="noStrike" dirty="0"/>
                        <a:t>Totale</a:t>
                      </a:r>
                      <a:endParaRPr lang="it-I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3633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Fondo di cassa al 1° gennaio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6.177.001,16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068546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RISCOSSIONI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2.986.021,72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14.066,994,83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17.053.016,55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74170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PAGAMENTI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1.954.168,89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13.778.167,81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15.732.336,70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63959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/>
                        <a:t>Fondo di cassa al 31 dicembre</a:t>
                      </a:r>
                    </a:p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7.497.681,01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525410"/>
                  </a:ext>
                </a:extLst>
              </a:tr>
              <a:tr h="429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/>
                        <a:t> RESIDUI ATTIVI</a:t>
                      </a:r>
                    </a:p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2.160.783,05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3.685.386,00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5.846.169,05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568642"/>
                  </a:ext>
                </a:extLst>
              </a:tr>
              <a:tr h="429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/>
                        <a:t> RESIDUI PASSIVI</a:t>
                      </a:r>
                    </a:p>
                    <a:p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570.510,12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2.041.786,08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2.612.296,20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33325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FPV per spese correnti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266.937,14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083397"/>
                  </a:ext>
                </a:extLst>
              </a:tr>
              <a:tr h="3487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/>
                        <a:t> FPV per spese in conto capitale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it-IT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2.826.465,14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60235"/>
                  </a:ext>
                </a:extLst>
              </a:tr>
              <a:tr h="601956">
                <a:tc gridSpan="3">
                  <a:txBody>
                    <a:bodyPr/>
                    <a:lstStyle/>
                    <a:p>
                      <a:r>
                        <a:rPr lang="it-IT" dirty="0"/>
                        <a:t>Risultato di amministrazione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7.638.151,58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457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1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COMPOSIZIONE DEL RISULTATO DI AMMINISTRAZIONE 2018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913150"/>
              </p:ext>
            </p:extLst>
          </p:nvPr>
        </p:nvGraphicFramePr>
        <p:xfrm>
          <a:off x="681038" y="2226365"/>
          <a:ext cx="9613900" cy="401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0806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1387</Words>
  <Application>Microsoft Office PowerPoint</Application>
  <PresentationFormat>Widescreen</PresentationFormat>
  <Paragraphs>418</Paragraphs>
  <Slides>48</Slides>
  <Notes>43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2" baseType="lpstr">
      <vt:lpstr>Arial</vt:lpstr>
      <vt:lpstr>Calibri</vt:lpstr>
      <vt:lpstr>Trebuchet MS</vt:lpstr>
      <vt:lpstr>Berlino</vt:lpstr>
      <vt:lpstr>PRESENTAZIONE DEL RENDICONTO DELLA GESTIONE 2018</vt:lpstr>
      <vt:lpstr>ANDAMENTO POPOLAZIONE</vt:lpstr>
      <vt:lpstr>DATI GENERALI SULLA GESTIONE</vt:lpstr>
      <vt:lpstr>FONDO CASSA</vt:lpstr>
      <vt:lpstr>ANDAMENTO SITUAZIONE DI CASSA</vt:lpstr>
      <vt:lpstr>RISULTATO DELLA GESTIONE DI COMPETENZA</vt:lpstr>
      <vt:lpstr>UTILIZZO AVANZO DI AMMINISTRAZIONE 2017 NELL’ESERCIZIO 2018</vt:lpstr>
      <vt:lpstr>RISULTATO DI AMMINISTRAZIONE 2018</vt:lpstr>
      <vt:lpstr>COMPOSIZIONE DEL RISULTATO DI AMMINISTRAZIONE 2018</vt:lpstr>
      <vt:lpstr> GESTIONE RESIDUI – VARIAZIONI RISPETTO ANNO PRECEDENTE </vt:lpstr>
      <vt:lpstr>ANDAMENTO RESIDUI ATTIVI</vt:lpstr>
      <vt:lpstr>ANDAMENTO RESIDUI PASSIVI</vt:lpstr>
      <vt:lpstr>FONDO PLURIENNALE VINCOLATO</vt:lpstr>
      <vt:lpstr>FONDO CREDITI DUBBIA ESIGIBILITA’</vt:lpstr>
      <vt:lpstr>RIEPILOGO GENERALE DELLE ENTRATE </vt:lpstr>
      <vt:lpstr>RIEPILOGO ENTRATE CORRENTI E IN CONTO CAPITALE</vt:lpstr>
      <vt:lpstr>ANALISI ANDAMENTO ENTRATE TRIBUTARIE E PEREQUATIVE</vt:lpstr>
      <vt:lpstr>ENTRATE DA RECUPERO EVASIONE TRIBUTARIA</vt:lpstr>
      <vt:lpstr>ENTRATE DA TRASFERIMENTI CORRENTI</vt:lpstr>
      <vt:lpstr>ENTRATE EXTRA-TRIBUTARIE</vt:lpstr>
      <vt:lpstr>ENTRATE DA SERVIZI SCOLASTICI ED EDUCATIVI</vt:lpstr>
      <vt:lpstr>ENTRATE IN CONTO CAPITALE</vt:lpstr>
      <vt:lpstr>ENTRATE DA PERMESSI DI COSTRUIRE</vt:lpstr>
      <vt:lpstr>ENTRATE DA PERMESSI DI COSTRUIRE - UTILIZZO</vt:lpstr>
      <vt:lpstr>ENTRATE DA DIVIDENDI</vt:lpstr>
      <vt:lpstr>RIEPILOGO GENERALE DELLE SPESE </vt:lpstr>
      <vt:lpstr>RIEPILOGO SPESE CORRENTI</vt:lpstr>
      <vt:lpstr>RIEPILOGO SPESE IN CONTO CAPITALE E RIMBORSO PRESTITI</vt:lpstr>
      <vt:lpstr>IMPEGNI FINALI PER MISSIONI - FUNZIONAMENTO</vt:lpstr>
      <vt:lpstr>IMPEGNI FINALI PER MISSIONI - INVESTIMENTO</vt:lpstr>
      <vt:lpstr>PRINCIPALI INVESTIMENTI REALIZZATI</vt:lpstr>
      <vt:lpstr>SPESE DI PERSONALE</vt:lpstr>
      <vt:lpstr>ANDAMENTO INDEBITAMENTO</vt:lpstr>
      <vt:lpstr>ANDAMENTO INDEBITAMENTO PROCAPITE</vt:lpstr>
      <vt:lpstr>INDICATORI</vt:lpstr>
      <vt:lpstr>PARTECIPATE</vt:lpstr>
      <vt:lpstr>PARTECIPATE</vt:lpstr>
      <vt:lpstr>REVISIONE STRAORDINARIA E ORDINARIA DELLE SOCIETA’ PARTECIPATE</vt:lpstr>
      <vt:lpstr>ATTIVITA’ AMMINISTRATIVA</vt:lpstr>
      <vt:lpstr>LAVORI PUBBLICI</vt:lpstr>
      <vt:lpstr>PIANIFICAZIONE TERRITORIALE</vt:lpstr>
      <vt:lpstr>SERVIZI SCOLASTICI ED EDUCATIVI</vt:lpstr>
      <vt:lpstr>TRIBUTI</vt:lpstr>
      <vt:lpstr>FINANZIARIO</vt:lpstr>
      <vt:lpstr>DEMOGRAFICI, ELETTORALE, STATO CIVILE</vt:lpstr>
      <vt:lpstr>CULTURA E POLITICHE GIOVANILI</vt:lpstr>
      <vt:lpstr>AFFARI GENERALI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31</cp:revision>
  <cp:lastPrinted>2019-04-19T11:30:58Z</cp:lastPrinted>
  <dcterms:created xsi:type="dcterms:W3CDTF">2019-04-17T08:36:13Z</dcterms:created>
  <dcterms:modified xsi:type="dcterms:W3CDTF">2019-04-26T09:53:19Z</dcterms:modified>
</cp:coreProperties>
</file>